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8" r:id="rId4"/>
  </p:sldMasterIdLst>
  <p:notesMasterIdLst>
    <p:notesMasterId r:id="rId12"/>
  </p:notesMasterIdLst>
  <p:handoutMasterIdLst>
    <p:handoutMasterId r:id="rId13"/>
  </p:handoutMasterIdLst>
  <p:sldIdLst>
    <p:sldId id="265" r:id="rId5"/>
    <p:sldId id="282" r:id="rId6"/>
    <p:sldId id="283" r:id="rId7"/>
    <p:sldId id="277" r:id="rId8"/>
    <p:sldId id="270" r:id="rId9"/>
    <p:sldId id="271" r:id="rId10"/>
    <p:sldId id="281" r:id="rId11"/>
  </p:sldIdLst>
  <p:sldSz cx="12192000" cy="6858000"/>
  <p:notesSz cx="6797675" cy="985678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aleway" panose="020B0604020202020204" charset="0"/>
      <p:regular r:id="rId20"/>
      <p:bold r:id="rId21"/>
      <p:italic r:id="rId22"/>
      <p:boldItalic r:id="rId23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rgia Valle" initials="G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D9"/>
    <a:srgbClr val="FFAFAF"/>
    <a:srgbClr val="CFD700"/>
    <a:srgbClr val="108C72"/>
    <a:srgbClr val="00A989"/>
    <a:srgbClr val="FCEA10"/>
    <a:srgbClr val="036937"/>
    <a:srgbClr val="86BC25"/>
    <a:srgbClr val="D0CECE"/>
    <a:srgbClr val="68A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48"/>
  </p:normalViewPr>
  <p:slideViewPr>
    <p:cSldViewPr snapToGrid="0" snapToObjects="1">
      <p:cViewPr varScale="1">
        <p:scale>
          <a:sx n="110" d="100"/>
          <a:sy n="110" d="100"/>
        </p:scale>
        <p:origin x="438" y="7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6648284345886"/>
          <c:y val="8.1805368325015115E-2"/>
          <c:w val="0.40814734966050092"/>
          <c:h val="0.7961681848037779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Erogato</c:v>
                </c:pt>
              </c:strCache>
            </c:strRef>
          </c:tx>
          <c:dPt>
            <c:idx val="0"/>
            <c:bubble3D val="0"/>
            <c:spPr>
              <a:solidFill>
                <a:srgbClr val="03693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98-47C9-9CD4-692656355A8A}"/>
              </c:ext>
            </c:extLst>
          </c:dPt>
          <c:dPt>
            <c:idx val="1"/>
            <c:bubble3D val="0"/>
            <c:spPr>
              <a:solidFill>
                <a:srgbClr val="108C7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698-47C9-9CD4-692656355A8A}"/>
              </c:ext>
            </c:extLst>
          </c:dPt>
          <c:dPt>
            <c:idx val="2"/>
            <c:bubble3D val="0"/>
            <c:spPr>
              <a:solidFill>
                <a:srgbClr val="86BC2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8-47C9-9CD4-692656355A8A}"/>
              </c:ext>
            </c:extLst>
          </c:dPt>
          <c:dPt>
            <c:idx val="3"/>
            <c:bubble3D val="0"/>
            <c:spPr>
              <a:solidFill>
                <a:srgbClr val="CFD7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698-47C9-9CD4-692656355A8A}"/>
              </c:ext>
            </c:extLst>
          </c:dPt>
          <c:dPt>
            <c:idx val="4"/>
            <c:bubble3D val="0"/>
            <c:spPr>
              <a:solidFill>
                <a:srgbClr val="FCEA1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98-47C9-9CD4-692656355A8A}"/>
              </c:ext>
            </c:extLst>
          </c:dPt>
          <c:dPt>
            <c:idx val="5"/>
            <c:bubble3D val="0"/>
            <c:spPr>
              <a:solidFill>
                <a:srgbClr val="00A98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4698-47C9-9CD4-692656355A8A}"/>
              </c:ext>
            </c:extLst>
          </c:dPt>
          <c:dPt>
            <c:idx val="6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98-47C9-9CD4-692656355A8A}"/>
              </c:ext>
            </c:extLst>
          </c:dPt>
          <c:dPt>
            <c:idx val="7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4698-47C9-9CD4-692656355A8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698-47C9-9CD4-692656355A8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4698-47C9-9CD4-692656355A8A}"/>
                </c:ext>
              </c:extLst>
            </c:dLbl>
            <c:dLbl>
              <c:idx val="4"/>
              <c:layout>
                <c:manualLayout>
                  <c:x val="7.6198533262938906E-2"/>
                  <c:y val="-5.9423970568724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98-47C9-9CD4-692656355A8A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4698-47C9-9CD4-692656355A8A}"/>
                </c:ext>
              </c:extLst>
            </c:dLbl>
            <c:dLbl>
              <c:idx val="7"/>
              <c:layout>
                <c:manualLayout>
                  <c:x val="2.7500952528898625E-2"/>
                  <c:y val="9.4428073715780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698-47C9-9CD4-692656355A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Grant-making</c:v>
                </c:pt>
                <c:pt idx="1">
                  <c:v>SAI</c:v>
                </c:pt>
                <c:pt idx="2">
                  <c:v>Enti partecipati</c:v>
                </c:pt>
                <c:pt idx="3">
                  <c:v>Enti strumentali</c:v>
                </c:pt>
                <c:pt idx="4">
                  <c:v>Bandi</c:v>
                </c:pt>
                <c:pt idx="5">
                  <c:v>Convenzioni</c:v>
                </c:pt>
                <c:pt idx="6">
                  <c:v>Progetti integrati</c:v>
                </c:pt>
                <c:pt idx="7">
                  <c:v>Programmi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0.28599999999999998</c:v>
                </c:pt>
                <c:pt idx="1">
                  <c:v>6.3E-2</c:v>
                </c:pt>
                <c:pt idx="2">
                  <c:v>7.3999999999999996E-2</c:v>
                </c:pt>
                <c:pt idx="3">
                  <c:v>0.217</c:v>
                </c:pt>
                <c:pt idx="4">
                  <c:v>5.7000000000000002E-2</c:v>
                </c:pt>
                <c:pt idx="5">
                  <c:v>0.16300000000000001</c:v>
                </c:pt>
                <c:pt idx="6">
                  <c:v>0.09</c:v>
                </c:pt>
                <c:pt idx="7">
                  <c:v>4.9000000000000002E-2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98-47C9-9CD4-692656355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438242014763925"/>
          <c:y val="6.2508945386064024E-2"/>
          <c:w val="0.33396492384492099"/>
          <c:h val="0.895636064030131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Raleway" panose="020B0503030101060003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000">
          <a:latin typeface="Raleway" panose="020B0503030101060003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80611257939903"/>
          <c:y val="0"/>
          <c:w val="0.6989617321718764"/>
          <c:h val="0.6274529717851160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Elementare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C84-4A6A-A845-4C061D5FBD6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84-4A6A-A845-4C061D5FBD6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C84-4A6A-A845-4C061D5FBD6A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C84-4A6A-A845-4C061D5FBD6A}"/>
              </c:ext>
            </c:extLst>
          </c:dPt>
          <c:dLbls>
            <c:dLbl>
              <c:idx val="0"/>
              <c:layout>
                <c:manualLayout>
                  <c:x val="7.125224416517012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84-4A6A-A845-4C061D5FBD6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C84-4A6A-A845-4C061D5FBD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0.03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84-4A6A-A845-4C061D5FBD6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Medie</c:v>
                </c:pt>
              </c:strCache>
            </c:strRef>
          </c:tx>
          <c:spPr>
            <a:solidFill>
              <a:schemeClr val="accent5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543798623578695E-2"/>
                  <c:y val="8.35492236500871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597864302812686E-2"/>
                      <c:h val="0.159495467948017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4C84-4A6A-A845-4C061D5FBD6A}"/>
                </c:ext>
              </c:extLst>
            </c:dLbl>
            <c:dLbl>
              <c:idx val="1"/>
              <c:layout>
                <c:manualLayout>
                  <c:x val="-2.3750748055057285E-3"/>
                  <c:y val="-1.821962618794401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C84-4A6A-A845-4C061D5FBD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>
                  <c:v>7.0000000000000007E-2</c:v>
                </c:pt>
                <c:pt idx="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C84-4A6A-A845-4C061D5FBD6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Conservatorio</c:v>
                </c:pt>
              </c:strCache>
            </c:strRef>
          </c:tx>
          <c:spPr>
            <a:solidFill>
              <a:srgbClr val="FCEA1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C84-4A6A-A845-4C061D5FBD6A}"/>
                </c:ext>
              </c:extLst>
            </c:dLbl>
            <c:dLbl>
              <c:idx val="1"/>
              <c:layout>
                <c:manualLayout>
                  <c:x val="1.6625523638539797E-2"/>
                  <c:y val="7.950474180052536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C84-4A6A-A845-4C061D5FBD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0</c:v>
                </c:pt>
                <c:pt idx="1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C84-4A6A-A845-4C061D5FBD6A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Superiori</c:v>
                </c:pt>
              </c:strCache>
            </c:strRef>
          </c:tx>
          <c:spPr>
            <a:solidFill>
              <a:srgbClr val="CFD7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Sheet1!$B$5:$C$5</c:f>
              <c:numCache>
                <c:formatCode>0%</c:formatCode>
                <c:ptCount val="2"/>
                <c:pt idx="0">
                  <c:v>0.26</c:v>
                </c:pt>
                <c:pt idx="1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C84-4A6A-A845-4C061D5FBD6A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Laurea</c:v>
                </c:pt>
              </c:strCache>
            </c:strRef>
          </c:tx>
          <c:spPr>
            <a:solidFill>
              <a:srgbClr val="00A98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Sheet1!$B$6:$C$6</c:f>
              <c:numCache>
                <c:formatCode>0%</c:formatCode>
                <c:ptCount val="2"/>
                <c:pt idx="0">
                  <c:v>0.46</c:v>
                </c:pt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C84-4A6A-A845-4C061D5FBD6A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Post-laurea</c:v>
                </c:pt>
              </c:strCache>
            </c:strRef>
          </c:tx>
          <c:spPr>
            <a:solidFill>
              <a:srgbClr val="108C7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Sheet1!$B$1:$C$1</c:f>
              <c:strCache>
                <c:ptCount val="2"/>
                <c:pt idx="0">
                  <c:v>Short Track</c:v>
                </c:pt>
                <c:pt idx="1">
                  <c:v>Tradizionale</c:v>
                </c:pt>
              </c:strCache>
            </c:strRef>
          </c:cat>
          <c:val>
            <c:numRef>
              <c:f>Sheet1!$B$7:$C$7</c:f>
              <c:numCache>
                <c:formatCode>0%</c:formatCode>
                <c:ptCount val="2"/>
                <c:pt idx="0">
                  <c:v>0.18</c:v>
                </c:pt>
                <c:pt idx="1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C84-4A6A-A845-4C061D5FBD6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713559168"/>
        <c:axId val="713552608"/>
      </c:barChart>
      <c:valAx>
        <c:axId val="713552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it-IT"/>
          </a:p>
        </c:txPr>
        <c:crossAx val="713559168"/>
        <c:crosses val="autoZero"/>
        <c:crossBetween val="between"/>
      </c:valAx>
      <c:catAx>
        <c:axId val="713559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it-IT"/>
          </a:p>
        </c:txPr>
        <c:crossAx val="7135526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88779174147215E-4"/>
          <c:y val="0.84831047218904043"/>
          <c:w val="0.99662514961101134"/>
          <c:h val="0.151689527810959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anose="020B0503030101060003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Raleway" panose="020B0503030101060003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3BA27-4675-46BC-8309-3F7AF97B1A81}" type="datetimeFigureOut">
              <a:rPr lang="it-IT" smtClean="0"/>
              <a:t>18/10/2019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AE431-7709-4E3A-8DC7-A205B9914FD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944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2F0D-0338-C54B-A199-DBF4DB0F8C6F}" type="datetimeFigureOut">
              <a:rPr lang="it-IT" smtClean="0"/>
              <a:t>18/10/2019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E2A7D-A3AE-414F-8A8C-9A7D82272C4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3971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 userDrawn="1"/>
        </p:nvGrpSpPr>
        <p:grpSpPr>
          <a:xfrm rot="16200000">
            <a:off x="5966461" y="632459"/>
            <a:ext cx="274319" cy="12176760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363" y="217870"/>
            <a:ext cx="9877460" cy="62037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800" b="1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 dirty="0"/>
              <a:t>Titolo titolo titolo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741" y="1150374"/>
            <a:ext cx="11354949" cy="38337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buNone/>
              <a:defRPr sz="140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Corpo del testo COLONNA SINGOLA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fld id="{FEDAE875-4048-254F-AF2D-3CFA50F6E766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23" y="61475"/>
            <a:ext cx="1552949" cy="69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7.wdp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359666"/>
            <a:ext cx="3599688" cy="180136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524000" y="3086100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2">
                    <a:lumMod val="75000"/>
                  </a:schemeClr>
                </a:solidFill>
                <a:latin typeface="Raleway" charset="0"/>
              </a:rPr>
              <a:t>Monitoraggio e valutazione</a:t>
            </a:r>
            <a:br>
              <a:rPr lang="it-IT" sz="3600" b="1" dirty="0">
                <a:solidFill>
                  <a:srgbClr val="108C72"/>
                </a:solidFill>
                <a:latin typeface="Raleway" charset="0"/>
              </a:rPr>
            </a:br>
            <a:r>
              <a:rPr lang="it-IT" sz="3200" b="1" dirty="0">
                <a:solidFill>
                  <a:srgbClr val="108C72"/>
                </a:solidFill>
                <a:latin typeface="Raleway" charset="0"/>
              </a:rPr>
              <a:t>Pubblico di Domani</a:t>
            </a:r>
          </a:p>
          <a:p>
            <a:pPr algn="ctr"/>
            <a:r>
              <a:rPr lang="it-IT" sz="3200" dirty="0">
                <a:solidFill>
                  <a:srgbClr val="108C72"/>
                </a:solidFill>
                <a:latin typeface="Raleway" charset="0"/>
              </a:rPr>
              <a:t>2018</a:t>
            </a:r>
            <a:endParaRPr lang="it-IT" sz="3200" dirty="0">
              <a:solidFill>
                <a:srgbClr val="108C72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527556" y="537835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rPr>
              <a:t>Torino, Settembre 2018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4735830" y="2548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735830" y="5215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/>
          <p:cNvGrpSpPr/>
          <p:nvPr/>
        </p:nvGrpSpPr>
        <p:grpSpPr>
          <a:xfrm rot="16200000">
            <a:off x="5958842" y="624840"/>
            <a:ext cx="274322" cy="12191999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675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87" y="217870"/>
            <a:ext cx="10197836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Premessa </a:t>
            </a:r>
            <a:r>
              <a:rPr lang="it-IT" b="0" dirty="0"/>
              <a:t>| Il ruolo del monitoraggio e della valutazione nel lavoro della Compagnia di San Paolo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356520" y="1139959"/>
            <a:ext cx="11571274" cy="3133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La </a:t>
            </a:r>
            <a:r>
              <a:rPr lang="it-IT" sz="1200" b="1" dirty="0"/>
              <a:t>Compagnia di San Paolo </a:t>
            </a:r>
            <a:r>
              <a:rPr lang="it-IT" sz="1200" dirty="0"/>
              <a:t>svolge sui propri progetti attività di </a:t>
            </a:r>
            <a:r>
              <a:rPr lang="it-IT" sz="1200" b="1" dirty="0"/>
              <a:t>monitoraggio </a:t>
            </a:r>
            <a:r>
              <a:rPr lang="it-IT" sz="1200" dirty="0"/>
              <a:t> e di </a:t>
            </a:r>
            <a:r>
              <a:rPr lang="it-IT" sz="1200" b="1" dirty="0"/>
              <a:t>valutazione sistematica e rigorosa, </a:t>
            </a:r>
            <a:r>
              <a:rPr lang="it-IT" sz="12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1200" dirty="0" err="1"/>
              <a:t>d.lgs</a:t>
            </a:r>
            <a:r>
              <a:rPr lang="it-IT" sz="1200" dirty="0"/>
              <a:t> 117/2017) e a quanto previsto dal Protocollo Acri-MEF.</a:t>
            </a:r>
          </a:p>
          <a:p>
            <a:r>
              <a:rPr lang="it-IT" sz="1200" dirty="0"/>
              <a:t>Le attività di valutazione sono realizzate sia su </a:t>
            </a:r>
            <a:r>
              <a:rPr lang="it-IT" sz="1200" b="1" dirty="0"/>
              <a:t>finanziamenti di progetti terzi</a:t>
            </a:r>
            <a:r>
              <a:rPr lang="it-IT" sz="1200" dirty="0"/>
              <a:t> che su </a:t>
            </a:r>
            <a:r>
              <a:rPr lang="it-IT" sz="1200" b="1" dirty="0"/>
              <a:t>progetti propri </a:t>
            </a:r>
            <a:r>
              <a:rPr lang="it-IT" sz="1200" dirty="0"/>
              <a:t>e si distinguono per </a:t>
            </a:r>
            <a:r>
              <a:rPr lang="it-IT" sz="1200" b="1" dirty="0"/>
              <a:t>due approcci </a:t>
            </a:r>
            <a:r>
              <a:rPr lang="it-IT" sz="1200" dirty="0"/>
              <a:t>fondamentali: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</a:t>
            </a:r>
            <a:r>
              <a:rPr lang="it-IT" sz="1200" b="1" dirty="0"/>
              <a:t> </a:t>
            </a:r>
            <a:r>
              <a:rPr lang="it-IT" sz="1200" b="1" i="1" dirty="0"/>
              <a:t>output (monitoraggio, analisi di implementazione)</a:t>
            </a:r>
            <a:r>
              <a:rPr lang="it-IT" sz="1200" b="1" dirty="0"/>
              <a:t>:</a:t>
            </a:r>
            <a:r>
              <a:rPr lang="it-IT" sz="12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 </a:t>
            </a:r>
            <a:r>
              <a:rPr lang="it-IT" sz="1200" b="1" i="1" dirty="0" err="1"/>
              <a:t>outcome</a:t>
            </a:r>
            <a:r>
              <a:rPr lang="it-IT" sz="1200" b="1" i="1" dirty="0"/>
              <a:t> (analisi di impatto)</a:t>
            </a:r>
            <a:r>
              <a:rPr lang="it-IT" sz="1200" dirty="0"/>
              <a:t>: valutazione dell’impatto ossia della capacità del progetto di produrre gli effetti desiderati a parità di altre condizioni.</a:t>
            </a:r>
          </a:p>
          <a:p>
            <a:r>
              <a:rPr lang="it-IT" sz="12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1200" b="1" i="1" dirty="0"/>
              <a:t>Project Management</a:t>
            </a:r>
            <a:r>
              <a:rPr lang="it-IT" sz="1200" i="1" dirty="0"/>
              <a:t> </a:t>
            </a:r>
            <a:r>
              <a:rPr lang="it-IT" sz="1200" dirty="0"/>
              <a:t>della Compagnia</a:t>
            </a:r>
            <a:r>
              <a:rPr lang="it-IT" sz="1200" i="1" dirty="0"/>
              <a:t>.</a:t>
            </a:r>
            <a:r>
              <a:rPr lang="it-IT" sz="1200" dirty="0"/>
              <a:t> </a:t>
            </a:r>
          </a:p>
          <a:p>
            <a:r>
              <a:rPr lang="it-IT" sz="1200" dirty="0"/>
              <a:t>L’applicazione sistematica di questo approccio consente di innescare processi di </a:t>
            </a:r>
            <a:r>
              <a:rPr lang="it-IT" sz="1200" b="1" i="1" dirty="0"/>
              <a:t>Knowledge Management</a:t>
            </a:r>
            <a:r>
              <a:rPr lang="it-IT" sz="1200" i="1" dirty="0"/>
              <a:t> </a:t>
            </a:r>
            <a:r>
              <a:rPr lang="it-IT" sz="1200" dirty="0"/>
              <a:t>funzionali alla programmazione strategica pluriennale della Compagnia. Ove i risultati delle valutazioni evidenzino credibili </a:t>
            </a:r>
            <a:r>
              <a:rPr lang="it-IT" sz="1200" b="1" i="1" dirty="0"/>
              <a:t>Policy </a:t>
            </a:r>
            <a:r>
              <a:rPr lang="it-IT" sz="1200" b="1" i="1" dirty="0" err="1"/>
              <a:t>Implications</a:t>
            </a:r>
            <a:r>
              <a:rPr lang="it-IT" sz="1200" b="1" i="1" dirty="0"/>
              <a:t>, </a:t>
            </a:r>
            <a:r>
              <a:rPr lang="it-IT" sz="1200" dirty="0"/>
              <a:t>la Compagnia agisce secondo principi di </a:t>
            </a:r>
            <a:r>
              <a:rPr lang="it-IT" sz="1200" b="1" i="1" dirty="0"/>
              <a:t>Knowledge Sharing</a:t>
            </a:r>
            <a:r>
              <a:rPr lang="it-IT" sz="1200" dirty="0"/>
              <a:t>, mettendo a disposizione dell’intera comunità le evidenze emerse.</a:t>
            </a:r>
            <a:endParaRPr lang="it-IT" sz="12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AF5095B-E6AF-4AFB-8365-1E289D17EB45}"/>
              </a:ext>
            </a:extLst>
          </p:cNvPr>
          <p:cNvCxnSpPr>
            <a:cxnSpLocks/>
          </p:cNvCxnSpPr>
          <p:nvPr/>
        </p:nvCxnSpPr>
        <p:spPr>
          <a:xfrm>
            <a:off x="377775" y="4431323"/>
            <a:ext cx="11571274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C30A96A-3897-4BEF-ADB9-228A0B83BCE5}"/>
              </a:ext>
            </a:extLst>
          </p:cNvPr>
          <p:cNvGrpSpPr/>
          <p:nvPr/>
        </p:nvGrpSpPr>
        <p:grpSpPr>
          <a:xfrm>
            <a:off x="356519" y="4597142"/>
            <a:ext cx="11662229" cy="1800000"/>
            <a:chOff x="356519" y="4597142"/>
            <a:chExt cx="11662229" cy="18000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6086EFA-4344-4552-9E1D-0B4DBC351643}"/>
                </a:ext>
              </a:extLst>
            </p:cNvPr>
            <p:cNvGrpSpPr/>
            <p:nvPr/>
          </p:nvGrpSpPr>
          <p:grpSpPr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268FBCA-3995-40F4-9595-CA6794B569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308" y="4855954"/>
                <a:ext cx="1728000" cy="17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A349909-B265-4B19-B664-423A1D024F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3308" y="4945954"/>
                <a:ext cx="1548000" cy="1548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ED9F29-AFB0-409D-A49E-B1FEB39BEC08}"/>
                </a:ext>
              </a:extLst>
            </p:cNvPr>
            <p:cNvSpPr txBox="1"/>
            <p:nvPr/>
          </p:nvSpPr>
          <p:spPr>
            <a:xfrm>
              <a:off x="10722462" y="5376147"/>
              <a:ext cx="12962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6A317518-7541-4F3E-AF9C-97F32C791072}"/>
                </a:ext>
              </a:extLst>
            </p:cNvPr>
            <p:cNvSpPr/>
            <p:nvPr/>
          </p:nvSpPr>
          <p:spPr>
            <a:xfrm>
              <a:off x="3632267" y="4597142"/>
              <a:ext cx="7161062" cy="1800000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latin typeface="Raleway" panose="020B0503030101060003" pitchFamily="34" charset="0"/>
              </a:endParaRP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:a16="http://schemas.microsoft.com/office/drawing/2014/main" id="{5173AE34-C907-4795-9C88-E1DBDB71C766}"/>
                </a:ext>
              </a:extLst>
            </p:cNvPr>
            <p:cNvSpPr/>
            <p:nvPr/>
          </p:nvSpPr>
          <p:spPr>
            <a:xfrm>
              <a:off x="356519" y="4597142"/>
              <a:ext cx="3920155" cy="1800000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9CF5461-2A57-43F3-8D32-16A3A08E9EA5}"/>
                </a:ext>
              </a:extLst>
            </p:cNvPr>
            <p:cNvSpPr txBox="1"/>
            <p:nvPr/>
          </p:nvSpPr>
          <p:spPr>
            <a:xfrm>
              <a:off x="512106" y="4641187"/>
              <a:ext cx="3485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PROJECT MANAGEMENT</a:t>
              </a: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199AFD12-747D-4D77-9D6A-B638ECED4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00" y="4975762"/>
              <a:ext cx="1112197" cy="1112200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7DA0C83F-01D9-4846-901C-3343A931E22C}"/>
                </a:ext>
              </a:extLst>
            </p:cNvPr>
            <p:cNvSpPr/>
            <p:nvPr/>
          </p:nvSpPr>
          <p:spPr>
            <a:xfrm>
              <a:off x="803781" y="5596561"/>
              <a:ext cx="125421" cy="813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C2C951AC-0D15-4A84-B6E6-BC9603217803}"/>
                </a:ext>
              </a:extLst>
            </p:cNvPr>
            <p:cNvSpPr/>
            <p:nvPr/>
          </p:nvSpPr>
          <p:spPr>
            <a:xfrm rot="5400000">
              <a:off x="919548" y="5217416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98262E6B-64A6-4E03-BB66-DBA76DB0A87E}"/>
                </a:ext>
              </a:extLst>
            </p:cNvPr>
            <p:cNvSpPr/>
            <p:nvPr/>
          </p:nvSpPr>
          <p:spPr>
            <a:xfrm rot="10800000">
              <a:off x="1267525" y="5388558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1" name="Right Triangle 50">
              <a:extLst>
                <a:ext uri="{FF2B5EF4-FFF2-40B4-BE49-F238E27FC236}">
                  <a16:creationId xmlns:a16="http://schemas.microsoft.com/office/drawing/2014/main" id="{2240EFB7-BA41-4DD4-AD02-FBDFBE7BF4E0}"/>
                </a:ext>
              </a:extLst>
            </p:cNvPr>
            <p:cNvSpPr/>
            <p:nvPr/>
          </p:nvSpPr>
          <p:spPr>
            <a:xfrm rot="16200000">
              <a:off x="1096227" y="5736582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2" name="Right Triangle 51">
              <a:extLst>
                <a:ext uri="{FF2B5EF4-FFF2-40B4-BE49-F238E27FC236}">
                  <a16:creationId xmlns:a16="http://schemas.microsoft.com/office/drawing/2014/main" id="{9FEDED6E-11BA-43F3-90DF-6C5EDD1869CD}"/>
                </a:ext>
              </a:extLst>
            </p:cNvPr>
            <p:cNvSpPr/>
            <p:nvPr/>
          </p:nvSpPr>
          <p:spPr>
            <a:xfrm flipV="1">
              <a:off x="1565556" y="5398197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3" name="Right Triangle 52">
              <a:extLst>
                <a:ext uri="{FF2B5EF4-FFF2-40B4-BE49-F238E27FC236}">
                  <a16:creationId xmlns:a16="http://schemas.microsoft.com/office/drawing/2014/main" id="{878476F8-D023-4547-BB96-C7568F4544C8}"/>
                </a:ext>
              </a:extLst>
            </p:cNvPr>
            <p:cNvSpPr/>
            <p:nvPr/>
          </p:nvSpPr>
          <p:spPr>
            <a:xfrm rot="5400000" flipV="1">
              <a:off x="1075970" y="6015825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4" name="Right Triangle 53">
              <a:extLst>
                <a:ext uri="{FF2B5EF4-FFF2-40B4-BE49-F238E27FC236}">
                  <a16:creationId xmlns:a16="http://schemas.microsoft.com/office/drawing/2014/main" id="{31C9CDA7-885C-44D9-8572-50B6CBBCC689}"/>
                </a:ext>
              </a:extLst>
            </p:cNvPr>
            <p:cNvSpPr/>
            <p:nvPr/>
          </p:nvSpPr>
          <p:spPr>
            <a:xfrm rot="10800000" flipV="1">
              <a:off x="435116" y="5573507"/>
              <a:ext cx="173947" cy="9395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5" name="Right Triangle 54">
              <a:extLst>
                <a:ext uri="{FF2B5EF4-FFF2-40B4-BE49-F238E27FC236}">
                  <a16:creationId xmlns:a16="http://schemas.microsoft.com/office/drawing/2014/main" id="{89F36055-35D6-4D5A-B667-12192F265852}"/>
                </a:ext>
              </a:extLst>
            </p:cNvPr>
            <p:cNvSpPr/>
            <p:nvPr/>
          </p:nvSpPr>
          <p:spPr>
            <a:xfrm rot="16200000" flipV="1">
              <a:off x="937508" y="4905386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64099AB-57CA-4F0E-A66D-43A1FCFF1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1062" b="12514"/>
            <a:stretch/>
          </p:blipFill>
          <p:spPr>
            <a:xfrm rot="19918212">
              <a:off x="417180" y="5109606"/>
              <a:ext cx="385200" cy="560865"/>
            </a:xfrm>
            <a:prstGeom prst="rect">
              <a:avLst/>
            </a:prstGeom>
          </p:spPr>
        </p:pic>
        <p:sp>
          <p:nvSpPr>
            <p:cNvPr id="57" name="Arrow: Circular 56">
              <a:extLst>
                <a:ext uri="{FF2B5EF4-FFF2-40B4-BE49-F238E27FC236}">
                  <a16:creationId xmlns:a16="http://schemas.microsoft.com/office/drawing/2014/main" id="{4AA987B2-D92F-472B-8D81-A8B6231A235B}"/>
                </a:ext>
              </a:extLst>
            </p:cNvPr>
            <p:cNvSpPr/>
            <p:nvPr/>
          </p:nvSpPr>
          <p:spPr>
            <a:xfrm rot="10800000">
              <a:off x="436539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58" name="Arrow: Circular 57">
              <a:extLst>
                <a:ext uri="{FF2B5EF4-FFF2-40B4-BE49-F238E27FC236}">
                  <a16:creationId xmlns:a16="http://schemas.microsoft.com/office/drawing/2014/main" id="{B6CEA843-A6F2-48EE-9B25-D546C1C6681B}"/>
                </a:ext>
              </a:extLst>
            </p:cNvPr>
            <p:cNvSpPr/>
            <p:nvPr/>
          </p:nvSpPr>
          <p:spPr>
            <a:xfrm rot="5400000">
              <a:off x="442886" y="4879445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sp>
          <p:nvSpPr>
            <p:cNvPr id="59" name="Arrow: Circular 58">
              <a:extLst>
                <a:ext uri="{FF2B5EF4-FFF2-40B4-BE49-F238E27FC236}">
                  <a16:creationId xmlns:a16="http://schemas.microsoft.com/office/drawing/2014/main" id="{9CE94FA5-6D8A-4525-8B46-93A60121DBAF}"/>
                </a:ext>
              </a:extLst>
            </p:cNvPr>
            <p:cNvSpPr/>
            <p:nvPr/>
          </p:nvSpPr>
          <p:spPr>
            <a:xfrm>
              <a:off x="442888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60" name="Arrow: Circular 59">
              <a:extLst>
                <a:ext uri="{FF2B5EF4-FFF2-40B4-BE49-F238E27FC236}">
                  <a16:creationId xmlns:a16="http://schemas.microsoft.com/office/drawing/2014/main" id="{E8E65FD4-3E69-4D6C-9FE3-2CB04789B89B}"/>
                </a:ext>
              </a:extLst>
            </p:cNvPr>
            <p:cNvSpPr/>
            <p:nvPr/>
          </p:nvSpPr>
          <p:spPr>
            <a:xfrm rot="16200000">
              <a:off x="442886" y="4879446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3DA592-F9C1-482D-BCA2-DAF00D35A85A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C342ABC-BA8B-4298-8A04-A62501AF720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it-IT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EBA6B22-3B1B-483E-B963-9678B214A7CC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43154A2A-21A9-4D26-8370-0C6C9B0FE077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C9653596-8429-4592-A9DC-6638A7C3A543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B4CA6BC7-8460-4F36-A012-584F43DF131F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45B4E39-486D-4402-A961-31688A19B647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r>
                    <a:rPr lang="it-IT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6863ED-5758-4578-B435-B663D86287B0}"/>
                </a:ext>
              </a:extLst>
            </p:cNvPr>
            <p:cNvSpPr txBox="1"/>
            <p:nvPr/>
          </p:nvSpPr>
          <p:spPr>
            <a:xfrm>
              <a:off x="4328431" y="4614588"/>
              <a:ext cx="5708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KNOWLEDGE MANAGEMENT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67A98C9-4750-4E1E-B3EB-C702FD688659}"/>
                </a:ext>
              </a:extLst>
            </p:cNvPr>
            <p:cNvGrpSpPr/>
            <p:nvPr/>
          </p:nvGrpSpPr>
          <p:grpSpPr>
            <a:xfrm>
              <a:off x="7706992" y="5724478"/>
              <a:ext cx="2886530" cy="647271"/>
              <a:chOff x="6901625" y="5816782"/>
              <a:chExt cx="2886530" cy="647271"/>
            </a:xfrm>
          </p:grpSpPr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FE519B2-96FA-4CEF-A33A-6E76A4CEA24C}"/>
                  </a:ext>
                </a:extLst>
              </p:cNvPr>
              <p:cNvSpPr/>
              <p:nvPr/>
            </p:nvSpPr>
            <p:spPr>
              <a:xfrm flipH="1" flipV="1">
                <a:off x="6901625" y="5816782"/>
                <a:ext cx="2886530" cy="612000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423AAC-3531-419A-8806-2C31068629BB}"/>
                  </a:ext>
                </a:extLst>
              </p:cNvPr>
              <p:cNvSpPr txBox="1"/>
              <p:nvPr/>
            </p:nvSpPr>
            <p:spPr>
              <a:xfrm>
                <a:off x="7192600" y="5817722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Esterno: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3775CA-A535-4B35-B67E-8C303DF3004B}"/>
                </a:ext>
              </a:extLst>
            </p:cNvPr>
            <p:cNvGrpSpPr/>
            <p:nvPr/>
          </p:nvGrpSpPr>
          <p:grpSpPr>
            <a:xfrm>
              <a:off x="7706992" y="4881488"/>
              <a:ext cx="2844000" cy="646331"/>
              <a:chOff x="6901624" y="4991515"/>
              <a:chExt cx="2844000" cy="646331"/>
            </a:xfrm>
          </p:grpSpPr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8433C56B-C346-4F6F-8B60-48B5DAF3715B}"/>
                  </a:ext>
                </a:extLst>
              </p:cNvPr>
              <p:cNvSpPr/>
              <p:nvPr/>
            </p:nvSpPr>
            <p:spPr>
              <a:xfrm flipH="1">
                <a:off x="6901624" y="4997361"/>
                <a:ext cx="2844000" cy="612000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0" bIns="0" rtlCol="0" anchor="ctr"/>
              <a:lstStyle/>
              <a:p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42D5A4C-8B3D-43A1-9B9D-7C7986C0B79E}"/>
                  </a:ext>
                </a:extLst>
              </p:cNvPr>
              <p:cNvSpPr txBox="1"/>
              <p:nvPr/>
            </p:nvSpPr>
            <p:spPr>
              <a:xfrm>
                <a:off x="7172682" y="4991515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Interno: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supporto alla </a:t>
                </a:r>
                <a:b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</a:b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22C97598-1244-4E63-B763-3554360B06E9}"/>
                </a:ext>
              </a:extLst>
            </p:cNvPr>
            <p:cNvSpPr/>
            <p:nvPr/>
          </p:nvSpPr>
          <p:spPr>
            <a:xfrm>
              <a:off x="1774229" y="5518630"/>
              <a:ext cx="2469167" cy="252000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615E052-8DE7-495B-9533-5D16F26D068C}"/>
                </a:ext>
              </a:extLst>
            </p:cNvPr>
            <p:cNvSpPr txBox="1"/>
            <p:nvPr/>
          </p:nvSpPr>
          <p:spPr>
            <a:xfrm>
              <a:off x="1737436" y="4985306"/>
              <a:ext cx="2412451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Pianificazione intervento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Realizzazione del progetto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Monitoraggio e valutazione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Azioni di miglioramento</a:t>
              </a:r>
            </a:p>
          </p:txBody>
        </p:sp>
        <p:sp>
          <p:nvSpPr>
            <p:cNvPr id="3" name="Heptagon 2">
              <a:extLst>
                <a:ext uri="{FF2B5EF4-FFF2-40B4-BE49-F238E27FC236}">
                  <a16:creationId xmlns:a16="http://schemas.microsoft.com/office/drawing/2014/main" id="{92E7043F-5C3D-4730-AB84-EF1B6A87FDFE}"/>
                </a:ext>
              </a:extLst>
            </p:cNvPr>
            <p:cNvSpPr/>
            <p:nvPr/>
          </p:nvSpPr>
          <p:spPr>
            <a:xfrm>
              <a:off x="4330571" y="4896225"/>
              <a:ext cx="3655653" cy="1448389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B4A64B-D45C-4CCC-B520-BCDE08B7F5A1}"/>
                </a:ext>
              </a:extLst>
            </p:cNvPr>
            <p:cNvSpPr txBox="1"/>
            <p:nvPr/>
          </p:nvSpPr>
          <p:spPr>
            <a:xfrm>
              <a:off x="4963315" y="6105599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endParaRPr lang="it-IT" sz="1000" dirty="0">
                <a:latin typeface="Raleway" panose="020B0503030101060003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DAC875F-859D-4107-8BDC-0D2B48C2E849}"/>
              </a:ext>
            </a:extLst>
          </p:cNvPr>
          <p:cNvSpPr txBox="1"/>
          <p:nvPr/>
        </p:nvSpPr>
        <p:spPr>
          <a:xfrm>
            <a:off x="4459014" y="4976909"/>
            <a:ext cx="332996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Monitoraggio (sempre presente)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qualitativa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7F859D7-B513-4EB4-AB5B-7AC60E8A1B73}"/>
              </a:ext>
            </a:extLst>
          </p:cNvPr>
          <p:cNvSpPr/>
          <p:nvPr/>
        </p:nvSpPr>
        <p:spPr>
          <a:xfrm>
            <a:off x="5175968" y="6110430"/>
            <a:ext cx="252000" cy="104856"/>
          </a:xfrm>
          <a:prstGeom prst="roundRect">
            <a:avLst/>
          </a:prstGeom>
          <a:solidFill>
            <a:srgbClr val="99D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 dirty="0">
              <a:latin typeface="Raleway" panose="020B05030301010600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B91BA8-DF3C-459C-8400-E25303F4B431}"/>
              </a:ext>
            </a:extLst>
          </p:cNvPr>
          <p:cNvSpPr txBox="1"/>
          <p:nvPr/>
        </p:nvSpPr>
        <p:spPr>
          <a:xfrm>
            <a:off x="5466224" y="608591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6541445-D91D-4C8B-A4FA-32E767B09A5D}"/>
              </a:ext>
            </a:extLst>
          </p:cNvPr>
          <p:cNvSpPr/>
          <p:nvPr/>
        </p:nvSpPr>
        <p:spPr>
          <a:xfrm>
            <a:off x="5076489" y="5966275"/>
            <a:ext cx="360000" cy="104856"/>
          </a:xfrm>
          <a:prstGeom prst="roundRect">
            <a:avLst/>
          </a:prstGeom>
          <a:solidFill>
            <a:srgbClr val="68A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266171-077D-4620-B893-559AEF02A5F0}"/>
              </a:ext>
            </a:extLst>
          </p:cNvPr>
          <p:cNvSpPr txBox="1"/>
          <p:nvPr/>
        </p:nvSpPr>
        <p:spPr>
          <a:xfrm>
            <a:off x="5474613" y="5941759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C319A52-6418-4889-8FDE-3A068C5D70C2}"/>
              </a:ext>
            </a:extLst>
          </p:cNvPr>
          <p:cNvSpPr/>
          <p:nvPr/>
        </p:nvSpPr>
        <p:spPr>
          <a:xfrm>
            <a:off x="4975245" y="5822121"/>
            <a:ext cx="468000" cy="104856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2B45F96-17BF-410B-A802-A2AEE16239E8}"/>
              </a:ext>
            </a:extLst>
          </p:cNvPr>
          <p:cNvSpPr txBox="1"/>
          <p:nvPr/>
        </p:nvSpPr>
        <p:spPr>
          <a:xfrm>
            <a:off x="5479109" y="579760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  <p:extLst>
      <p:ext uri="{BB962C8B-B14F-4D97-AF65-F5344CB8AC3E}">
        <p14:creationId xmlns:p14="http://schemas.microsoft.com/office/powerpoint/2010/main" val="403499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933" y="217870"/>
            <a:ext cx="10049890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Numeri </a:t>
            </a:r>
            <a:r>
              <a:rPr lang="it-IT" b="0" dirty="0"/>
              <a:t>| La dimensione della Compagnia a colpo d’occhio nel biennio 2017-18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455933" y="1489870"/>
            <a:ext cx="11280134" cy="1825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Di seguito vengono riportati i </a:t>
            </a:r>
            <a:r>
              <a:rPr lang="it-IT" sz="1200" b="1" dirty="0"/>
              <a:t>risultati dell’attività operativa della Compagnia nel biennio 2017-2018</a:t>
            </a:r>
            <a:r>
              <a:rPr lang="it-IT" sz="1200" dirty="0"/>
              <a:t>, come presentati nel bilancio di metà mandato.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Tra il 2017 e il 2018 sono pervenute alla Compagnia oltre 4.000 richieste per un controvalore di oltre 512 milioni di euro. Di queste </a:t>
            </a:r>
            <a:r>
              <a:rPr lang="it-IT" sz="1200" b="1" dirty="0"/>
              <a:t>1.711</a:t>
            </a:r>
            <a:r>
              <a:rPr lang="it-IT" sz="1200" dirty="0"/>
              <a:t>, pari al 42,7%, sono state </a:t>
            </a:r>
            <a:r>
              <a:rPr lang="it-IT" sz="1200" b="1" dirty="0"/>
              <a:t>supportate dalla Compagnia, attraverso l’erogazione di </a:t>
            </a:r>
            <a:r>
              <a:rPr lang="it-IT" sz="1200" dirty="0"/>
              <a:t>oltre </a:t>
            </a:r>
            <a:r>
              <a:rPr lang="it-IT" sz="1200" b="1" dirty="0"/>
              <a:t>357 milioni di euro</a:t>
            </a:r>
            <a:r>
              <a:rPr lang="it-IT" sz="1200" dirty="0"/>
              <a:t>, pari a circa il 70% dei fondi richiesti dal territorio. Un trend di erogazione in costante crescita negli ultimi 4 anni e con un </a:t>
            </a:r>
            <a:r>
              <a:rPr lang="it-IT" sz="1200" b="1" dirty="0"/>
              <a:t>valore medio per progetto di 209 mila euro. </a:t>
            </a:r>
            <a:r>
              <a:rPr lang="it-IT" sz="1200" dirty="0"/>
              <a:t>Proprio questo dato appare interessante: aumentano i </a:t>
            </a:r>
            <a:r>
              <a:rPr lang="it-IT" sz="1200" b="1" dirty="0"/>
              <a:t>progetti a elevata</a:t>
            </a:r>
            <a:r>
              <a:rPr lang="it-IT" sz="1200" dirty="0"/>
              <a:t> </a:t>
            </a:r>
            <a:r>
              <a:rPr lang="it-IT" sz="1200" b="1" dirty="0"/>
              <a:t>complessità</a:t>
            </a:r>
            <a:r>
              <a:rPr lang="it-IT" sz="1200" dirty="0"/>
              <a:t> e presentati da </a:t>
            </a:r>
            <a:r>
              <a:rPr lang="it-IT" sz="1200" b="1" dirty="0"/>
              <a:t>reti di stakeholder</a:t>
            </a:r>
            <a:r>
              <a:rPr lang="it-IT" sz="1200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Guardando alla tipologia di progetto il </a:t>
            </a:r>
            <a:r>
              <a:rPr lang="it-IT" sz="1200" b="1" dirty="0"/>
              <a:t>grant-making </a:t>
            </a:r>
            <a:r>
              <a:rPr lang="it-IT" sz="1200" dirty="0"/>
              <a:t>si conferma lo strumento principale, seguito dal sostegno agli </a:t>
            </a:r>
            <a:r>
              <a:rPr lang="it-IT" sz="1200" b="1" dirty="0"/>
              <a:t>enti strumentali </a:t>
            </a:r>
            <a:r>
              <a:rPr lang="it-IT" sz="1200" dirty="0"/>
              <a:t>e dalle </a:t>
            </a:r>
            <a:r>
              <a:rPr lang="it-IT" sz="1200" b="1" dirty="0"/>
              <a:t>convenzioni</a:t>
            </a:r>
            <a:r>
              <a:rPr lang="it-IT" sz="1200" dirty="0"/>
              <a:t>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A00E98-7AAE-4DF4-8D6B-62E152351F28}"/>
              </a:ext>
            </a:extLst>
          </p:cNvPr>
          <p:cNvGraphicFramePr>
            <a:graphicFrameLocks noGrp="1"/>
          </p:cNvGraphicFramePr>
          <p:nvPr/>
        </p:nvGraphicFramePr>
        <p:xfrm>
          <a:off x="473087" y="4217945"/>
          <a:ext cx="6588000" cy="21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4903439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615403787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68096272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36122145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31719945"/>
                    </a:ext>
                  </a:extLst>
                </a:gridCol>
              </a:tblGrid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Aree</a:t>
                      </a:r>
                    </a:p>
                  </a:txBody>
                  <a:tcPr marL="72000" marR="72000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Erogato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Progetti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140811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Ricerca e Sanità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94.509.000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220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12,8%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06793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Arte, Attività e Beni culturali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64.243.000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17,9%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537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31,4%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61386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Innovazione culturale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14.184.000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4,1%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205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11,9%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12054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Politiche sociali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150.609.000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42,0%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456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084785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Filantropia e Territorio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23.480.000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149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80429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Programmi e piano strategico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10.126.000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144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3087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Totale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357.151.000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1.711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43500"/>
                  </a:ext>
                </a:extLst>
              </a:tr>
            </a:tbl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F808A0D1-44F8-4A18-B58B-053DCA6CAE79}"/>
              </a:ext>
            </a:extLst>
          </p:cNvPr>
          <p:cNvGraphicFramePr/>
          <p:nvPr/>
        </p:nvGraphicFramePr>
        <p:xfrm>
          <a:off x="7399322" y="4217946"/>
          <a:ext cx="4353899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" name="Rectangle 86">
            <a:extLst>
              <a:ext uri="{FF2B5EF4-FFF2-40B4-BE49-F238E27FC236}">
                <a16:creationId xmlns:a16="http://schemas.microsoft.com/office/drawing/2014/main" id="{4B7D9911-5C9C-4F5E-80EB-31D33286E483}"/>
              </a:ext>
            </a:extLst>
          </p:cNvPr>
          <p:cNvSpPr/>
          <p:nvPr/>
        </p:nvSpPr>
        <p:spPr>
          <a:xfrm>
            <a:off x="7399322" y="3854879"/>
            <a:ext cx="431644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biennio 2017-18 per tipologia di progetto (%)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54E253-C665-42D9-902C-3E34CDD5FDB6}"/>
              </a:ext>
            </a:extLst>
          </p:cNvPr>
          <p:cNvSpPr/>
          <p:nvPr/>
        </p:nvSpPr>
        <p:spPr>
          <a:xfrm>
            <a:off x="473087" y="3854879"/>
            <a:ext cx="658800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e numero progetti nel biennio 2017,18 per Area (€, 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7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/>
          </a:bodyPr>
          <a:lstStyle/>
          <a:p>
            <a:r>
              <a:rPr lang="it-IT" sz="250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Executive </a:t>
            </a:r>
            <a:r>
              <a:rPr lang="it-IT" sz="2500" dirty="0" err="1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summary</a:t>
            </a:r>
            <a:r>
              <a:rPr lang="it-IT" sz="250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Pubblico di Domani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10615" y="3052223"/>
            <a:ext cx="11461611" cy="433166"/>
            <a:chOff x="343136" y="1256701"/>
            <a:chExt cx="11461611" cy="4331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56701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3"/>
              <a:ext cx="10858094" cy="2130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Outcome attesi:</a:t>
              </a:r>
              <a:r>
                <a:rPr lang="it-IT" sz="1200" dirty="0"/>
                <a:t> ingaggio di pubblico nuovo e più giovane rispetto a quello che già frequenta l’offerta classica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093644" y="3586642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045359" y="5225223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5370661-3A4B-4703-8DA4-46954CCD098B}"/>
              </a:ext>
            </a:extLst>
          </p:cNvPr>
          <p:cNvGrpSpPr/>
          <p:nvPr/>
        </p:nvGrpSpPr>
        <p:grpSpPr>
          <a:xfrm>
            <a:off x="410615" y="3801587"/>
            <a:ext cx="7663295" cy="1030667"/>
            <a:chOff x="569639" y="2900592"/>
            <a:chExt cx="7663295" cy="103066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CE6810E-2C2E-4F79-BE3D-E578E5786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3061341"/>
              <a:ext cx="432000" cy="432000"/>
            </a:xfrm>
            <a:prstGeom prst="rect">
              <a:avLst/>
            </a:prstGeom>
          </p:spPr>
        </p:pic>
        <p:sp>
          <p:nvSpPr>
            <p:cNvPr id="39" name="Subtitle 2">
              <a:extLst>
                <a:ext uri="{FF2B5EF4-FFF2-40B4-BE49-F238E27FC236}">
                  <a16:creationId xmlns:a16="http://schemas.microsoft.com/office/drawing/2014/main" id="{06284FCD-7D6E-4DB2-9DCC-806FEC51FE98}"/>
                </a:ext>
              </a:extLst>
            </p:cNvPr>
            <p:cNvSpPr txBox="1">
              <a:spLocks/>
            </p:cNvSpPr>
            <p:nvPr/>
          </p:nvSpPr>
          <p:spPr>
            <a:xfrm>
              <a:off x="1181675" y="2900592"/>
              <a:ext cx="7051259" cy="103066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 di monitoraggio e valutazione: </a:t>
              </a:r>
              <a:r>
                <a:rPr lang="it-IT" sz="1200" b="1" dirty="0"/>
                <a:t>Valutazione d’impatto quantitativo non controfattuale </a:t>
              </a:r>
              <a:r>
                <a:rPr lang="it-IT" sz="1200" dirty="0"/>
                <a:t>condotto comparando l’audience dei concerti Short Track </a:t>
              </a:r>
              <a:r>
                <a:rPr lang="it-IT" sz="1200" i="1" dirty="0"/>
                <a:t>con l’audience </a:t>
              </a:r>
              <a:r>
                <a:rPr lang="it-IT" sz="1200" dirty="0"/>
                <a:t>di concerti della programmazione più tradizionale di genere musicale affine. </a:t>
              </a:r>
            </a:p>
            <a:p>
              <a:endParaRPr lang="it-IT" sz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1187CC-C58A-4CEC-A331-7A2BC8B19DCD}"/>
              </a:ext>
            </a:extLst>
          </p:cNvPr>
          <p:cNvGrpSpPr/>
          <p:nvPr/>
        </p:nvGrpSpPr>
        <p:grpSpPr>
          <a:xfrm>
            <a:off x="327991" y="5111734"/>
            <a:ext cx="11624967" cy="1277477"/>
            <a:chOff x="487015" y="3245372"/>
            <a:chExt cx="11624967" cy="127747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F046DBE-09A1-46D7-9572-4A4DD1255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7015" y="3245372"/>
              <a:ext cx="433231" cy="432000"/>
            </a:xfrm>
            <a:prstGeom prst="rect">
              <a:avLst/>
            </a:prstGeom>
          </p:spPr>
        </p:pic>
        <p:sp>
          <p:nvSpPr>
            <p:cNvPr id="42" name="Subtitle 2">
              <a:extLst>
                <a:ext uri="{FF2B5EF4-FFF2-40B4-BE49-F238E27FC236}">
                  <a16:creationId xmlns:a16="http://schemas.microsoft.com/office/drawing/2014/main" id="{8334E538-4C24-4E0C-B14A-A2602705D4A0}"/>
                </a:ext>
              </a:extLst>
            </p:cNvPr>
            <p:cNvSpPr txBox="1">
              <a:spLocks/>
            </p:cNvSpPr>
            <p:nvPr/>
          </p:nvSpPr>
          <p:spPr>
            <a:xfrm>
              <a:off x="1136738" y="3389590"/>
              <a:ext cx="10975244" cy="113325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Principali risultati:</a:t>
              </a:r>
              <a:r>
                <a:rPr lang="it-IT" sz="1200" dirty="0"/>
                <a:t> l’iniziativa </a:t>
              </a:r>
              <a:r>
                <a:rPr lang="it-IT" sz="1200" b="1" dirty="0"/>
                <a:t>Short Track </a:t>
              </a:r>
              <a:r>
                <a:rPr lang="it-IT" sz="1200" dirty="0"/>
                <a:t>ha coinvolto </a:t>
              </a:r>
              <a:r>
                <a:rPr lang="it-IT" sz="1200" b="1" dirty="0"/>
                <a:t>898 spettatori</a:t>
              </a:r>
              <a:r>
                <a:rPr lang="it-IT" sz="1200" dirty="0"/>
                <a:t>. Si tratta di un </a:t>
              </a:r>
              <a:r>
                <a:rPr lang="it-IT" sz="1200" b="1" dirty="0"/>
                <a:t>pubblico mediamente più giovane </a:t>
              </a:r>
              <a:r>
                <a:rPr lang="it-IT" sz="1200" dirty="0"/>
                <a:t>(46 anni) rispetto a quello della programmazione tradizionale (53 anni), e nuovo, </a:t>
              </a:r>
              <a:r>
                <a:rPr lang="it-IT" sz="1200" b="1" dirty="0"/>
                <a:t>il 37% degli spettatori dichiara di non aver assistito a concerti di musica classica negli ultimi 12 mesi. Si documenta l’innesco di un processo di fidelizzazione </a:t>
              </a:r>
              <a:r>
                <a:rPr lang="it-IT" sz="1200" dirty="0"/>
                <a:t>– il 30% degli spettatori ha assistito a più di uno spettacolo S</a:t>
              </a:r>
              <a:r>
                <a:rPr lang="it-IT" sz="1200" i="1" dirty="0"/>
                <a:t>hort Track nella stagione</a:t>
              </a:r>
              <a:r>
                <a:rPr lang="it-IT" sz="1200" b="1" i="1" dirty="0"/>
                <a:t> </a:t>
              </a:r>
              <a:r>
                <a:rPr lang="it-IT" sz="1200" i="1" dirty="0"/>
                <a:t>-</a:t>
              </a:r>
              <a:r>
                <a:rPr lang="it-IT" sz="1200" b="1" dirty="0"/>
                <a:t> tuttavia, è difficile pensare che ci sia stato un vero e proprio travaso di pubblico</a:t>
              </a:r>
              <a:r>
                <a:rPr lang="it-IT" sz="1200" dirty="0"/>
                <a:t> verso le proposte musicali più tradizionali: tra coloro che hanno presenziato ai concerti al Conservatorio o al teatro Vittoria, ad aver assistito anche ad un concerto </a:t>
              </a:r>
              <a:r>
                <a:rPr lang="it-IT" sz="1200" i="1" dirty="0"/>
                <a:t>Short Track è </a:t>
              </a:r>
              <a:r>
                <a:rPr lang="it-IT" sz="1200" dirty="0"/>
                <a:t>il 3%</a:t>
              </a:r>
              <a:r>
                <a:rPr lang="it-IT" sz="1200" i="1" dirty="0"/>
                <a:t>.</a:t>
              </a:r>
              <a:endParaRPr lang="it-IT" sz="12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270B803-C13F-4CB6-B096-A49766E58EA1}"/>
              </a:ext>
            </a:extLst>
          </p:cNvPr>
          <p:cNvGrpSpPr/>
          <p:nvPr/>
        </p:nvGrpSpPr>
        <p:grpSpPr>
          <a:xfrm>
            <a:off x="404475" y="2040360"/>
            <a:ext cx="11467751" cy="813891"/>
            <a:chOff x="343135" y="3071054"/>
            <a:chExt cx="11467751" cy="81389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5DFB040-5277-4ED6-B667-3B8C44BC3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3071054"/>
              <a:ext cx="433232" cy="432000"/>
            </a:xfrm>
            <a:prstGeom prst="rect">
              <a:avLst/>
            </a:prstGeom>
          </p:spPr>
        </p:pic>
        <p:sp>
          <p:nvSpPr>
            <p:cNvPr id="45" name="Subtitle 2">
              <a:extLst>
                <a:ext uri="{FF2B5EF4-FFF2-40B4-BE49-F238E27FC236}">
                  <a16:creationId xmlns:a16="http://schemas.microsoft.com/office/drawing/2014/main" id="{E0C5F6C6-C1D5-4D51-A954-3A5C3411EBFA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64233" cy="79983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Nome del progetto: </a:t>
              </a:r>
              <a:r>
                <a:rPr lang="it-IT" sz="1200" b="1" dirty="0"/>
                <a:t>Pubblico di Domani – Short Track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Descrizione del progetto: </a:t>
              </a:r>
              <a:r>
                <a:rPr lang="it-IT" sz="1200" b="1" dirty="0"/>
                <a:t>avvicinare alla musica classica il pubblico più giovane e meno avvezzo</a:t>
              </a:r>
              <a:r>
                <a:rPr lang="it-IT" sz="1200" dirty="0"/>
                <a:t>, attraverso la proposta del programma </a:t>
              </a:r>
              <a:r>
                <a:rPr lang="it-IT" sz="1200" b="1" dirty="0"/>
                <a:t>Short Track, mini concerti modulati di 30 minuti a costo ridotto </a:t>
              </a:r>
              <a:r>
                <a:rPr lang="it-IT" sz="1200" dirty="0"/>
                <a:t>(biglietto 5 euro) da affiancare alla programmazione tradizionale </a:t>
              </a:r>
              <a:endParaRPr lang="it-IT" sz="1200" strike="sngStrike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070C6E-5202-484E-A2DF-DF3866C581A1}"/>
              </a:ext>
            </a:extLst>
          </p:cNvPr>
          <p:cNvCxnSpPr/>
          <p:nvPr/>
        </p:nvCxnSpPr>
        <p:spPr>
          <a:xfrm>
            <a:off x="1045359" y="2966352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ubtitle 2">
            <a:extLst>
              <a:ext uri="{FF2B5EF4-FFF2-40B4-BE49-F238E27FC236}">
                <a16:creationId xmlns:a16="http://schemas.microsoft.com/office/drawing/2014/main" id="{6F0EFFEC-13D7-4072-9DDF-EFF81D34E02D}"/>
              </a:ext>
            </a:extLst>
          </p:cNvPr>
          <p:cNvSpPr txBox="1">
            <a:spLocks/>
          </p:cNvSpPr>
          <p:nvPr/>
        </p:nvSpPr>
        <p:spPr>
          <a:xfrm>
            <a:off x="327991" y="1007715"/>
            <a:ext cx="11544235" cy="671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i="1" dirty="0"/>
              <a:t>Il presente documento offre una vista sintetica delle evidenze emerse dalle attività di monitoraggio e valutazione realizzate sul progetto «</a:t>
            </a:r>
            <a:r>
              <a:rPr lang="it-IT" sz="1200" b="1" i="1" dirty="0"/>
              <a:t>Pubblico di Domani</a:t>
            </a:r>
            <a:r>
              <a:rPr lang="it-IT" sz="1200" i="1" dirty="0"/>
              <a:t>». Il documento si articola in tre sezioni: la prima offre informazioni sul </a:t>
            </a:r>
            <a:r>
              <a:rPr lang="it-IT" sz="1200" b="1" i="1" dirty="0"/>
              <a:t>progetto</a:t>
            </a:r>
            <a:r>
              <a:rPr lang="it-IT" sz="1200" i="1" dirty="0"/>
              <a:t>, i suoi obiettivi e le modalità di realizzazione; la seconda definisce obiettivi e metodologia di </a:t>
            </a:r>
            <a:r>
              <a:rPr lang="it-IT" sz="1200" b="1" i="1" dirty="0"/>
              <a:t>monitoraggio e valutazione</a:t>
            </a:r>
            <a:r>
              <a:rPr lang="it-IT" sz="1200" i="1" dirty="0"/>
              <a:t> applicati; la terza ripercorre i </a:t>
            </a:r>
            <a:r>
              <a:rPr lang="it-IT" sz="1200" b="1" i="1" dirty="0"/>
              <a:t>risultati e gli </a:t>
            </a:r>
            <a:r>
              <a:rPr lang="it-IT" sz="1200" b="1" i="1" dirty="0" err="1"/>
              <a:t>outcome</a:t>
            </a:r>
            <a:r>
              <a:rPr lang="it-IT" sz="1200" b="1" i="1" dirty="0"/>
              <a:t> del progetto</a:t>
            </a:r>
            <a:r>
              <a:rPr lang="it-IT" sz="1200" i="1" dirty="0"/>
              <a:t>.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FF299C7-D237-4938-814E-294FBD500385}"/>
              </a:ext>
            </a:extLst>
          </p:cNvPr>
          <p:cNvGrpSpPr/>
          <p:nvPr/>
        </p:nvGrpSpPr>
        <p:grpSpPr>
          <a:xfrm>
            <a:off x="8412863" y="3879031"/>
            <a:ext cx="3540095" cy="1213904"/>
            <a:chOff x="4459014" y="5059454"/>
            <a:chExt cx="3540095" cy="121390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52E71AE-0CB7-469B-800D-F2DD6D6B48C6}"/>
                </a:ext>
              </a:extLst>
            </p:cNvPr>
            <p:cNvSpPr txBox="1"/>
            <p:nvPr/>
          </p:nvSpPr>
          <p:spPr>
            <a:xfrm>
              <a:off x="4459014" y="5059454"/>
              <a:ext cx="3329963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>
                  <a:latin typeface="Raleway" panose="020B0503030101060003" pitchFamily="34" charset="0"/>
                </a:rPr>
                <a:t>Monitoraggio</a:t>
              </a:r>
              <a:endParaRPr lang="it-IT" sz="1050" b="1" dirty="0">
                <a:latin typeface="Raleway" panose="020B0503030101060003" pitchFamily="34" charset="0"/>
              </a:endParaRP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dirty="0">
                  <a:latin typeface="Raleway" panose="020B0503030101060003" pitchFamily="34" charset="0"/>
                </a:rPr>
                <a:t>Valutazione di implementazione</a:t>
              </a: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Valutazione d’impatto: 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dirty="0">
                  <a:latin typeface="Raleway" panose="020B0503030101060003" pitchFamily="34" charset="0"/>
                </a:rPr>
                <a:t>qualitativa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quantitativa:</a:t>
              </a:r>
            </a:p>
          </p:txBody>
        </p: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2510D95D-144F-49D9-BDEC-BCECF0F5DAD3}"/>
                </a:ext>
              </a:extLst>
            </p:cNvPr>
            <p:cNvSpPr/>
            <p:nvPr/>
          </p:nvSpPr>
          <p:spPr>
            <a:xfrm>
              <a:off x="5175968" y="6143986"/>
              <a:ext cx="252000" cy="104856"/>
            </a:xfrm>
            <a:prstGeom prst="roundRect">
              <a:avLst/>
            </a:prstGeom>
            <a:solidFill>
              <a:srgbClr val="99D5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 dirty="0">
                <a:latin typeface="Raleway" panose="020B0503030101060003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7425369-65C6-4FD3-BC2E-44CBD9CA6C03}"/>
                </a:ext>
              </a:extLst>
            </p:cNvPr>
            <p:cNvSpPr txBox="1"/>
            <p:nvPr/>
          </p:nvSpPr>
          <p:spPr>
            <a:xfrm>
              <a:off x="5466224" y="611947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b="1" dirty="0" err="1">
                  <a:latin typeface="Raleway" panose="020B0503030101060003" pitchFamily="34" charset="0"/>
                </a:rPr>
                <a:t>Outcome</a:t>
              </a:r>
              <a:r>
                <a:rPr lang="it-IT" sz="1000" b="1" dirty="0">
                  <a:latin typeface="Raleway" panose="020B0503030101060003" pitchFamily="34" charset="0"/>
                </a:rPr>
                <a:t> non controfattuale</a:t>
              </a:r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E320AB25-E28F-4589-A2D5-192BEBE4291C}"/>
                </a:ext>
              </a:extLst>
            </p:cNvPr>
            <p:cNvSpPr/>
            <p:nvPr/>
          </p:nvSpPr>
          <p:spPr>
            <a:xfrm>
              <a:off x="5076489" y="5999831"/>
              <a:ext cx="360000" cy="104856"/>
            </a:xfrm>
            <a:prstGeom prst="roundRect">
              <a:avLst/>
            </a:prstGeom>
            <a:solidFill>
              <a:srgbClr val="68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65FFCDE-1CAA-4590-83AB-D9BAF4432B62}"/>
                </a:ext>
              </a:extLst>
            </p:cNvPr>
            <p:cNvSpPr txBox="1"/>
            <p:nvPr/>
          </p:nvSpPr>
          <p:spPr>
            <a:xfrm>
              <a:off x="5474613" y="5975315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</a:t>
              </a: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122C25B1-DCFE-4FC4-AE6A-C0FCB905420C}"/>
                </a:ext>
              </a:extLst>
            </p:cNvPr>
            <p:cNvSpPr/>
            <p:nvPr/>
          </p:nvSpPr>
          <p:spPr>
            <a:xfrm>
              <a:off x="4975245" y="5855677"/>
              <a:ext cx="468000" cy="104856"/>
            </a:xfrm>
            <a:prstGeom prst="roundRect">
              <a:avLst/>
            </a:prstGeom>
            <a:solidFill>
              <a:srgbClr val="4167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F03909F-5B6A-4A89-8D8E-D42B67D90F5E}"/>
                </a:ext>
              </a:extLst>
            </p:cNvPr>
            <p:cNvSpPr txBox="1"/>
            <p:nvPr/>
          </p:nvSpPr>
          <p:spPr>
            <a:xfrm>
              <a:off x="5479109" y="583116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 sperimentale</a:t>
              </a:r>
            </a:p>
          </p:txBody>
        </p:sp>
      </p:grpSp>
      <p:sp>
        <p:nvSpPr>
          <p:cNvPr id="71" name="Trapezoid 70">
            <a:extLst>
              <a:ext uri="{FF2B5EF4-FFF2-40B4-BE49-F238E27FC236}">
                <a16:creationId xmlns:a16="http://schemas.microsoft.com/office/drawing/2014/main" id="{2A99527A-DEF1-4F4C-9B60-CDEAB475ED98}"/>
              </a:ext>
            </a:extLst>
          </p:cNvPr>
          <p:cNvSpPr/>
          <p:nvPr/>
        </p:nvSpPr>
        <p:spPr>
          <a:xfrm rot="5400000">
            <a:off x="7529555" y="4372471"/>
            <a:ext cx="1440000" cy="144000"/>
          </a:xfrm>
          <a:prstGeom prst="trapezoid">
            <a:avLst>
              <a:gd name="adj" fmla="val 71764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2431081-E953-43F4-A1B3-C270F9EA93AE}"/>
              </a:ext>
            </a:extLst>
          </p:cNvPr>
          <p:cNvSpPr txBox="1"/>
          <p:nvPr/>
        </p:nvSpPr>
        <p:spPr>
          <a:xfrm>
            <a:off x="8504142" y="3840219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7D5AF49-52DA-4530-99EC-BF0EAA8A326C}"/>
              </a:ext>
            </a:extLst>
          </p:cNvPr>
          <p:cNvGrpSpPr/>
          <p:nvPr/>
        </p:nvGrpSpPr>
        <p:grpSpPr>
          <a:xfrm>
            <a:off x="8408009" y="3627125"/>
            <a:ext cx="3456000" cy="1484609"/>
            <a:chOff x="8366116" y="4127450"/>
            <a:chExt cx="3234684" cy="1332422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44A37945-DA97-4B0B-8BFD-DBAA6BCE09BF}"/>
                </a:ext>
              </a:extLst>
            </p:cNvPr>
            <p:cNvSpPr/>
            <p:nvPr/>
          </p:nvSpPr>
          <p:spPr>
            <a:xfrm>
              <a:off x="8366116" y="4143257"/>
              <a:ext cx="3234684" cy="1316615"/>
            </a:xfrm>
            <a:prstGeom prst="roundRect">
              <a:avLst>
                <a:gd name="adj" fmla="val 9693"/>
              </a:avLst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799E651-5D96-4940-9BDD-E1932E3BFFB4}"/>
                </a:ext>
              </a:extLst>
            </p:cNvPr>
            <p:cNvSpPr txBox="1"/>
            <p:nvPr/>
          </p:nvSpPr>
          <p:spPr>
            <a:xfrm>
              <a:off x="9045806" y="4127450"/>
              <a:ext cx="1862365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72000" bIns="0" rtlCol="0">
              <a:spAutoFit/>
            </a:bodyPr>
            <a:lstStyle/>
            <a:p>
              <a:pPr algn="ctr"/>
              <a:r>
                <a:rPr lang="it-IT" sz="1100" dirty="0">
                  <a:latin typeface="Raleway" panose="020B0503030101060003" pitchFamily="34" charset="0"/>
                </a:rPr>
                <a:t>SCALA MONITORAGGIO</a:t>
              </a:r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55ECB937-C1B7-4D6B-9D2C-28586EA69385}"/>
              </a:ext>
            </a:extLst>
          </p:cNvPr>
          <p:cNvSpPr/>
          <p:nvPr/>
        </p:nvSpPr>
        <p:spPr>
          <a:xfrm>
            <a:off x="8895637" y="4660922"/>
            <a:ext cx="2847189" cy="28785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4188AE8-8E78-4C81-91D3-F88B58769619}"/>
              </a:ext>
            </a:extLst>
          </p:cNvPr>
          <p:cNvSpPr txBox="1"/>
          <p:nvPr/>
        </p:nvSpPr>
        <p:spPr>
          <a:xfrm>
            <a:off x="8688347" y="4410416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sp>
        <p:nvSpPr>
          <p:cNvPr id="35" name="TextBox 71">
            <a:extLst>
              <a:ext uri="{FF2B5EF4-FFF2-40B4-BE49-F238E27FC236}">
                <a16:creationId xmlns:a16="http://schemas.microsoft.com/office/drawing/2014/main" id="{F99B0482-C2B6-49DC-A105-CECC939D6AC4}"/>
              </a:ext>
            </a:extLst>
          </p:cNvPr>
          <p:cNvSpPr txBox="1"/>
          <p:nvPr/>
        </p:nvSpPr>
        <p:spPr>
          <a:xfrm>
            <a:off x="8504142" y="4150258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3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/>
          </a:bodyPr>
          <a:lstStyle/>
          <a:p>
            <a:r>
              <a:rPr lang="it-IT" sz="2500" dirty="0"/>
              <a:t>Progetto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| Pubblico di Domani</a:t>
            </a:r>
            <a:endParaRPr lang="it-IT" sz="2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5</a:t>
            </a:fld>
            <a:endParaRPr lang="it-IT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30493" y="1235436"/>
            <a:ext cx="11446768" cy="433166"/>
            <a:chOff x="343136" y="1235436"/>
            <a:chExt cx="11446768" cy="4331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35436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2"/>
              <a:ext cx="10843251" cy="2099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Obiettivi del progetto:</a:t>
              </a:r>
              <a:r>
                <a:rPr lang="it-IT" sz="1200" dirty="0"/>
                <a:t> il progetto Pubblico di Domani intende avvicinare alla musica classica il pubblico più giovane e meno avvezzo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49E07C-AB8C-4ABE-BF73-EC5D4CBA3B8D}"/>
              </a:ext>
            </a:extLst>
          </p:cNvPr>
          <p:cNvGrpSpPr/>
          <p:nvPr/>
        </p:nvGrpSpPr>
        <p:grpSpPr>
          <a:xfrm>
            <a:off x="464969" y="2395487"/>
            <a:ext cx="11412292" cy="432000"/>
            <a:chOff x="377612" y="1833169"/>
            <a:chExt cx="11412292" cy="432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61EEADC-4629-4C82-A3C7-05694A221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7612" y="1833169"/>
              <a:ext cx="432000" cy="432000"/>
            </a:xfrm>
            <a:prstGeom prst="rect">
              <a:avLst/>
            </a:prstGeom>
          </p:spPr>
        </p:pic>
        <p:sp>
          <p:nvSpPr>
            <p:cNvPr id="26" name="Subtitle 2">
              <a:extLst>
                <a:ext uri="{FF2B5EF4-FFF2-40B4-BE49-F238E27FC236}">
                  <a16:creationId xmlns:a16="http://schemas.microsoft.com/office/drawing/2014/main" id="{7D38032F-B1AF-43F8-B7F2-AC4FD2A70D74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931819"/>
              <a:ext cx="10843251" cy="2130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Audience target:</a:t>
              </a:r>
              <a:r>
                <a:rPr lang="it-IT" sz="1200" dirty="0"/>
                <a:t> giovani e adulti residenti in Torino e Provincia meno avvezzi al consumo di musica colta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70FE2B-82A4-476C-9469-CF88AA8678A6}"/>
              </a:ext>
            </a:extLst>
          </p:cNvPr>
          <p:cNvGrpSpPr/>
          <p:nvPr/>
        </p:nvGrpSpPr>
        <p:grpSpPr>
          <a:xfrm>
            <a:off x="424353" y="3187317"/>
            <a:ext cx="11446769" cy="1022807"/>
            <a:chOff x="343135" y="2964731"/>
            <a:chExt cx="11446769" cy="102280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16962A1-8A7A-41F8-A5D2-DF69A98B5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2964731"/>
              <a:ext cx="433232" cy="432000"/>
            </a:xfrm>
            <a:prstGeom prst="rect">
              <a:avLst/>
            </a:prstGeom>
          </p:spPr>
        </p:pic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E7610E87-89DF-4BF8-AAA5-8C2A1C87D90C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43251" cy="90242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Modalità di realizzazione: il progetto :</a:t>
              </a:r>
              <a:r>
                <a:rPr lang="it-IT" sz="1200" dirty="0"/>
                <a:t> il progetto Pubblico di Domani include diverse iniziative, tra le quali il programma Short track, oggetto della valutazione in quanto più nuovo e sperimentale. Il programma </a:t>
              </a:r>
              <a:r>
                <a:rPr lang="it-IT" sz="1200" b="1" dirty="0"/>
                <a:t>Short Track consiste in mini concerti modulati di 30 minuti a costo ridotto </a:t>
              </a:r>
              <a:r>
                <a:rPr lang="it-IT" sz="1200" dirty="0"/>
                <a:t>(biglietto 5 euro) da affiancare alla programmazione tradizionale (ossia già in essere al momento dell’introduzione del programma Short Track): concerti del Teatro Vittoria “con aperitivo” (durata 1h, biglietto 12 euro) e del Conservatorio (durata 2h, biglietto 25 euro) .</a:t>
              </a:r>
              <a:endParaRPr lang="it-IT" sz="1200" strike="sngStrike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173156" y="2125796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0FD5FA4-0197-46D2-8ADA-4E0DCF6EAB5E}"/>
              </a:ext>
            </a:extLst>
          </p:cNvPr>
          <p:cNvCxnSpPr/>
          <p:nvPr/>
        </p:nvCxnSpPr>
        <p:spPr>
          <a:xfrm>
            <a:off x="1173156" y="3091928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F6F1CA-0E31-4F20-92D6-F564CB13001B}"/>
              </a:ext>
            </a:extLst>
          </p:cNvPr>
          <p:cNvGrpSpPr/>
          <p:nvPr/>
        </p:nvGrpSpPr>
        <p:grpSpPr>
          <a:xfrm>
            <a:off x="424353" y="4662545"/>
            <a:ext cx="11452908" cy="432000"/>
            <a:chOff x="336996" y="4324417"/>
            <a:chExt cx="11452908" cy="432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736F5D9-0C06-41E4-BC28-4B2DC1ACE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4324417"/>
              <a:ext cx="430964" cy="432000"/>
            </a:xfrm>
            <a:prstGeom prst="rect">
              <a:avLst/>
            </a:prstGeom>
          </p:spPr>
        </p:pic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5F156EF7-BB20-4561-8EE1-60FD22589039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4465597"/>
              <a:ext cx="10891536" cy="2160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Durata:</a:t>
              </a:r>
              <a:r>
                <a:rPr lang="it-IT" sz="1200" dirty="0"/>
                <a:t> </a:t>
              </a:r>
              <a:r>
                <a:rPr lang="it-IT" sz="1200" b="1" dirty="0"/>
                <a:t>1 anno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753AA6-1715-47EF-BAEF-69944F12D526}"/>
              </a:ext>
            </a:extLst>
          </p:cNvPr>
          <p:cNvGrpSpPr/>
          <p:nvPr/>
        </p:nvGrpSpPr>
        <p:grpSpPr>
          <a:xfrm>
            <a:off x="424353" y="5379027"/>
            <a:ext cx="11452908" cy="641906"/>
            <a:chOff x="336996" y="5496473"/>
            <a:chExt cx="11452908" cy="64190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725B850-5DD1-495B-BE11-B7D7ADEB6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5496473"/>
              <a:ext cx="472616" cy="432000"/>
            </a:xfrm>
            <a:prstGeom prst="rect">
              <a:avLst/>
            </a:prstGeom>
          </p:spPr>
        </p:pic>
        <p:sp>
          <p:nvSpPr>
            <p:cNvPr id="36" name="Subtitle 2">
              <a:extLst>
                <a:ext uri="{FF2B5EF4-FFF2-40B4-BE49-F238E27FC236}">
                  <a16:creationId xmlns:a16="http://schemas.microsoft.com/office/drawing/2014/main" id="{5410E5D9-CA2A-45C3-B938-1067670DF22B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5563222"/>
              <a:ext cx="10891536" cy="57515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Valore economico del progetto: </a:t>
              </a:r>
              <a:r>
                <a:rPr lang="it-IT" sz="1200" b="1" dirty="0"/>
                <a:t>85.897,31 euro complessivi, ma il programma include diverse iniziative oltre a Short Track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Finanziamento della Compagnia di San Paolo: </a:t>
              </a:r>
              <a:r>
                <a:rPr lang="it-IT" sz="1200" b="1" dirty="0"/>
                <a:t>40.000 euro</a:t>
              </a:r>
              <a:r>
                <a:rPr lang="it-IT" sz="1200" dirty="0"/>
                <a:t>, all’interno del Bando Open SAI, di cui </a:t>
              </a:r>
              <a:r>
                <a:rPr lang="it-IT" sz="1200" b="1" dirty="0"/>
                <a:t>6.000 euro dedicati a Short Track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124871" y="4532581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1B99557-15F8-46E5-8705-BD24B1497DE7}"/>
              </a:ext>
            </a:extLst>
          </p:cNvPr>
          <p:cNvCxnSpPr/>
          <p:nvPr/>
        </p:nvCxnSpPr>
        <p:spPr>
          <a:xfrm>
            <a:off x="1108294" y="5262064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67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809" y="217870"/>
            <a:ext cx="10148014" cy="620376"/>
          </a:xfrm>
        </p:spPr>
        <p:txBody>
          <a:bodyPr>
            <a:normAutofit/>
          </a:bodyPr>
          <a:lstStyle/>
          <a:p>
            <a:r>
              <a:rPr lang="it-IT" sz="2500" dirty="0"/>
              <a:t>Disegno di monitoraggio e valutazione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Pubblico di Domani</a:t>
            </a:r>
            <a:endParaRPr lang="it-IT" sz="2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92371-E9A4-41DD-AC6C-D3EE3444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E875-4048-254F-AF2D-3CFA50F6E766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2B25A16-9D1B-448F-9C38-9FD07FD08890}"/>
              </a:ext>
            </a:extLst>
          </p:cNvPr>
          <p:cNvGrpSpPr/>
          <p:nvPr/>
        </p:nvGrpSpPr>
        <p:grpSpPr>
          <a:xfrm>
            <a:off x="430493" y="1228043"/>
            <a:ext cx="11436827" cy="799834"/>
            <a:chOff x="569639" y="1352842"/>
            <a:chExt cx="11436827" cy="79983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D1AB03-FAB6-418F-BBC0-D4D9F4E28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1426819"/>
              <a:ext cx="433231" cy="432000"/>
            </a:xfrm>
            <a:prstGeom prst="rect">
              <a:avLst/>
            </a:prstGeom>
          </p:spPr>
        </p:pic>
        <p:sp>
          <p:nvSpPr>
            <p:cNvPr id="10" name="Subtitle 2">
              <a:extLst>
                <a:ext uri="{FF2B5EF4-FFF2-40B4-BE49-F238E27FC236}">
                  <a16:creationId xmlns:a16="http://schemas.microsoft.com/office/drawing/2014/main" id="{0987B0CC-A92E-4CB3-A450-756120D779AD}"/>
                </a:ext>
              </a:extLst>
            </p:cNvPr>
            <p:cNvSpPr txBox="1">
              <a:spLocks/>
            </p:cNvSpPr>
            <p:nvPr/>
          </p:nvSpPr>
          <p:spPr>
            <a:xfrm>
              <a:off x="1173155" y="1352842"/>
              <a:ext cx="10833311" cy="79983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Obiettivi:</a:t>
              </a:r>
              <a:r>
                <a:rPr lang="it-IT" sz="1200" dirty="0"/>
                <a:t> </a:t>
              </a:r>
              <a:r>
                <a:rPr lang="it-IT" sz="1200" b="1" dirty="0"/>
                <a:t>comprendere se Short Track ha attratto nuovo pubblico rispetto a quello che normalmente frequenta l’ente finanziato</a:t>
              </a:r>
              <a:r>
                <a:rPr lang="it-IT" sz="1200" dirty="0"/>
                <a:t>, se lo ha fidelizzato e se lo ha poi portato ad assistere anche a spettacoli della programmazione più «tradizionale».</a:t>
              </a:r>
            </a:p>
            <a:p>
              <a:endParaRPr lang="it-IT" sz="12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468C9A7-4974-4EF4-A735-79E78207AAA8}"/>
              </a:ext>
            </a:extLst>
          </p:cNvPr>
          <p:cNvGrpSpPr/>
          <p:nvPr/>
        </p:nvGrpSpPr>
        <p:grpSpPr>
          <a:xfrm>
            <a:off x="430493" y="2827711"/>
            <a:ext cx="11436828" cy="2633670"/>
            <a:chOff x="569639" y="2955896"/>
            <a:chExt cx="11436828" cy="26336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98A99E1-304D-4ED3-8C87-DEA69505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3040077"/>
              <a:ext cx="432000" cy="432000"/>
            </a:xfrm>
            <a:prstGeom prst="rect">
              <a:avLst/>
            </a:prstGeom>
          </p:spPr>
        </p:pic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id="{23F6471B-72DF-4B11-93DD-7985583D28AE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2955896"/>
              <a:ext cx="10833311" cy="263367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Metodologia: </a:t>
              </a:r>
              <a:r>
                <a:rPr lang="it-IT" sz="1200" dirty="0"/>
                <a:t>la valutazione dell’iniziativa è realizzata utilizzando un </a:t>
              </a:r>
              <a:r>
                <a:rPr lang="it-IT" sz="1200" b="1" dirty="0"/>
                <a:t>approccio non-sperimentale  </a:t>
              </a:r>
              <a:r>
                <a:rPr lang="it-IT" sz="1200" dirty="0"/>
                <a:t>e consiste sostanzialmente nel </a:t>
              </a:r>
              <a:r>
                <a:rPr lang="it-IT" sz="1200" b="1" dirty="0"/>
                <a:t>confronto tra le caratteristiche della popolazione di spettatori  degli spettacoli «tradizionali» e quelle analoghe degli spettatori del nuovo programma Short Track</a:t>
              </a:r>
              <a:r>
                <a:rPr lang="it-IT" sz="1200" dirty="0"/>
                <a:t>. Il monitoraggio e la valutazione sono stati realizzati attraverso questionari somministrati: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a tutti gli spettatori degli appuntamenti  Short Track al loro ingresso in sala;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a 4 appuntamenti con aperitivo del Vittoria;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4 appuntamenti al Conservatorio.</a:t>
              </a:r>
            </a:p>
            <a:p>
              <a:pPr>
                <a:spcBef>
                  <a:spcPts val="300"/>
                </a:spcBef>
              </a:pPr>
              <a:r>
                <a:rPr lang="it-IT" sz="1200" dirty="0"/>
                <a:t>I dati raccolti hanno consentito </a:t>
              </a:r>
              <a:r>
                <a:rPr lang="it-IT" sz="1200" b="1" dirty="0"/>
                <a:t>statistiche descrittive </a:t>
              </a:r>
              <a:r>
                <a:rPr lang="it-IT" sz="1200" dirty="0"/>
                <a:t>e </a:t>
              </a:r>
              <a:r>
                <a:rPr lang="it-IT" sz="1200" b="1" dirty="0"/>
                <a:t>comparazione delle caratteristiche medie delle due popolazioni di spettatori</a:t>
              </a:r>
              <a:r>
                <a:rPr lang="it-IT" sz="1200" dirty="0"/>
                <a:t> in periodi confrontabili.</a:t>
              </a:r>
            </a:p>
            <a:p>
              <a:pPr>
                <a:spcBef>
                  <a:spcPts val="300"/>
                </a:spcBef>
              </a:pPr>
              <a:r>
                <a:rPr lang="it-IT" sz="1200" dirty="0"/>
                <a:t>Gli </a:t>
              </a:r>
              <a:r>
                <a:rPr lang="it-IT" sz="1200" b="1" dirty="0"/>
                <a:t>ingressi registrati</a:t>
              </a:r>
              <a:r>
                <a:rPr lang="it-IT" sz="1200" dirty="0"/>
                <a:t> sono stati </a:t>
              </a:r>
              <a:r>
                <a:rPr lang="it-IT" sz="1200" b="1" dirty="0"/>
                <a:t>989 nei mini-concerti Short Track e 2.968 nei concerti della programmazione tradizionale</a:t>
              </a:r>
              <a:r>
                <a:rPr lang="it-IT" sz="1200" dirty="0"/>
                <a:t>. </a:t>
              </a:r>
            </a:p>
            <a:p>
              <a:pPr>
                <a:spcBef>
                  <a:spcPts val="300"/>
                </a:spcBef>
              </a:pPr>
              <a:r>
                <a:rPr lang="it-IT" sz="1200" dirty="0"/>
                <a:t>In totale sono stati raccolti </a:t>
              </a:r>
              <a:r>
                <a:rPr lang="it-IT" sz="1200" b="1" dirty="0"/>
                <a:t>974 questionari</a:t>
              </a:r>
              <a:r>
                <a:rPr lang="it-IT" sz="1200" dirty="0"/>
                <a:t>, di cui </a:t>
              </a:r>
              <a:r>
                <a:rPr lang="it-IT" sz="1200" b="1" dirty="0"/>
                <a:t>376 durante i mini-concerti Short Track </a:t>
              </a:r>
              <a:r>
                <a:rPr lang="it-IT" sz="1200" dirty="0"/>
                <a:t>e i rimanenti 598 nei concerti al Teatro Vittoria o al Conservatorio.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A624A7-3A9A-4901-BDA0-3248AA2BB8D5}"/>
              </a:ext>
            </a:extLst>
          </p:cNvPr>
          <p:cNvGrpSpPr/>
          <p:nvPr/>
        </p:nvGrpSpPr>
        <p:grpSpPr>
          <a:xfrm>
            <a:off x="392721" y="2016118"/>
            <a:ext cx="11474600" cy="485063"/>
            <a:chOff x="531867" y="1759399"/>
            <a:chExt cx="11474600" cy="485063"/>
          </a:xfrm>
        </p:grpSpPr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E3691CB2-B76F-4740-A4C3-D4B9C0767F0B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1884757"/>
              <a:ext cx="10833311" cy="2099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Popolazione di riferimento:</a:t>
              </a:r>
              <a:r>
                <a:rPr lang="it-IT" sz="1200" dirty="0"/>
                <a:t> giovani e adulti residenti in Torino e Provincia meno avvezzi al consumo di musica colta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3F451D5-03CF-4ACA-A595-6B99E2C61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2287" t="10019" r="11853" b="11355"/>
            <a:stretch/>
          </p:blipFill>
          <p:spPr>
            <a:xfrm>
              <a:off x="531867" y="1759399"/>
              <a:ext cx="468000" cy="485063"/>
            </a:xfrm>
            <a:prstGeom prst="rect">
              <a:avLst/>
            </a:prstGeom>
          </p:spPr>
        </p:pic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19B7B53-053B-4831-A92C-58E2DF0D8308}"/>
              </a:ext>
            </a:extLst>
          </p:cNvPr>
          <p:cNvCxnSpPr/>
          <p:nvPr/>
        </p:nvCxnSpPr>
        <p:spPr>
          <a:xfrm>
            <a:off x="1155433" y="2027877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30CBCB-9742-400C-B659-E005072EFC15}"/>
              </a:ext>
            </a:extLst>
          </p:cNvPr>
          <p:cNvCxnSpPr/>
          <p:nvPr/>
        </p:nvCxnSpPr>
        <p:spPr>
          <a:xfrm>
            <a:off x="1034010" y="2721260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6DC7BD7F-8820-4CD0-B226-A7FEF93AF6CD}"/>
              </a:ext>
            </a:extLst>
          </p:cNvPr>
          <p:cNvSpPr txBox="1">
            <a:spLocks/>
          </p:cNvSpPr>
          <p:nvPr/>
        </p:nvSpPr>
        <p:spPr>
          <a:xfrm>
            <a:off x="1034010" y="5951782"/>
            <a:ext cx="10833311" cy="2099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dirty="0">
                <a:solidFill>
                  <a:srgbClr val="108C72"/>
                </a:solidFill>
              </a:rPr>
              <a:t>Responsabile valutazione:</a:t>
            </a:r>
            <a:r>
              <a:rPr lang="it-IT" sz="1200" dirty="0"/>
              <a:t> Direzione Pianificazione, Studi e Valutazione, Flavia Coda </a:t>
            </a:r>
            <a:r>
              <a:rPr lang="it-IT" sz="1200" dirty="0" err="1"/>
              <a:t>Moscarola</a:t>
            </a:r>
            <a:endParaRPr lang="it-IT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FD3688-AC74-4476-84C7-238346BA5F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493" y="5840746"/>
            <a:ext cx="431490" cy="432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D0909C9-AAEF-48FD-9B8C-4AD2A39C2FC3}"/>
              </a:ext>
            </a:extLst>
          </p:cNvPr>
          <p:cNvCxnSpPr/>
          <p:nvPr/>
        </p:nvCxnSpPr>
        <p:spPr>
          <a:xfrm>
            <a:off x="1155433" y="5810930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75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54" y="217870"/>
            <a:ext cx="10195269" cy="620376"/>
          </a:xfrm>
        </p:spPr>
        <p:txBody>
          <a:bodyPr>
            <a:normAutofit/>
          </a:bodyPr>
          <a:lstStyle/>
          <a:p>
            <a:r>
              <a:rPr lang="it-IT" sz="2500" dirty="0"/>
              <a:t>Risultati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Pubblico di Domani</a:t>
            </a:r>
            <a:endParaRPr lang="it-IT" sz="2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92371-E9A4-41DD-AC6C-D3EE3444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E875-4048-254F-AF2D-3CFA50F6E766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96" name="Subtitle 2">
            <a:extLst>
              <a:ext uri="{FF2B5EF4-FFF2-40B4-BE49-F238E27FC236}">
                <a16:creationId xmlns:a16="http://schemas.microsoft.com/office/drawing/2014/main" id="{17E2EFED-0416-4B6A-8819-64020727495A}"/>
              </a:ext>
            </a:extLst>
          </p:cNvPr>
          <p:cNvSpPr txBox="1">
            <a:spLocks/>
          </p:cNvSpPr>
          <p:nvPr/>
        </p:nvSpPr>
        <p:spPr>
          <a:xfrm>
            <a:off x="518587" y="1158831"/>
            <a:ext cx="10819973" cy="25182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just">
              <a:spcBef>
                <a:spcPts val="9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L’iniziativa </a:t>
            </a:r>
            <a:r>
              <a:rPr lang="it-IT" sz="1200" b="1" dirty="0"/>
              <a:t>Short Track </a:t>
            </a:r>
            <a:r>
              <a:rPr lang="it-IT" sz="1200" dirty="0"/>
              <a:t>ha coinvolto </a:t>
            </a:r>
            <a:r>
              <a:rPr lang="it-IT" sz="1200" b="1" dirty="0"/>
              <a:t>898 spettatori</a:t>
            </a:r>
            <a:r>
              <a:rPr lang="it-IT" sz="1200" dirty="0"/>
              <a:t>. Si tratta di un </a:t>
            </a:r>
            <a:r>
              <a:rPr lang="it-IT" sz="1200" b="1" dirty="0"/>
              <a:t>pubblico mediamente più giovane </a:t>
            </a:r>
            <a:r>
              <a:rPr lang="it-IT" sz="1200" dirty="0"/>
              <a:t>rispetto alla programmazione tradizionale, composto anche da numerosi bambini venuti al seguito dei loro genitori (46 </a:t>
            </a:r>
            <a:r>
              <a:rPr lang="it-IT" sz="1200" i="1" dirty="0"/>
              <a:t>vs </a:t>
            </a:r>
            <a:r>
              <a:rPr lang="it-IT" sz="1200" dirty="0"/>
              <a:t>57 anni).  Il </a:t>
            </a:r>
            <a:r>
              <a:rPr lang="it-IT" sz="1200" b="1" dirty="0"/>
              <a:t>livello di istruzione </a:t>
            </a:r>
            <a:r>
              <a:rPr lang="it-IT" sz="1200" dirty="0"/>
              <a:t>piuttosto </a:t>
            </a:r>
            <a:r>
              <a:rPr lang="it-IT" sz="1200" b="1" dirty="0"/>
              <a:t>elevato </a:t>
            </a:r>
            <a:r>
              <a:rPr lang="it-IT" sz="1200" dirty="0"/>
              <a:t>(titolo di laurea o/o post-laurea)</a:t>
            </a:r>
          </a:p>
          <a:p>
            <a:pPr marL="182563" indent="-182563" algn="just">
              <a:spcBef>
                <a:spcPts val="9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Sebbene si tratti di persone già amanti della musica classica, si rileva la presenza di un </a:t>
            </a:r>
            <a:r>
              <a:rPr lang="it-IT" sz="1200" b="1" dirty="0"/>
              <a:t>37% di spettatori che negli ultimi 12 mesi non hanno assistito ad alcuno spettacolo di musica classica </a:t>
            </a:r>
            <a:r>
              <a:rPr lang="it-IT" sz="1200" dirty="0"/>
              <a:t>e di un </a:t>
            </a:r>
            <a:r>
              <a:rPr lang="it-IT" sz="1200" b="1" dirty="0"/>
              <a:t>33% </a:t>
            </a:r>
            <a:r>
              <a:rPr lang="it-IT" sz="1200" dirty="0"/>
              <a:t>che ha dichiarato di non aver </a:t>
            </a:r>
            <a:r>
              <a:rPr lang="it-IT" sz="1200" b="1" dirty="0"/>
              <a:t>mai frequentato in precedenza concerti dell’ente finanziato.</a:t>
            </a:r>
            <a:r>
              <a:rPr lang="it-IT" sz="1200" dirty="0"/>
              <a:t> </a:t>
            </a:r>
          </a:p>
          <a:p>
            <a:pPr marL="182563" indent="-182563" algn="just">
              <a:spcBef>
                <a:spcPts val="9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Si documenta l’</a:t>
            </a:r>
            <a:r>
              <a:rPr lang="it-IT" sz="1200" b="1" dirty="0"/>
              <a:t>innesco di un processo di fidelizzazione: </a:t>
            </a:r>
            <a:r>
              <a:rPr lang="it-IT" sz="1200" dirty="0"/>
              <a:t>il 30% degli spettatori ha assistito a più di uno spettacolo S</a:t>
            </a:r>
            <a:r>
              <a:rPr lang="it-IT" sz="1200" i="1" dirty="0"/>
              <a:t>hort Track nella stagione</a:t>
            </a:r>
          </a:p>
          <a:p>
            <a:pPr marL="182563" indent="-182563" algn="just">
              <a:spcBef>
                <a:spcPts val="9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Tuttavia, è </a:t>
            </a:r>
            <a:r>
              <a:rPr lang="it-IT" sz="1200" b="1" dirty="0"/>
              <a:t>difficile pensare che ci sia stato un vero e proprio travaso di pubblico</a:t>
            </a:r>
            <a:r>
              <a:rPr lang="it-IT" sz="1200" dirty="0"/>
              <a:t> verso le proposte musicali più «tradizionali»: tra coloro che hanno presenziato ai concerti al Conservatorio o al teatro Vittoria, il 3% ha dichiarato di aver assistito anche ad un concerto </a:t>
            </a:r>
            <a:r>
              <a:rPr lang="it-IT" sz="1200" i="1" dirty="0"/>
              <a:t>Short Track.</a:t>
            </a:r>
          </a:p>
          <a:p>
            <a:pPr marL="182563" indent="-182563" algn="just">
              <a:spcBef>
                <a:spcPts val="9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Il costo «lordo» pro-capite (computato sul solo finanziamento CSP) è di 6 euro, il prezzo del biglietto di ingresso è di 5 euro.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6B446A6-26A8-4C0A-9BC0-4A124EC04F11}"/>
              </a:ext>
            </a:extLst>
          </p:cNvPr>
          <p:cNvSpPr/>
          <p:nvPr/>
        </p:nvSpPr>
        <p:spPr>
          <a:xfrm>
            <a:off x="524666" y="4325300"/>
            <a:ext cx="11240614" cy="1944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AA523F-C9D5-4496-8478-4D9B65935498}"/>
              </a:ext>
            </a:extLst>
          </p:cNvPr>
          <p:cNvSpPr txBox="1"/>
          <p:nvPr/>
        </p:nvSpPr>
        <p:spPr>
          <a:xfrm>
            <a:off x="528822" y="3935553"/>
            <a:ext cx="11268000" cy="288147"/>
          </a:xfrm>
          <a:prstGeom prst="rect">
            <a:avLst/>
          </a:prstGeom>
          <a:solidFill>
            <a:srgbClr val="00A989"/>
          </a:solidFill>
          <a:ln>
            <a:solidFill>
              <a:srgbClr val="00A989"/>
            </a:solidFill>
          </a:ln>
        </p:spPr>
        <p:txBody>
          <a:bodyPr wrap="square" tIns="36000" bIns="36000" rtlCol="0" anchor="ctr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latin typeface="Raleway" panose="020B0503030101060003" pitchFamily="34" charset="0"/>
              </a:rPr>
              <a:t>Statistiche descrittive relative agli spettatori dell’iniziativa Short Track </a:t>
            </a:r>
            <a:r>
              <a:rPr lang="it-IT" sz="1400" b="1" i="1" dirty="0">
                <a:solidFill>
                  <a:schemeClr val="bg1"/>
                </a:solidFill>
                <a:latin typeface="Raleway" panose="020B0503030101060003" pitchFamily="34" charset="0"/>
              </a:rPr>
              <a:t>vs.</a:t>
            </a:r>
            <a:r>
              <a:rPr lang="it-IT" sz="1400" b="1" dirty="0">
                <a:solidFill>
                  <a:schemeClr val="bg1"/>
                </a:solidFill>
                <a:latin typeface="Raleway" panose="020B0503030101060003" pitchFamily="34" charset="0"/>
              </a:rPr>
              <a:t> Programmazione Tradizionale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CA969B-7872-4162-942A-F03732EF1167}"/>
              </a:ext>
            </a:extLst>
          </p:cNvPr>
          <p:cNvSpPr/>
          <p:nvPr/>
        </p:nvSpPr>
        <p:spPr>
          <a:xfrm>
            <a:off x="887954" y="4502597"/>
            <a:ext cx="16946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sz="1200" b="1" dirty="0">
                <a:solidFill>
                  <a:srgbClr val="108C72"/>
                </a:solidFill>
                <a:latin typeface="Raleway" panose="020B0503030101060003" pitchFamily="34" charset="0"/>
              </a:rPr>
              <a:t>Età media pubblico</a:t>
            </a:r>
            <a:endParaRPr lang="it-IT" sz="1200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948D92-211D-4507-8073-42B76F32CCB3}"/>
              </a:ext>
            </a:extLst>
          </p:cNvPr>
          <p:cNvSpPr txBox="1"/>
          <p:nvPr/>
        </p:nvSpPr>
        <p:spPr>
          <a:xfrm>
            <a:off x="655291" y="5638275"/>
            <a:ext cx="108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Raleway" panose="020B0503030101060003" pitchFamily="34" charset="0"/>
              </a:rPr>
              <a:t>Short </a:t>
            </a:r>
            <a:br>
              <a:rPr lang="it-IT" sz="1200" dirty="0">
                <a:latin typeface="Raleway" panose="020B0503030101060003" pitchFamily="34" charset="0"/>
              </a:rPr>
            </a:br>
            <a:r>
              <a:rPr lang="it-IT" sz="1200" dirty="0">
                <a:latin typeface="Raleway" panose="020B0503030101060003" pitchFamily="34" charset="0"/>
              </a:rPr>
              <a:t>Track: </a:t>
            </a:r>
            <a:br>
              <a:rPr lang="it-IT" sz="1200" dirty="0">
                <a:latin typeface="Raleway" panose="020B0503030101060003" pitchFamily="34" charset="0"/>
              </a:rPr>
            </a:br>
            <a:r>
              <a:rPr lang="it-IT" sz="1400" b="1" dirty="0">
                <a:solidFill>
                  <a:srgbClr val="CFD700"/>
                </a:solidFill>
                <a:latin typeface="Raleway" panose="020B0503030101060003" pitchFamily="34" charset="0"/>
              </a:rPr>
              <a:t>46</a:t>
            </a:r>
            <a:r>
              <a:rPr lang="it-IT" sz="1200" b="1" dirty="0">
                <a:solidFill>
                  <a:srgbClr val="CFD700"/>
                </a:solidFill>
                <a:latin typeface="Raleway" panose="020B0503030101060003" pitchFamily="34" charset="0"/>
              </a:rPr>
              <a:t> </a:t>
            </a:r>
            <a:r>
              <a:rPr lang="it-IT" sz="1200" dirty="0">
                <a:latin typeface="Raleway" panose="020B0503030101060003" pitchFamily="34" charset="0"/>
              </a:rPr>
              <a:t>anni</a:t>
            </a:r>
          </a:p>
        </p:txBody>
      </p:sp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7FAC5BC5-7599-4ED3-A232-E4DA675432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6772240"/>
              </p:ext>
            </p:extLst>
          </p:nvPr>
        </p:nvGraphicFramePr>
        <p:xfrm>
          <a:off x="6096000" y="4827444"/>
          <a:ext cx="5347200" cy="1520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2CA98221-387F-4798-88DC-0E4D5F29422E}"/>
              </a:ext>
            </a:extLst>
          </p:cNvPr>
          <p:cNvSpPr/>
          <p:nvPr/>
        </p:nvSpPr>
        <p:spPr>
          <a:xfrm>
            <a:off x="6347790" y="4494883"/>
            <a:ext cx="31786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sz="1200" b="1" dirty="0">
                <a:solidFill>
                  <a:srgbClr val="108C72"/>
                </a:solidFill>
                <a:latin typeface="Raleway" panose="020B0503030101060003" pitchFamily="34" charset="0"/>
              </a:rPr>
              <a:t>Scolarizzazione</a:t>
            </a:r>
            <a:endParaRPr lang="it-IT" sz="1200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23E68ED-6AB9-44A9-8E51-47CFD0D43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145" y="4963601"/>
            <a:ext cx="890093" cy="57307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76DBA94-36B3-4FC1-963E-0F397E62649B}"/>
              </a:ext>
            </a:extLst>
          </p:cNvPr>
          <p:cNvSpPr txBox="1"/>
          <p:nvPr/>
        </p:nvSpPr>
        <p:spPr>
          <a:xfrm>
            <a:off x="1543692" y="5638275"/>
            <a:ext cx="108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latin typeface="Raleway" panose="020B0503030101060003" pitchFamily="34" charset="0"/>
              </a:rPr>
              <a:t>Prog</a:t>
            </a:r>
            <a:r>
              <a:rPr lang="it-IT" sz="1200" dirty="0">
                <a:latin typeface="Raleway" panose="020B0503030101060003" pitchFamily="34" charset="0"/>
              </a:rPr>
              <a:t>. Tradizionale</a:t>
            </a:r>
            <a:r>
              <a:rPr lang="it-IT" sz="1400" dirty="0">
                <a:solidFill>
                  <a:srgbClr val="108C72"/>
                </a:solidFill>
                <a:latin typeface="Raleway" panose="020B0503030101060003" pitchFamily="34" charset="0"/>
              </a:rPr>
              <a:t>: </a:t>
            </a:r>
            <a:br>
              <a:rPr lang="it-IT" sz="1400" dirty="0">
                <a:solidFill>
                  <a:srgbClr val="108C72"/>
                </a:solidFill>
                <a:latin typeface="Raleway" panose="020B0503030101060003" pitchFamily="34" charset="0"/>
              </a:rPr>
            </a:br>
            <a:r>
              <a:rPr lang="it-IT" sz="1400" b="1" dirty="0">
                <a:solidFill>
                  <a:srgbClr val="108C72"/>
                </a:solidFill>
                <a:latin typeface="Raleway" panose="020B0503030101060003" pitchFamily="34" charset="0"/>
              </a:rPr>
              <a:t>57</a:t>
            </a:r>
            <a:r>
              <a:rPr lang="it-IT" sz="1200" b="1" dirty="0">
                <a:latin typeface="Raleway" panose="020B0503030101060003" pitchFamily="34" charset="0"/>
              </a:rPr>
              <a:t> </a:t>
            </a:r>
            <a:r>
              <a:rPr lang="it-IT" sz="1200" dirty="0">
                <a:latin typeface="Raleway" panose="020B0503030101060003" pitchFamily="34" charset="0"/>
              </a:rPr>
              <a:t>anni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616194-ADF9-4A5C-9FDB-5FBAA613A267}"/>
              </a:ext>
            </a:extLst>
          </p:cNvPr>
          <p:cNvCxnSpPr>
            <a:stCxn id="33" idx="2"/>
            <a:endCxn id="3" idx="0"/>
          </p:cNvCxnSpPr>
          <p:nvPr/>
        </p:nvCxnSpPr>
        <p:spPr>
          <a:xfrm flipH="1">
            <a:off x="1195291" y="5536675"/>
            <a:ext cx="436901" cy="101600"/>
          </a:xfrm>
          <a:prstGeom prst="line">
            <a:avLst/>
          </a:prstGeom>
          <a:ln>
            <a:solidFill>
              <a:srgbClr val="CFD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AF8D3AF-CA67-4993-AF2E-6EEAB264DA1E}"/>
              </a:ext>
            </a:extLst>
          </p:cNvPr>
          <p:cNvCxnSpPr>
            <a:cxnSpLocks/>
            <a:stCxn id="33" idx="2"/>
            <a:endCxn id="35" idx="0"/>
          </p:cNvCxnSpPr>
          <p:nvPr/>
        </p:nvCxnSpPr>
        <p:spPr>
          <a:xfrm>
            <a:off x="1632192" y="5536675"/>
            <a:ext cx="451500" cy="101600"/>
          </a:xfrm>
          <a:prstGeom prst="line">
            <a:avLst/>
          </a:prstGeom>
          <a:ln>
            <a:solidFill>
              <a:srgbClr val="CFD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F5EDA8E-1B76-4C93-9D4B-612721FEE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8614" y="4634094"/>
            <a:ext cx="929108" cy="92910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3FAB44C-3763-460C-9B0B-6259D3976253}"/>
              </a:ext>
            </a:extLst>
          </p:cNvPr>
          <p:cNvSpPr txBox="1"/>
          <p:nvPr/>
        </p:nvSpPr>
        <p:spPr>
          <a:xfrm>
            <a:off x="3306722" y="5752053"/>
            <a:ext cx="2249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108C72"/>
                </a:solidFill>
                <a:latin typeface="Raleway" panose="020B0503030101060003" pitchFamily="34" charset="0"/>
              </a:rPr>
              <a:t>33%</a:t>
            </a:r>
            <a:r>
              <a:rPr lang="it-IT" sz="1200" b="1" dirty="0">
                <a:latin typeface="Raleway" panose="020B0503030101060003" pitchFamily="34" charset="0"/>
              </a:rPr>
              <a:t> </a:t>
            </a:r>
            <a:r>
              <a:rPr lang="it-IT" sz="1200" dirty="0">
                <a:latin typeface="Raleway" panose="020B0503030101060003" pitchFamily="34" charset="0"/>
              </a:rPr>
              <a:t>degli spettatori di Short Track sono nuova audience per l’ente finanziato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7D8A47-658B-450C-875E-F8817F820CF0}"/>
              </a:ext>
            </a:extLst>
          </p:cNvPr>
          <p:cNvSpPr/>
          <p:nvPr/>
        </p:nvSpPr>
        <p:spPr>
          <a:xfrm>
            <a:off x="3306722" y="4484872"/>
            <a:ext cx="22928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it-IT" sz="1200" b="1" dirty="0">
                <a:solidFill>
                  <a:srgbClr val="108C72"/>
                </a:solidFill>
                <a:latin typeface="Raleway" panose="020B0503030101060003" pitchFamily="34" charset="0"/>
              </a:rPr>
              <a:t>New audience engagement</a:t>
            </a:r>
            <a:endParaRPr lang="it-IT" sz="1200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557B45B-2E0B-4C1A-8DB7-C63CCB56DB16}"/>
              </a:ext>
            </a:extLst>
          </p:cNvPr>
          <p:cNvCxnSpPr/>
          <p:nvPr/>
        </p:nvCxnSpPr>
        <p:spPr>
          <a:xfrm>
            <a:off x="3017692" y="4773917"/>
            <a:ext cx="0" cy="1584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5782CB7-1475-48B3-A13C-E8961B4D06F1}"/>
              </a:ext>
            </a:extLst>
          </p:cNvPr>
          <p:cNvCxnSpPr/>
          <p:nvPr/>
        </p:nvCxnSpPr>
        <p:spPr>
          <a:xfrm>
            <a:off x="5828232" y="4773917"/>
            <a:ext cx="0" cy="1584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450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CFD700"/>
      </a:accent2>
      <a:accent3>
        <a:srgbClr val="A5A5A5"/>
      </a:accent3>
      <a:accent4>
        <a:srgbClr val="92D050"/>
      </a:accent4>
      <a:accent5>
        <a:srgbClr val="FFFF00"/>
      </a:accent5>
      <a:accent6>
        <a:srgbClr val="108C7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SP_FormatDoc_Descrizione xmlns="86088A4E-7DC5-49B6-9E23-3F8E4045F70E" xsi:nil="true"/>
    <CSP_FormatDoc_Tipologia xmlns="86088A4E-7DC5-49B6-9E23-3F8E4045F70E" xsi:nil="true"/>
    <CSP_FormatDoc_Ente xmlns="86088A4E-7DC5-49B6-9E23-3F8E4045F70E" xsi:nil="true"/>
    <CSP_FormatDoc_Privato xmlns="86088A4E-7DC5-49B6-9E23-3F8E4045F70E">false</CSP_FormatDoc_Privato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SPFormatDocumenti" ma:contentTypeID="0x01010085999D1C952C47D59FB584C9748F9EF600EE2D81CA27150D48B215935802F20346" ma:contentTypeVersion="0" ma:contentTypeDescription="My Content Type" ma:contentTypeScope="" ma:versionID="e00f4c4b87b4a3ee999a363ba8e187da">
  <xsd:schema xmlns:xsd="http://www.w3.org/2001/XMLSchema" xmlns:xs="http://www.w3.org/2001/XMLSchema" xmlns:p="http://schemas.microsoft.com/office/2006/metadata/properties" xmlns:ns2="86088A4E-7DC5-49B6-9E23-3F8E4045F70E" targetNamespace="http://schemas.microsoft.com/office/2006/metadata/properties" ma:root="true" ma:fieldsID="45d18ebf97f27df2b848507a645c8e11" ns2:_="">
    <xsd:import namespace="86088A4E-7DC5-49B6-9E23-3F8E4045F70E"/>
    <xsd:element name="properties">
      <xsd:complexType>
        <xsd:sequence>
          <xsd:element name="documentManagement">
            <xsd:complexType>
              <xsd:all>
                <xsd:element ref="ns2:CSP_FormatDoc_Tipologia" minOccurs="0"/>
                <xsd:element ref="ns2:CSP_FormatDoc_Ente" minOccurs="0"/>
                <xsd:element ref="ns2:CSP_FormatDoc_Privato" minOccurs="0"/>
                <xsd:element ref="ns2:CSP_FormatDoc_Descrizio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88A4E-7DC5-49B6-9E23-3F8E4045F70E" elementFormDefault="qualified">
    <xsd:import namespace="http://schemas.microsoft.com/office/2006/documentManagement/types"/>
    <xsd:import namespace="http://schemas.microsoft.com/office/infopath/2007/PartnerControls"/>
    <xsd:element name="CSP_FormatDoc_Tipologia" ma:index="8" nillable="true" ma:displayName="Tipologia Documento" ma:list="{F2ABC4D2-351A-4D2B-92ED-E2B84FA586B9}" ma:internalName="CSP_FormatDoc_Tipologia" ma:showField="Title">
      <xsd:simpleType>
        <xsd:restriction base="dms:Lookup"/>
      </xsd:simpleType>
    </xsd:element>
    <xsd:element name="CSP_FormatDoc_Ente" ma:index="9" nillable="true" ma:displayName="Ente" ma:list="{5651E239-E5F3-48B4-A5C0-F3E16D336FF6}" ma:internalName="CSP_FormatDoc_Ente" ma:showField="Descrizione">
      <xsd:simpleType>
        <xsd:restriction base="dms:Lookup"/>
      </xsd:simpleType>
    </xsd:element>
    <xsd:element name="CSP_FormatDoc_Privato" ma:index="10" nillable="true" ma:displayName="Privato" ma:default="0" ma:internalName="CSP_FormatDoc_Privato">
      <xsd:simpleType>
        <xsd:restriction base="dms:Boolean"/>
      </xsd:simpleType>
    </xsd:element>
    <xsd:element name="CSP_FormatDoc_Descrizione" ma:index="11" nillable="true" ma:displayName="Descrizione" ma:internalName="CSP_FormatDoc_Descrizion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0415B5-D702-42C9-BA5C-B57312BACC6E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86088A4E-7DC5-49B6-9E23-3F8E4045F70E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40061FB-41A5-4779-8B4B-A4A10B2734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4BBEA8-B71F-476D-B4EA-3EB3E19C9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88A4E-7DC5-49B6-9E23-3F8E4045F7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7728</TotalTime>
  <Words>1592</Words>
  <Application>Microsoft Office PowerPoint</Application>
  <PresentationFormat>Widescreen</PresentationFormat>
  <Paragraphs>137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Raleway</vt:lpstr>
      <vt:lpstr>Wingdings</vt:lpstr>
      <vt:lpstr>Calibri Light</vt:lpstr>
      <vt:lpstr>Arial</vt:lpstr>
      <vt:lpstr>Calibri</vt:lpstr>
      <vt:lpstr>Tema di Office</vt:lpstr>
      <vt:lpstr>Presentazione standard di PowerPoint</vt:lpstr>
      <vt:lpstr>Premessa | Il ruolo del monitoraggio e della valutazione nel lavoro della Compagnia di San Paolo</vt:lpstr>
      <vt:lpstr>Numeri | La dimensione della Compagnia a colpo d’occhio nel biennio 2017-18</vt:lpstr>
      <vt:lpstr>Executive summary | Pubblico di Domani</vt:lpstr>
      <vt:lpstr>Progetto | Pubblico di Domani</vt:lpstr>
      <vt:lpstr>Disegno di monitoraggio e valutazione | Pubblico di Domani</vt:lpstr>
      <vt:lpstr>Risultati | Pubblico di Domani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Flavia Coda Moscarola</cp:lastModifiedBy>
  <cp:revision>280</cp:revision>
  <cp:lastPrinted>2018-10-12T12:40:56Z</cp:lastPrinted>
  <dcterms:created xsi:type="dcterms:W3CDTF">2018-10-05T14:36:35Z</dcterms:created>
  <dcterms:modified xsi:type="dcterms:W3CDTF">2019-10-18T12:33:16Z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0x01010085999D1C952C47D59FB584C9748F9EF600EE2D81CA27150D48B215935802F20346</vt:lpwstr>
  </property>
</Properties>
</file>