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8" r:id="rId4"/>
  </p:sldMasterIdLst>
  <p:notesMasterIdLst>
    <p:notesMasterId r:id="rId8"/>
  </p:notesMasterIdLst>
  <p:handoutMasterIdLst>
    <p:handoutMasterId r:id="rId9"/>
  </p:handoutMasterIdLst>
  <p:sldIdLst>
    <p:sldId id="265" r:id="rId5"/>
    <p:sldId id="281" r:id="rId6"/>
    <p:sldId id="278" r:id="rId7"/>
  </p:sldIdLst>
  <p:sldSz cx="12192000" cy="6858000"/>
  <p:notesSz cx="6797675" cy="9856788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Calibri Light" panose="020F0302020204030204" pitchFamily="34" charset="0"/>
      <p:regular r:id="rId14"/>
      <p:italic r:id="rId15"/>
    </p:embeddedFont>
    <p:embeddedFont>
      <p:font typeface="Raleway" panose="020B0604020202020204" charset="0"/>
      <p:regular r:id="rId16"/>
      <p:bold r:id="rId17"/>
      <p:italic r:id="rId18"/>
      <p:boldItalic r:id="rId19"/>
    </p:embeddedFont>
  </p:embeddedFont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iorgia Valle" initials="G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8C72"/>
    <a:srgbClr val="B7D453"/>
    <a:srgbClr val="D2E279"/>
    <a:srgbClr val="45A24F"/>
    <a:srgbClr val="FDEE3D"/>
    <a:srgbClr val="046A3A"/>
    <a:srgbClr val="00A989"/>
    <a:srgbClr val="D0CECE"/>
    <a:srgbClr val="68A52B"/>
    <a:srgbClr val="99D5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Stile medio 4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48"/>
  </p:normalViewPr>
  <p:slideViewPr>
    <p:cSldViewPr snapToGrid="0" snapToObjects="1">
      <p:cViewPr varScale="1">
        <p:scale>
          <a:sx n="110" d="100"/>
          <a:sy n="110" d="100"/>
        </p:scale>
        <p:origin x="438" y="66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font" Target="fonts/font7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font" Target="fonts/font6.fntdata"/><Relationship Id="rId23" Type="http://schemas.openxmlformats.org/officeDocument/2006/relationships/theme" Target="theme/theme1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3BA27-4675-46BC-8309-3F7AF97B1A81}" type="datetimeFigureOut">
              <a:rPr lang="it-IT" smtClean="0"/>
              <a:t>17/10/2019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AE431-7709-4E3A-8DC7-A205B9914FD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594486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45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45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222F0D-0338-C54B-A199-DBF4DB0F8C6F}" type="datetimeFigureOut">
              <a:rPr lang="it-IT" smtClean="0"/>
              <a:t>17/10/2019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41325" y="1231900"/>
            <a:ext cx="5915025" cy="3327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43578"/>
            <a:ext cx="5438140" cy="388111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62239"/>
            <a:ext cx="2945659" cy="494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362239"/>
            <a:ext cx="2945659" cy="494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1E2A7D-A3AE-414F-8A8C-9A7D82272C4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33784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939712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colonna SING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o 10"/>
          <p:cNvGrpSpPr/>
          <p:nvPr userDrawn="1"/>
        </p:nvGrpSpPr>
        <p:grpSpPr>
          <a:xfrm rot="16200000">
            <a:off x="5966461" y="632459"/>
            <a:ext cx="274319" cy="12176760"/>
            <a:chOff x="-3556" y="0"/>
            <a:chExt cx="106680" cy="6483096"/>
          </a:xfrm>
        </p:grpSpPr>
        <p:pic>
          <p:nvPicPr>
            <p:cNvPr id="13" name="Immagine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1027176"/>
              <a:ext cx="2161032" cy="106680"/>
            </a:xfrm>
            <a:prstGeom prst="rect">
              <a:avLst/>
            </a:prstGeom>
          </p:spPr>
        </p:pic>
        <p:pic>
          <p:nvPicPr>
            <p:cNvPr id="18" name="Immagine 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3188208"/>
              <a:ext cx="2161032" cy="106680"/>
            </a:xfrm>
            <a:prstGeom prst="rect">
              <a:avLst/>
            </a:prstGeom>
          </p:spPr>
        </p:pic>
        <p:pic>
          <p:nvPicPr>
            <p:cNvPr id="19" name="Immagine 1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5349240"/>
              <a:ext cx="2161032" cy="10668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363" y="217870"/>
            <a:ext cx="9877460" cy="62037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defRPr sz="2800" b="1">
                <a:gradFill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</a:gra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it-IT" dirty="0"/>
              <a:t>Titolo titolo titolo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0741" y="1150374"/>
            <a:ext cx="11354949" cy="383373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buNone/>
              <a:defRPr sz="140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Corpo del testo COLONNA SINGOLA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591801" y="6535198"/>
            <a:ext cx="1173479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solidFill>
                  <a:srgbClr val="146238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fld id="{FEDAE875-4048-254F-AF2D-3CFA50F6E766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20" name="Immagin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823" y="61475"/>
            <a:ext cx="1552949" cy="696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802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044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ri.it/_upload/Fondazioni/Protocollo-22_4_2015.pdf" TargetMode="External"/><Relationship Id="rId2" Type="http://schemas.openxmlformats.org/officeDocument/2006/relationships/hyperlink" Target="https://www.compagniadisanpaolo.it/ita/Documenti/Biblioteca-valutazion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600" y="359666"/>
            <a:ext cx="3599688" cy="1801367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1524000" y="3104523"/>
            <a:ext cx="9144000" cy="15081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dirty="0">
                <a:solidFill>
                  <a:schemeClr val="bg2">
                    <a:lumMod val="75000"/>
                  </a:schemeClr>
                </a:solidFill>
                <a:latin typeface="Raleway" charset="0"/>
              </a:rPr>
              <a:t>Monitoraggio e valutazione</a:t>
            </a:r>
            <a:br>
              <a:rPr lang="it-IT" sz="3600" b="1" dirty="0">
                <a:solidFill>
                  <a:srgbClr val="108C72"/>
                </a:solidFill>
                <a:latin typeface="Raleway" charset="0"/>
              </a:rPr>
            </a:br>
            <a:r>
              <a:rPr lang="it-IT" sz="3200" b="1" dirty="0">
                <a:solidFill>
                  <a:srgbClr val="108C72"/>
                </a:solidFill>
                <a:latin typeface="Raleway" charset="0"/>
              </a:rPr>
              <a:t>Biblioteca Valutazione</a:t>
            </a:r>
          </a:p>
          <a:p>
            <a:pPr algn="ctr"/>
            <a:r>
              <a:rPr lang="it-IT" sz="3200" dirty="0">
                <a:solidFill>
                  <a:srgbClr val="108C72"/>
                </a:solidFill>
                <a:latin typeface="Raleway" charset="0"/>
              </a:rPr>
              <a:t>Obiettivi e metodo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1527556" y="5378351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146238"/>
                </a:solidFill>
                <a:latin typeface="Raleway" charset="0"/>
                <a:ea typeface="Raleway" charset="0"/>
                <a:cs typeface="Raleway" charset="0"/>
              </a:rPr>
              <a:t>Torino, Ottobre 2019</a:t>
            </a:r>
          </a:p>
        </p:txBody>
      </p:sp>
      <p:cxnSp>
        <p:nvCxnSpPr>
          <p:cNvPr id="10" name="Connettore 1 9"/>
          <p:cNvCxnSpPr/>
          <p:nvPr/>
        </p:nvCxnSpPr>
        <p:spPr>
          <a:xfrm>
            <a:off x="4735830" y="2548890"/>
            <a:ext cx="2583180" cy="0"/>
          </a:xfrm>
          <a:prstGeom prst="line">
            <a:avLst/>
          </a:prstGeom>
          <a:ln w="25400">
            <a:solidFill>
              <a:srgbClr val="1462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>
            <a:off x="4735830" y="5215890"/>
            <a:ext cx="2583180" cy="0"/>
          </a:xfrm>
          <a:prstGeom prst="line">
            <a:avLst/>
          </a:prstGeom>
          <a:ln w="25400">
            <a:solidFill>
              <a:srgbClr val="1462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uppo 11"/>
          <p:cNvGrpSpPr/>
          <p:nvPr/>
        </p:nvGrpSpPr>
        <p:grpSpPr>
          <a:xfrm rot="16200000">
            <a:off x="5958842" y="624840"/>
            <a:ext cx="274322" cy="12191999"/>
            <a:chOff x="-3556" y="0"/>
            <a:chExt cx="106680" cy="6483096"/>
          </a:xfrm>
        </p:grpSpPr>
        <p:pic>
          <p:nvPicPr>
            <p:cNvPr id="13" name="Immagin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1027176"/>
              <a:ext cx="2161032" cy="106680"/>
            </a:xfrm>
            <a:prstGeom prst="rect">
              <a:avLst/>
            </a:prstGeom>
          </p:spPr>
        </p:pic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3188208"/>
              <a:ext cx="2161032" cy="106680"/>
            </a:xfrm>
            <a:prstGeom prst="rect">
              <a:avLst/>
            </a:prstGeom>
          </p:spPr>
        </p:pic>
        <p:pic>
          <p:nvPicPr>
            <p:cNvPr id="15" name="Immagine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5349240"/>
              <a:ext cx="2161032" cy="1066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86752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93482-0D11-4A1E-B148-50321D792E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7987" y="217870"/>
            <a:ext cx="10197836" cy="620376"/>
          </a:xfrm>
        </p:spPr>
        <p:txBody>
          <a:bodyPr>
            <a:normAutofit/>
          </a:bodyPr>
          <a:lstStyle/>
          <a:p>
            <a:r>
              <a:rPr lang="it-IT" dirty="0"/>
              <a:t>Premessa </a:t>
            </a:r>
            <a:r>
              <a:rPr lang="it-IT" b="0" dirty="0"/>
              <a:t>| Biblioteca valutazione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BB09AD-2E38-48F5-A31B-2F3209564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91801" y="6535198"/>
            <a:ext cx="1173479" cy="365125"/>
          </a:xfrm>
        </p:spPr>
        <p:txBody>
          <a:bodyPr/>
          <a:lstStyle/>
          <a:p>
            <a:fld id="{FEDAE875-4048-254F-AF2D-3CFA50F6E766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3F6ECAFA-1E17-4DAC-8F54-69DCD8A39B03}"/>
              </a:ext>
            </a:extLst>
          </p:cNvPr>
          <p:cNvSpPr txBox="1">
            <a:spLocks/>
          </p:cNvSpPr>
          <p:nvPr/>
        </p:nvSpPr>
        <p:spPr>
          <a:xfrm>
            <a:off x="307987" y="838246"/>
            <a:ext cx="11571274" cy="55174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  <a:spcBef>
                <a:spcPts val="600"/>
              </a:spcBef>
              <a:spcAft>
                <a:spcPts val="1000"/>
              </a:spcAft>
            </a:pPr>
            <a:r>
              <a:rPr lang="it-IT" sz="1200" dirty="0"/>
              <a:t>La sezione </a:t>
            </a:r>
            <a:r>
              <a:rPr lang="it-IT" sz="1200" b="1" dirty="0">
                <a:hlinkClick r:id="rId2"/>
              </a:rPr>
              <a:t>Biblioteca Valutazione</a:t>
            </a:r>
            <a:r>
              <a:rPr lang="it-IT" sz="1200" b="1" dirty="0"/>
              <a:t> </a:t>
            </a:r>
            <a:r>
              <a:rPr lang="it-IT" sz="1200" dirty="0"/>
              <a:t>raccoglie </a:t>
            </a:r>
            <a:r>
              <a:rPr lang="it-IT" sz="1200" b="1" dirty="0"/>
              <a:t>esempi di valutazione ex post di progetti e iniziative </a:t>
            </a:r>
            <a:r>
              <a:rPr lang="it-IT" sz="1200" dirty="0"/>
              <a:t>sostenute dalla Compagnia di San Paolo. Essa  è anche un modo di rispondere concretamente a uno dei dettami del </a:t>
            </a:r>
            <a:r>
              <a:rPr lang="it-IT" sz="1200" dirty="0">
                <a:hlinkClick r:id="rId3"/>
              </a:rPr>
              <a:t>Protocollo Acri – </a:t>
            </a:r>
            <a:r>
              <a:rPr lang="it-IT" sz="1200" dirty="0" err="1">
                <a:hlinkClick r:id="rId3"/>
              </a:rPr>
              <a:t>Mef</a:t>
            </a:r>
            <a:r>
              <a:rPr lang="it-IT" sz="1200" dirty="0">
                <a:hlinkClick r:id="rId3"/>
              </a:rPr>
              <a:t> </a:t>
            </a:r>
            <a:r>
              <a:rPr lang="it-IT" sz="1200" dirty="0"/>
              <a:t>del 2015.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1000"/>
              </a:spcAft>
            </a:pPr>
            <a:r>
              <a:rPr lang="it-IT" sz="1200" dirty="0"/>
              <a:t>Presso le fondazioni esiste una funzione di </a:t>
            </a:r>
            <a:r>
              <a:rPr lang="it-IT" sz="1200" b="1" dirty="0"/>
              <a:t>selezione o valutazione ex ante</a:t>
            </a:r>
            <a:r>
              <a:rPr lang="it-IT" sz="1200" dirty="0"/>
              <a:t>, che definisce quali progetti meritino di essere appoggiati (per la loro qualità e con il vincolo delle risorse disponibili), come pure una funzione di </a:t>
            </a:r>
            <a:r>
              <a:rPr lang="it-IT" sz="1200" b="1" dirty="0"/>
              <a:t>monitoraggio</a:t>
            </a:r>
            <a:r>
              <a:rPr lang="it-IT" sz="1200" dirty="0"/>
              <a:t>, che verifica che il progetto sia svolto nel modo in cui è stato approvato. </a:t>
            </a:r>
            <a:r>
              <a:rPr lang="it-IT" sz="1200" b="1" dirty="0"/>
              <a:t>Per rispondere invece alla domanda se e come i progetti abbiano avuto un effetto</a:t>
            </a:r>
            <a:r>
              <a:rPr lang="it-IT" sz="1200" dirty="0"/>
              <a:t>, se questo sia stato positivo secondo certi criteri predefiniti, e quanto intenso tale effetto sia stato, </a:t>
            </a:r>
            <a:r>
              <a:rPr lang="it-IT" sz="1200" b="1" dirty="0"/>
              <a:t>sono necessarie tecniche di analisi specifiche</a:t>
            </a:r>
            <a:r>
              <a:rPr lang="it-IT" sz="1200" dirty="0"/>
              <a:t>.  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1000"/>
              </a:spcAft>
            </a:pPr>
            <a:r>
              <a:rPr lang="it-IT" sz="1200" dirty="0"/>
              <a:t>La teoria della valutazione è complessa. Ci limitiamo a esporre tre </a:t>
            </a:r>
            <a:r>
              <a:rPr lang="it-IT" sz="1200" b="1" dirty="0"/>
              <a:t>principi</a:t>
            </a:r>
            <a:r>
              <a:rPr lang="it-IT" sz="1200" dirty="0"/>
              <a:t>: </a:t>
            </a:r>
          </a:p>
          <a:p>
            <a:pPr marL="228600" indent="-228600">
              <a:lnSpc>
                <a:spcPct val="114000"/>
              </a:lnSpc>
              <a:spcBef>
                <a:spcPts val="600"/>
              </a:spcBef>
              <a:spcAft>
                <a:spcPts val="1000"/>
              </a:spcAft>
              <a:buClr>
                <a:srgbClr val="108C72"/>
              </a:buClr>
              <a:buFont typeface="+mj-lt"/>
              <a:buAutoNum type="arabicPeriod"/>
            </a:pPr>
            <a:r>
              <a:rPr lang="it-IT" sz="1200" b="1" dirty="0"/>
              <a:t>quasi tutti i progetti possono essere valutati; </a:t>
            </a:r>
          </a:p>
          <a:p>
            <a:pPr marL="228600" indent="-228600">
              <a:lnSpc>
                <a:spcPct val="114000"/>
              </a:lnSpc>
              <a:spcBef>
                <a:spcPts val="600"/>
              </a:spcBef>
              <a:spcAft>
                <a:spcPts val="1000"/>
              </a:spcAft>
              <a:buClr>
                <a:srgbClr val="108C72"/>
              </a:buClr>
              <a:buFont typeface="+mj-lt"/>
              <a:buAutoNum type="arabicPeriod"/>
            </a:pPr>
            <a:r>
              <a:rPr lang="it-IT" sz="1200" b="1" dirty="0"/>
              <a:t>i metodi per la valutazione non sono omogenei e la robustezza statistica delle conclusioni a cui giungono dipende dalla metodologia applicata.</a:t>
            </a:r>
          </a:p>
          <a:p>
            <a:pPr marL="228600" indent="-228600">
              <a:lnSpc>
                <a:spcPct val="114000"/>
              </a:lnSpc>
              <a:spcBef>
                <a:spcPts val="600"/>
              </a:spcBef>
              <a:buClr>
                <a:srgbClr val="108C72"/>
              </a:buClr>
              <a:buFont typeface="+mj-lt"/>
              <a:buAutoNum type="arabicPeriod"/>
            </a:pPr>
            <a:r>
              <a:rPr lang="it-IT" sz="1200" b="1" dirty="0"/>
              <a:t>la valutazione  </a:t>
            </a:r>
            <a:r>
              <a:rPr lang="it-IT" sz="1200" dirty="0"/>
              <a:t>ex post dei progetti </a:t>
            </a:r>
            <a:r>
              <a:rPr lang="it-IT" sz="1200" b="1" dirty="0"/>
              <a:t>ha costi specifici </a:t>
            </a:r>
            <a:r>
              <a:rPr lang="it-IT" sz="1200" dirty="0"/>
              <a:t>e, tendenzialmente, vale la pena realizzarla su </a:t>
            </a:r>
            <a:r>
              <a:rPr lang="it-IT" sz="1200" b="1" dirty="0"/>
              <a:t>categorie specifiche </a:t>
            </a:r>
            <a:r>
              <a:rPr lang="it-IT" sz="1200" dirty="0"/>
              <a:t>di progetti:</a:t>
            </a:r>
          </a:p>
          <a:p>
            <a:pPr marL="171450" indent="-171450">
              <a:lnSpc>
                <a:spcPct val="114000"/>
              </a:lnSpc>
              <a:spcBef>
                <a:spcPts val="600"/>
              </a:spcBef>
              <a:buFontTx/>
              <a:buChar char="-"/>
            </a:pPr>
            <a:r>
              <a:rPr lang="it-IT" sz="1200" dirty="0"/>
              <a:t>progetti nuovi in cui si stanno sperimentando soluzioni innovative la cui efficacia/efficienza deve essere testata;</a:t>
            </a:r>
          </a:p>
          <a:p>
            <a:pPr marL="171450" indent="-171450">
              <a:lnSpc>
                <a:spcPct val="114000"/>
              </a:lnSpc>
              <a:spcBef>
                <a:spcPts val="600"/>
              </a:spcBef>
              <a:buFontTx/>
              <a:buChar char="-"/>
            </a:pPr>
            <a:r>
              <a:rPr lang="it-IT" sz="1200" dirty="0"/>
              <a:t>progetti di lungo corso che richiedono revisione;</a:t>
            </a:r>
          </a:p>
          <a:p>
            <a:pPr marL="171450" indent="-171450">
              <a:lnSpc>
                <a:spcPct val="114000"/>
              </a:lnSpc>
              <a:spcBef>
                <a:spcPts val="600"/>
              </a:spcBef>
              <a:buFontTx/>
              <a:buChar char="-"/>
            </a:pPr>
            <a:r>
              <a:rPr lang="it-IT" sz="1200" dirty="0"/>
              <a:t>progetti di grande dimensione, rispetto ai quali è necessario valutare il rapporto rischi/benefici differenziali.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it-IT" sz="1200" b="1" dirty="0"/>
              <a:t>I materiali qui raccolti illustrano valutazioni effettuate su progetti e iniziative finanziati dalla Compagnia di San Paolo</a:t>
            </a:r>
            <a:r>
              <a:rPr lang="it-IT" sz="1200" dirty="0"/>
              <a:t>. L’</a:t>
            </a:r>
            <a:r>
              <a:rPr lang="it-IT" sz="1200" b="1" dirty="0"/>
              <a:t>interesse</a:t>
            </a:r>
            <a:r>
              <a:rPr lang="it-IT" sz="1200" dirty="0"/>
              <a:t> dei testi </a:t>
            </a:r>
            <a:r>
              <a:rPr lang="it-IT" sz="1200" b="1" dirty="0"/>
              <a:t>è</a:t>
            </a:r>
            <a:r>
              <a:rPr lang="it-IT" sz="1200" dirty="0"/>
              <a:t> </a:t>
            </a:r>
            <a:r>
              <a:rPr lang="it-IT" sz="1200" b="1" dirty="0"/>
              <a:t>sia</a:t>
            </a:r>
            <a:r>
              <a:rPr lang="it-IT" sz="1200" dirty="0"/>
              <a:t> </a:t>
            </a:r>
            <a:r>
              <a:rPr lang="it-IT" sz="1200" b="1" dirty="0"/>
              <a:t>metodologico</a:t>
            </a:r>
            <a:r>
              <a:rPr lang="it-IT" sz="1200" dirty="0"/>
              <a:t> (che tipo di valutazione è stata scelta per un dato progetto e se ha funzionato o no) </a:t>
            </a:r>
            <a:r>
              <a:rPr lang="it-IT" sz="1200" b="1" dirty="0"/>
              <a:t>sia</a:t>
            </a:r>
            <a:r>
              <a:rPr lang="it-IT" sz="1200" dirty="0"/>
              <a:t> </a:t>
            </a:r>
            <a:r>
              <a:rPr lang="it-IT" sz="1200" b="1" dirty="0"/>
              <a:t>contenutistico </a:t>
            </a:r>
            <a:r>
              <a:rPr lang="it-IT" sz="1200" dirty="0"/>
              <a:t>(sono infatti raccontati i progetti e i loro meccanismi di funzionamento). 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1000"/>
              </a:spcAft>
            </a:pPr>
            <a:r>
              <a:rPr lang="it-IT" sz="1200" b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Biblioteca Valutazione</a:t>
            </a:r>
            <a:r>
              <a:rPr lang="it-IT" sz="1200" dirty="0"/>
              <a:t> è una rubrica in continua evoluzione e si arricchirà progressivamente di casi ed esempi concreti.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1000"/>
              </a:spcAft>
            </a:pPr>
            <a:r>
              <a:rPr lang="it-IT" sz="1200" dirty="0"/>
              <a:t>Nella slide successiva viene presentato «</a:t>
            </a:r>
            <a:r>
              <a:rPr lang="it-IT" sz="1200" b="1" dirty="0"/>
              <a:t>Il ruolo del monitoraggio e della valutazione nel lavoro della Compagnia di San Paolo</a:t>
            </a:r>
            <a:r>
              <a:rPr lang="it-IT" sz="1200" dirty="0"/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2597198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93482-0D11-4A1E-B148-50321D792E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7987" y="217870"/>
            <a:ext cx="10197836" cy="620376"/>
          </a:xfrm>
        </p:spPr>
        <p:txBody>
          <a:bodyPr>
            <a:normAutofit fontScale="90000"/>
          </a:bodyPr>
          <a:lstStyle/>
          <a:p>
            <a:r>
              <a:rPr lang="it-IT" dirty="0"/>
              <a:t>Premessa </a:t>
            </a:r>
            <a:r>
              <a:rPr lang="it-IT" b="0" dirty="0"/>
              <a:t>| Il ruolo del monitoraggio e della valutazione nel lavoro della Compagnia di San Paolo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BB09AD-2E38-48F5-A31B-2F3209564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91801" y="6535198"/>
            <a:ext cx="1173479" cy="365125"/>
          </a:xfrm>
        </p:spPr>
        <p:txBody>
          <a:bodyPr/>
          <a:lstStyle/>
          <a:p>
            <a:fld id="{FEDAE875-4048-254F-AF2D-3CFA50F6E766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3F6ECAFA-1E17-4DAC-8F54-69DCD8A39B03}"/>
              </a:ext>
            </a:extLst>
          </p:cNvPr>
          <p:cNvSpPr txBox="1">
            <a:spLocks/>
          </p:cNvSpPr>
          <p:nvPr/>
        </p:nvSpPr>
        <p:spPr>
          <a:xfrm>
            <a:off x="356520" y="1139959"/>
            <a:ext cx="11571274" cy="31338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sz="1200" dirty="0"/>
              <a:t>La </a:t>
            </a:r>
            <a:r>
              <a:rPr lang="it-IT" sz="1200" b="1" dirty="0"/>
              <a:t>Compagnia di San Paolo </a:t>
            </a:r>
            <a:r>
              <a:rPr lang="it-IT" sz="1200" dirty="0"/>
              <a:t>svolge sui propri progetti attività di </a:t>
            </a:r>
            <a:r>
              <a:rPr lang="it-IT" sz="1200" b="1" dirty="0"/>
              <a:t>monitoraggio </a:t>
            </a:r>
            <a:r>
              <a:rPr lang="it-IT" sz="1200" dirty="0"/>
              <a:t> e di </a:t>
            </a:r>
            <a:r>
              <a:rPr lang="it-IT" sz="1200" b="1" dirty="0"/>
              <a:t>valutazione sistematica e rigorosa, </a:t>
            </a:r>
            <a:r>
              <a:rPr lang="it-IT" sz="1200" dirty="0"/>
              <a:t>ispirate ai principi di correttezza, economicità e trasparenza. Un approccio in linea con il senso di responsabilità che la Compagnia sente verso i propri stakeholder e il territorio di riferimento e rispondente alle richieste di legge (</a:t>
            </a:r>
            <a:r>
              <a:rPr lang="it-IT" sz="1200" dirty="0" err="1"/>
              <a:t>d.lgs</a:t>
            </a:r>
            <a:r>
              <a:rPr lang="it-IT" sz="1200" dirty="0"/>
              <a:t> 117/2017) e a quanto previsto dal Protocollo Acri-MEF.</a:t>
            </a:r>
          </a:p>
          <a:p>
            <a:pPr algn="just"/>
            <a:r>
              <a:rPr lang="it-IT" sz="1200" dirty="0"/>
              <a:t>Le attività di valutazione sono realizzate sia su </a:t>
            </a:r>
            <a:r>
              <a:rPr lang="it-IT" sz="1200" b="1" dirty="0"/>
              <a:t>finanziamenti di progetti terzi</a:t>
            </a:r>
            <a:r>
              <a:rPr lang="it-IT" sz="1200" dirty="0"/>
              <a:t> che su </a:t>
            </a:r>
            <a:r>
              <a:rPr lang="it-IT" sz="1200" b="1" dirty="0"/>
              <a:t>progetti propri </a:t>
            </a:r>
            <a:r>
              <a:rPr lang="it-IT" sz="1200" dirty="0"/>
              <a:t>e si distinguono per </a:t>
            </a:r>
            <a:r>
              <a:rPr lang="it-IT" sz="1200" b="1" dirty="0"/>
              <a:t>due approcci </a:t>
            </a:r>
            <a:r>
              <a:rPr lang="it-IT" sz="1200" dirty="0"/>
              <a:t>fondamentali:</a:t>
            </a:r>
          </a:p>
          <a:p>
            <a:pPr marL="285750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it-IT" sz="1200" dirty="0"/>
              <a:t>Misurazione di</a:t>
            </a:r>
            <a:r>
              <a:rPr lang="it-IT" sz="1200" b="1" dirty="0"/>
              <a:t> </a:t>
            </a:r>
            <a:r>
              <a:rPr lang="it-IT" sz="1200" b="1" i="1" dirty="0"/>
              <a:t>output (monitoraggio, analisi di implementazione)</a:t>
            </a:r>
            <a:r>
              <a:rPr lang="it-IT" sz="1200" b="1" dirty="0"/>
              <a:t>:</a:t>
            </a:r>
            <a:r>
              <a:rPr lang="it-IT" sz="1200" dirty="0"/>
              <a:t> valutazione dei risultati in termini di produzione/erogazione di sevizi realizzata grazie alla trasformazione degli input e valutazione della modalità operative utilizzate;</a:t>
            </a:r>
          </a:p>
          <a:p>
            <a:pPr marL="285750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it-IT" sz="1200" dirty="0"/>
              <a:t>Misurazione di </a:t>
            </a:r>
            <a:r>
              <a:rPr lang="en-GB" sz="1200" b="1" i="1" dirty="0"/>
              <a:t>outcome</a:t>
            </a:r>
            <a:r>
              <a:rPr lang="it-IT" sz="1200" b="1" i="1" dirty="0"/>
              <a:t> (analisi di impatto)</a:t>
            </a:r>
            <a:r>
              <a:rPr lang="it-IT" sz="1200" dirty="0"/>
              <a:t>: valutazione dell’impatto ossia della capacità del progetto di produrre gli effetti desiderati a parità di altre condizioni.</a:t>
            </a:r>
          </a:p>
          <a:p>
            <a:pPr algn="just"/>
            <a:r>
              <a:rPr lang="it-IT" sz="1200" dirty="0"/>
              <a:t>Il disegno di monitoraggio e valutazione viene definito in base alle caratteristiche del progetto e al suo costo opportunità ed è parte integrante delle attività di </a:t>
            </a:r>
            <a:r>
              <a:rPr lang="it-IT" sz="1200" b="1" i="1" dirty="0"/>
              <a:t>Project Management</a:t>
            </a:r>
            <a:r>
              <a:rPr lang="it-IT" sz="1200" i="1" dirty="0"/>
              <a:t> </a:t>
            </a:r>
            <a:r>
              <a:rPr lang="it-IT" sz="1200" dirty="0"/>
              <a:t>della Compagnia</a:t>
            </a:r>
            <a:r>
              <a:rPr lang="it-IT" sz="1200" i="1" dirty="0"/>
              <a:t>.</a:t>
            </a:r>
            <a:r>
              <a:rPr lang="it-IT" sz="1200" dirty="0"/>
              <a:t> </a:t>
            </a:r>
          </a:p>
          <a:p>
            <a:pPr algn="just"/>
            <a:r>
              <a:rPr lang="it-IT" sz="1200" dirty="0"/>
              <a:t>L’applicazione sistematica di questo approccio consente di innescare processi di </a:t>
            </a:r>
            <a:r>
              <a:rPr lang="it-IT" sz="1200" b="1" i="1" dirty="0"/>
              <a:t>Knowledge Management</a:t>
            </a:r>
            <a:r>
              <a:rPr lang="it-IT" sz="1200" i="1" dirty="0"/>
              <a:t> </a:t>
            </a:r>
            <a:r>
              <a:rPr lang="it-IT" sz="1200" dirty="0"/>
              <a:t>funzionali alla programmazione strategica pluriennale della Compagnia. Ove i risultati delle valutazioni evidenzino credibili </a:t>
            </a:r>
            <a:r>
              <a:rPr lang="it-IT" sz="1200" b="1" i="1" dirty="0"/>
              <a:t>Policy </a:t>
            </a:r>
            <a:r>
              <a:rPr lang="en-GB" sz="1200" b="1" i="1" dirty="0"/>
              <a:t>Implications</a:t>
            </a:r>
            <a:r>
              <a:rPr lang="it-IT" sz="1200" b="1" i="1" dirty="0"/>
              <a:t>, </a:t>
            </a:r>
            <a:r>
              <a:rPr lang="it-IT" sz="1200" dirty="0"/>
              <a:t>la Compagnia agisce secondo principi di </a:t>
            </a:r>
            <a:r>
              <a:rPr lang="it-IT" sz="1200" b="1" i="1" dirty="0"/>
              <a:t>Knowledge Sharing</a:t>
            </a:r>
            <a:r>
              <a:rPr lang="it-IT" sz="1200" dirty="0"/>
              <a:t>, mettendo a disposizione dell’intera comunità le evidenze emerse.</a:t>
            </a:r>
            <a:endParaRPr lang="it-IT" sz="1200" i="1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AF5095B-E6AF-4AFB-8365-1E289D17EB45}"/>
              </a:ext>
            </a:extLst>
          </p:cNvPr>
          <p:cNvCxnSpPr>
            <a:cxnSpLocks/>
          </p:cNvCxnSpPr>
          <p:nvPr/>
        </p:nvCxnSpPr>
        <p:spPr>
          <a:xfrm>
            <a:off x="377775" y="4431323"/>
            <a:ext cx="11571274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8C30A96A-3897-4BEF-ADB9-228A0B83BCE5}"/>
              </a:ext>
            </a:extLst>
          </p:cNvPr>
          <p:cNvGrpSpPr/>
          <p:nvPr/>
        </p:nvGrpSpPr>
        <p:grpSpPr>
          <a:xfrm>
            <a:off x="356519" y="4597142"/>
            <a:ext cx="11662229" cy="1800000"/>
            <a:chOff x="356519" y="4597142"/>
            <a:chExt cx="11662229" cy="180000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6086EFA-4344-4552-9E1D-0B4DBC351643}"/>
                </a:ext>
              </a:extLst>
            </p:cNvPr>
            <p:cNvGrpSpPr/>
            <p:nvPr/>
          </p:nvGrpSpPr>
          <p:grpSpPr>
            <a:xfrm>
              <a:off x="10761049" y="5011523"/>
              <a:ext cx="1188000" cy="1188000"/>
              <a:chOff x="10103308" y="4855954"/>
              <a:chExt cx="1728000" cy="1728000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E268FBCA-3995-40F4-9595-CA6794B569C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03308" y="4855954"/>
                <a:ext cx="1728000" cy="172800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C69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3A349909-B265-4B19-B664-423A1D024F2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93308" y="4945954"/>
                <a:ext cx="1548000" cy="15480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A9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200" dirty="0">
                  <a:solidFill>
                    <a:schemeClr val="tx1"/>
                  </a:solidFill>
                  <a:latin typeface="Raleway" panose="020B0503030101060003" pitchFamily="34" charset="0"/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1ED9F29-AFB0-409D-A49E-B1FEB39BEC08}"/>
                </a:ext>
              </a:extLst>
            </p:cNvPr>
            <p:cNvSpPr txBox="1"/>
            <p:nvPr/>
          </p:nvSpPr>
          <p:spPr>
            <a:xfrm>
              <a:off x="10722462" y="5376147"/>
              <a:ext cx="129628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100" i="1" dirty="0">
                  <a:latin typeface="Raleway" panose="020B0503030101060003" pitchFamily="34" charset="0"/>
                </a:rPr>
                <a:t>POLICY IMPLICATIONS</a:t>
              </a:r>
            </a:p>
          </p:txBody>
        </p:sp>
        <p:sp>
          <p:nvSpPr>
            <p:cNvPr id="13" name="Arrow: Pentagon 12">
              <a:extLst>
                <a:ext uri="{FF2B5EF4-FFF2-40B4-BE49-F238E27FC236}">
                  <a16:creationId xmlns:a16="http://schemas.microsoft.com/office/drawing/2014/main" id="{6A317518-7541-4F3E-AF9C-97F32C791072}"/>
                </a:ext>
              </a:extLst>
            </p:cNvPr>
            <p:cNvSpPr/>
            <p:nvPr/>
          </p:nvSpPr>
          <p:spPr>
            <a:xfrm>
              <a:off x="3632267" y="4597142"/>
              <a:ext cx="7161062" cy="1800000"/>
            </a:xfrm>
            <a:custGeom>
              <a:avLst/>
              <a:gdLst>
                <a:gd name="connsiteX0" fmla="*/ 0 w 6982425"/>
                <a:gd name="connsiteY0" fmla="*/ 0 h 1800000"/>
                <a:gd name="connsiteX1" fmla="*/ 6524883 w 6982425"/>
                <a:gd name="connsiteY1" fmla="*/ 0 h 1800000"/>
                <a:gd name="connsiteX2" fmla="*/ 6982425 w 6982425"/>
                <a:gd name="connsiteY2" fmla="*/ 900000 h 1800000"/>
                <a:gd name="connsiteX3" fmla="*/ 6524883 w 6982425"/>
                <a:gd name="connsiteY3" fmla="*/ 1800000 h 1800000"/>
                <a:gd name="connsiteX4" fmla="*/ 0 w 6982425"/>
                <a:gd name="connsiteY4" fmla="*/ 1800000 h 1800000"/>
                <a:gd name="connsiteX5" fmla="*/ 0 w 6982425"/>
                <a:gd name="connsiteY5" fmla="*/ 0 h 1800000"/>
                <a:gd name="connsiteX0" fmla="*/ 0 w 6982425"/>
                <a:gd name="connsiteY0" fmla="*/ 0 h 1800000"/>
                <a:gd name="connsiteX1" fmla="*/ 6524883 w 6982425"/>
                <a:gd name="connsiteY1" fmla="*/ 0 h 1800000"/>
                <a:gd name="connsiteX2" fmla="*/ 6982425 w 6982425"/>
                <a:gd name="connsiteY2" fmla="*/ 1027590 h 1800000"/>
                <a:gd name="connsiteX3" fmla="*/ 6524883 w 6982425"/>
                <a:gd name="connsiteY3" fmla="*/ 1800000 h 1800000"/>
                <a:gd name="connsiteX4" fmla="*/ 0 w 6982425"/>
                <a:gd name="connsiteY4" fmla="*/ 1800000 h 1800000"/>
                <a:gd name="connsiteX5" fmla="*/ 0 w 6982425"/>
                <a:gd name="connsiteY5" fmla="*/ 0 h 1800000"/>
                <a:gd name="connsiteX0" fmla="*/ 0 w 7014322"/>
                <a:gd name="connsiteY0" fmla="*/ 0 h 1800000"/>
                <a:gd name="connsiteX1" fmla="*/ 6524883 w 7014322"/>
                <a:gd name="connsiteY1" fmla="*/ 0 h 1800000"/>
                <a:gd name="connsiteX2" fmla="*/ 7014322 w 7014322"/>
                <a:gd name="connsiteY2" fmla="*/ 1038223 h 1800000"/>
                <a:gd name="connsiteX3" fmla="*/ 6524883 w 7014322"/>
                <a:gd name="connsiteY3" fmla="*/ 1800000 h 1800000"/>
                <a:gd name="connsiteX4" fmla="*/ 0 w 7014322"/>
                <a:gd name="connsiteY4" fmla="*/ 1800000 h 1800000"/>
                <a:gd name="connsiteX5" fmla="*/ 0 w 7014322"/>
                <a:gd name="connsiteY5" fmla="*/ 0 h 1800000"/>
                <a:gd name="connsiteX0" fmla="*/ 0 w 7014322"/>
                <a:gd name="connsiteY0" fmla="*/ 0 h 1800000"/>
                <a:gd name="connsiteX1" fmla="*/ 6455471 w 7014322"/>
                <a:gd name="connsiteY1" fmla="*/ 5316 h 1800000"/>
                <a:gd name="connsiteX2" fmla="*/ 7014322 w 7014322"/>
                <a:gd name="connsiteY2" fmla="*/ 1038223 h 1800000"/>
                <a:gd name="connsiteX3" fmla="*/ 6524883 w 7014322"/>
                <a:gd name="connsiteY3" fmla="*/ 1800000 h 1800000"/>
                <a:gd name="connsiteX4" fmla="*/ 0 w 7014322"/>
                <a:gd name="connsiteY4" fmla="*/ 1800000 h 1800000"/>
                <a:gd name="connsiteX5" fmla="*/ 0 w 7014322"/>
                <a:gd name="connsiteY5" fmla="*/ 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014322" h="1800000">
                  <a:moveTo>
                    <a:pt x="0" y="0"/>
                  </a:moveTo>
                  <a:lnTo>
                    <a:pt x="6455471" y="5316"/>
                  </a:lnTo>
                  <a:lnTo>
                    <a:pt x="7014322" y="1038223"/>
                  </a:lnTo>
                  <a:lnTo>
                    <a:pt x="6524883" y="1800000"/>
                  </a:lnTo>
                  <a:lnTo>
                    <a:pt x="0" y="180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ECEC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latin typeface="Raleway" panose="020B0503030101060003" pitchFamily="34" charset="0"/>
              </a:endParaRPr>
            </a:p>
          </p:txBody>
        </p:sp>
        <p:sp>
          <p:nvSpPr>
            <p:cNvPr id="32" name="Arrow: Pentagon 31">
              <a:extLst>
                <a:ext uri="{FF2B5EF4-FFF2-40B4-BE49-F238E27FC236}">
                  <a16:creationId xmlns:a16="http://schemas.microsoft.com/office/drawing/2014/main" id="{5173AE34-C907-4795-9C88-E1DBDB71C766}"/>
                </a:ext>
              </a:extLst>
            </p:cNvPr>
            <p:cNvSpPr/>
            <p:nvPr/>
          </p:nvSpPr>
          <p:spPr>
            <a:xfrm>
              <a:off x="356519" y="4597142"/>
              <a:ext cx="3920155" cy="1800000"/>
            </a:xfrm>
            <a:custGeom>
              <a:avLst/>
              <a:gdLst>
                <a:gd name="connsiteX0" fmla="*/ 0 w 3934332"/>
                <a:gd name="connsiteY0" fmla="*/ 0 h 1800000"/>
                <a:gd name="connsiteX1" fmla="*/ 3531654 w 3934332"/>
                <a:gd name="connsiteY1" fmla="*/ 0 h 1800000"/>
                <a:gd name="connsiteX2" fmla="*/ 3934332 w 3934332"/>
                <a:gd name="connsiteY2" fmla="*/ 900000 h 1800000"/>
                <a:gd name="connsiteX3" fmla="*/ 3531654 w 3934332"/>
                <a:gd name="connsiteY3" fmla="*/ 1800000 h 1800000"/>
                <a:gd name="connsiteX4" fmla="*/ 0 w 3934332"/>
                <a:gd name="connsiteY4" fmla="*/ 1800000 h 1800000"/>
                <a:gd name="connsiteX5" fmla="*/ 0 w 3934332"/>
                <a:gd name="connsiteY5" fmla="*/ 0 h 1800000"/>
                <a:gd name="connsiteX0" fmla="*/ 0 w 3920155"/>
                <a:gd name="connsiteY0" fmla="*/ 0 h 1800000"/>
                <a:gd name="connsiteX1" fmla="*/ 3531654 w 3920155"/>
                <a:gd name="connsiteY1" fmla="*/ 0 h 1800000"/>
                <a:gd name="connsiteX2" fmla="*/ 3920155 w 3920155"/>
                <a:gd name="connsiteY2" fmla="*/ 1162270 h 1800000"/>
                <a:gd name="connsiteX3" fmla="*/ 3531654 w 3920155"/>
                <a:gd name="connsiteY3" fmla="*/ 1800000 h 1800000"/>
                <a:gd name="connsiteX4" fmla="*/ 0 w 3920155"/>
                <a:gd name="connsiteY4" fmla="*/ 1800000 h 1800000"/>
                <a:gd name="connsiteX5" fmla="*/ 0 w 3920155"/>
                <a:gd name="connsiteY5" fmla="*/ 0 h 1800000"/>
                <a:gd name="connsiteX0" fmla="*/ 0 w 3920155"/>
                <a:gd name="connsiteY0" fmla="*/ 0 h 1800000"/>
                <a:gd name="connsiteX1" fmla="*/ 3531654 w 3920155"/>
                <a:gd name="connsiteY1" fmla="*/ 0 h 1800000"/>
                <a:gd name="connsiteX2" fmla="*/ 3920155 w 3920155"/>
                <a:gd name="connsiteY2" fmla="*/ 1148094 h 1800000"/>
                <a:gd name="connsiteX3" fmla="*/ 3531654 w 3920155"/>
                <a:gd name="connsiteY3" fmla="*/ 1800000 h 1800000"/>
                <a:gd name="connsiteX4" fmla="*/ 0 w 3920155"/>
                <a:gd name="connsiteY4" fmla="*/ 1800000 h 1800000"/>
                <a:gd name="connsiteX5" fmla="*/ 0 w 3920155"/>
                <a:gd name="connsiteY5" fmla="*/ 0 h 1800000"/>
                <a:gd name="connsiteX0" fmla="*/ 0 w 3920155"/>
                <a:gd name="connsiteY0" fmla="*/ 0 h 1800000"/>
                <a:gd name="connsiteX1" fmla="*/ 3531654 w 3920155"/>
                <a:gd name="connsiteY1" fmla="*/ 0 h 1800000"/>
                <a:gd name="connsiteX2" fmla="*/ 3920155 w 3920155"/>
                <a:gd name="connsiteY2" fmla="*/ 1015187 h 1800000"/>
                <a:gd name="connsiteX3" fmla="*/ 3531654 w 3920155"/>
                <a:gd name="connsiteY3" fmla="*/ 1800000 h 1800000"/>
                <a:gd name="connsiteX4" fmla="*/ 0 w 3920155"/>
                <a:gd name="connsiteY4" fmla="*/ 1800000 h 1800000"/>
                <a:gd name="connsiteX5" fmla="*/ 0 w 3920155"/>
                <a:gd name="connsiteY5" fmla="*/ 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20155" h="1800000">
                  <a:moveTo>
                    <a:pt x="0" y="0"/>
                  </a:moveTo>
                  <a:lnTo>
                    <a:pt x="3531654" y="0"/>
                  </a:lnTo>
                  <a:lnTo>
                    <a:pt x="3920155" y="1015187"/>
                  </a:lnTo>
                  <a:lnTo>
                    <a:pt x="3531654" y="1800000"/>
                  </a:lnTo>
                  <a:lnTo>
                    <a:pt x="0" y="180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9CF5461-2A57-43F3-8D32-16A3A08E9EA5}"/>
                </a:ext>
              </a:extLst>
            </p:cNvPr>
            <p:cNvSpPr txBox="1"/>
            <p:nvPr/>
          </p:nvSpPr>
          <p:spPr>
            <a:xfrm>
              <a:off x="512106" y="4641187"/>
              <a:ext cx="34859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>
                  <a:latin typeface="Raleway" panose="020B0503030101060003" pitchFamily="34" charset="0"/>
                </a:rPr>
                <a:t>PROJECT MANAGEMENT</a:t>
              </a:r>
            </a:p>
          </p:txBody>
        </p:sp>
        <p:sp>
          <p:nvSpPr>
            <p:cNvPr id="44" name="Block Arc 43">
              <a:extLst>
                <a:ext uri="{FF2B5EF4-FFF2-40B4-BE49-F238E27FC236}">
                  <a16:creationId xmlns:a16="http://schemas.microsoft.com/office/drawing/2014/main" id="{199AFD12-747D-4D77-9D6A-B638ECED4D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5300" y="4975762"/>
              <a:ext cx="1112197" cy="1112200"/>
            </a:xfrm>
            <a:prstGeom prst="blockArc">
              <a:avLst>
                <a:gd name="adj1" fmla="val 67131"/>
                <a:gd name="adj2" fmla="val 41355"/>
                <a:gd name="adj3" fmla="val 22829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48" name="Right Triangle 47">
              <a:extLst>
                <a:ext uri="{FF2B5EF4-FFF2-40B4-BE49-F238E27FC236}">
                  <a16:creationId xmlns:a16="http://schemas.microsoft.com/office/drawing/2014/main" id="{7DA0C83F-01D9-4846-901C-3343A931E22C}"/>
                </a:ext>
              </a:extLst>
            </p:cNvPr>
            <p:cNvSpPr/>
            <p:nvPr/>
          </p:nvSpPr>
          <p:spPr>
            <a:xfrm>
              <a:off x="803781" y="5596561"/>
              <a:ext cx="125421" cy="81381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49" name="Right Triangle 48">
              <a:extLst>
                <a:ext uri="{FF2B5EF4-FFF2-40B4-BE49-F238E27FC236}">
                  <a16:creationId xmlns:a16="http://schemas.microsoft.com/office/drawing/2014/main" id="{C2C951AC-0D15-4A84-B6E6-BC9603217803}"/>
                </a:ext>
              </a:extLst>
            </p:cNvPr>
            <p:cNvSpPr/>
            <p:nvPr/>
          </p:nvSpPr>
          <p:spPr>
            <a:xfrm rot="5400000">
              <a:off x="919548" y="5217416"/>
              <a:ext cx="173947" cy="108507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0" name="Right Triangle 49">
              <a:extLst>
                <a:ext uri="{FF2B5EF4-FFF2-40B4-BE49-F238E27FC236}">
                  <a16:creationId xmlns:a16="http://schemas.microsoft.com/office/drawing/2014/main" id="{98262E6B-64A6-4E03-BB66-DBA76DB0A87E}"/>
                </a:ext>
              </a:extLst>
            </p:cNvPr>
            <p:cNvSpPr/>
            <p:nvPr/>
          </p:nvSpPr>
          <p:spPr>
            <a:xfrm rot="10800000">
              <a:off x="1267525" y="5388558"/>
              <a:ext cx="173947" cy="108507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1" name="Right Triangle 50">
              <a:extLst>
                <a:ext uri="{FF2B5EF4-FFF2-40B4-BE49-F238E27FC236}">
                  <a16:creationId xmlns:a16="http://schemas.microsoft.com/office/drawing/2014/main" id="{2240EFB7-BA41-4DD4-AD02-FBDFBE7BF4E0}"/>
                </a:ext>
              </a:extLst>
            </p:cNvPr>
            <p:cNvSpPr/>
            <p:nvPr/>
          </p:nvSpPr>
          <p:spPr>
            <a:xfrm rot="16200000">
              <a:off x="1096227" y="5736582"/>
              <a:ext cx="173947" cy="108507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2" name="Right Triangle 51">
              <a:extLst>
                <a:ext uri="{FF2B5EF4-FFF2-40B4-BE49-F238E27FC236}">
                  <a16:creationId xmlns:a16="http://schemas.microsoft.com/office/drawing/2014/main" id="{9FEDED6E-11BA-43F3-90DF-6C5EDD1869CD}"/>
                </a:ext>
              </a:extLst>
            </p:cNvPr>
            <p:cNvSpPr/>
            <p:nvPr/>
          </p:nvSpPr>
          <p:spPr>
            <a:xfrm flipV="1">
              <a:off x="1565556" y="5398197"/>
              <a:ext cx="173947" cy="108507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3" name="Right Triangle 52">
              <a:extLst>
                <a:ext uri="{FF2B5EF4-FFF2-40B4-BE49-F238E27FC236}">
                  <a16:creationId xmlns:a16="http://schemas.microsoft.com/office/drawing/2014/main" id="{878476F8-D023-4547-BB96-C7568F4544C8}"/>
                </a:ext>
              </a:extLst>
            </p:cNvPr>
            <p:cNvSpPr/>
            <p:nvPr/>
          </p:nvSpPr>
          <p:spPr>
            <a:xfrm rot="5400000" flipV="1">
              <a:off x="1075970" y="6015825"/>
              <a:ext cx="173947" cy="135634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4" name="Right Triangle 53">
              <a:extLst>
                <a:ext uri="{FF2B5EF4-FFF2-40B4-BE49-F238E27FC236}">
                  <a16:creationId xmlns:a16="http://schemas.microsoft.com/office/drawing/2014/main" id="{31C9CDA7-885C-44D9-8572-50B6CBBCC689}"/>
                </a:ext>
              </a:extLst>
            </p:cNvPr>
            <p:cNvSpPr/>
            <p:nvPr/>
          </p:nvSpPr>
          <p:spPr>
            <a:xfrm rot="10800000" flipV="1">
              <a:off x="435116" y="5573507"/>
              <a:ext cx="173947" cy="93954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5" name="Right Triangle 54">
              <a:extLst>
                <a:ext uri="{FF2B5EF4-FFF2-40B4-BE49-F238E27FC236}">
                  <a16:creationId xmlns:a16="http://schemas.microsoft.com/office/drawing/2014/main" id="{89F36055-35D6-4D5A-B667-12192F265852}"/>
                </a:ext>
              </a:extLst>
            </p:cNvPr>
            <p:cNvSpPr/>
            <p:nvPr/>
          </p:nvSpPr>
          <p:spPr>
            <a:xfrm rot="16200000" flipV="1">
              <a:off x="937508" y="4905386"/>
              <a:ext cx="173947" cy="135634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F64099AB-57CA-4F0E-A66D-43A1FCFF10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31062" b="12514"/>
            <a:stretch/>
          </p:blipFill>
          <p:spPr>
            <a:xfrm rot="19918212">
              <a:off x="417180" y="5109606"/>
              <a:ext cx="385200" cy="560865"/>
            </a:xfrm>
            <a:prstGeom prst="rect">
              <a:avLst/>
            </a:prstGeom>
          </p:spPr>
        </p:pic>
        <p:sp>
          <p:nvSpPr>
            <p:cNvPr id="57" name="Arrow: Circular 56">
              <a:extLst>
                <a:ext uri="{FF2B5EF4-FFF2-40B4-BE49-F238E27FC236}">
                  <a16:creationId xmlns:a16="http://schemas.microsoft.com/office/drawing/2014/main" id="{4AA987B2-D92F-472B-8D81-A8B6231A235B}"/>
                </a:ext>
              </a:extLst>
            </p:cNvPr>
            <p:cNvSpPr/>
            <p:nvPr/>
          </p:nvSpPr>
          <p:spPr>
            <a:xfrm rot="10800000">
              <a:off x="436539" y="4879443"/>
              <a:ext cx="1306291" cy="1306295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4532803"/>
                <a:gd name="adj5" fmla="val 17185"/>
              </a:avLst>
            </a:prstGeom>
            <a:solidFill>
              <a:srgbClr val="CFD7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>
                <a:solidFill>
                  <a:schemeClr val="tx1"/>
                </a:solidFill>
              </a:endParaRPr>
            </a:p>
          </p:txBody>
        </p:sp>
        <p:sp>
          <p:nvSpPr>
            <p:cNvPr id="58" name="Arrow: Circular 57">
              <a:extLst>
                <a:ext uri="{FF2B5EF4-FFF2-40B4-BE49-F238E27FC236}">
                  <a16:creationId xmlns:a16="http://schemas.microsoft.com/office/drawing/2014/main" id="{B6CEA843-A6F2-48EE-9B25-D546C1C6681B}"/>
                </a:ext>
              </a:extLst>
            </p:cNvPr>
            <p:cNvSpPr/>
            <p:nvPr/>
          </p:nvSpPr>
          <p:spPr>
            <a:xfrm rot="5400000">
              <a:off x="442886" y="4879445"/>
              <a:ext cx="1306295" cy="1306291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4098802"/>
                <a:gd name="adj5" fmla="val 17185"/>
              </a:avLst>
            </a:prstGeom>
            <a:solidFill>
              <a:srgbClr val="86BC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 dirty="0">
                <a:solidFill>
                  <a:schemeClr val="tx1"/>
                </a:solidFill>
              </a:endParaRPr>
            </a:p>
          </p:txBody>
        </p:sp>
        <p:sp>
          <p:nvSpPr>
            <p:cNvPr id="59" name="Arrow: Circular 58">
              <a:extLst>
                <a:ext uri="{FF2B5EF4-FFF2-40B4-BE49-F238E27FC236}">
                  <a16:creationId xmlns:a16="http://schemas.microsoft.com/office/drawing/2014/main" id="{9CE94FA5-6D8A-4525-8B46-93A60121DBAF}"/>
                </a:ext>
              </a:extLst>
            </p:cNvPr>
            <p:cNvSpPr/>
            <p:nvPr/>
          </p:nvSpPr>
          <p:spPr>
            <a:xfrm>
              <a:off x="442888" y="4879443"/>
              <a:ext cx="1306291" cy="1306295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4532803"/>
                <a:gd name="adj5" fmla="val 17185"/>
              </a:avLst>
            </a:prstGeom>
            <a:solidFill>
              <a:srgbClr val="108C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>
                <a:solidFill>
                  <a:schemeClr val="tx1"/>
                </a:solidFill>
              </a:endParaRPr>
            </a:p>
          </p:txBody>
        </p:sp>
        <p:sp>
          <p:nvSpPr>
            <p:cNvPr id="60" name="Arrow: Circular 59">
              <a:extLst>
                <a:ext uri="{FF2B5EF4-FFF2-40B4-BE49-F238E27FC236}">
                  <a16:creationId xmlns:a16="http://schemas.microsoft.com/office/drawing/2014/main" id="{E8E65FD4-3E69-4D6C-9FE3-2CB04789B89B}"/>
                </a:ext>
              </a:extLst>
            </p:cNvPr>
            <p:cNvSpPr/>
            <p:nvPr/>
          </p:nvSpPr>
          <p:spPr>
            <a:xfrm rot="16200000">
              <a:off x="442886" y="4879446"/>
              <a:ext cx="1306295" cy="1306291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6240362"/>
                <a:gd name="adj5" fmla="val 17185"/>
              </a:avLst>
            </a:prstGeom>
            <a:solidFill>
              <a:srgbClr val="1462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 dirty="0">
                <a:solidFill>
                  <a:schemeClr val="tx1"/>
                </a:solidFill>
              </a:endParaRP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83DA592-F9C1-482D-BCA2-DAF00D35A85A}"/>
                </a:ext>
              </a:extLst>
            </p:cNvPr>
            <p:cNvGrpSpPr/>
            <p:nvPr/>
          </p:nvGrpSpPr>
          <p:grpSpPr>
            <a:xfrm>
              <a:off x="733725" y="5156465"/>
              <a:ext cx="728138" cy="728140"/>
              <a:chOff x="4754697" y="4852569"/>
              <a:chExt cx="1116000" cy="1116000"/>
            </a:xfrm>
            <a:noFill/>
          </p:grpSpPr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4C342ABC-BA8B-4298-8A04-A62501AF7209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5690697" y="5788569"/>
                <a:ext cx="180000" cy="180000"/>
              </a:xfrm>
              <a:prstGeom prst="ellipse">
                <a:avLst/>
              </a:prstGeom>
              <a:grp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it-IT" b="1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3</a:t>
                </a:r>
              </a:p>
            </p:txBody>
          </p: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AEBA6B22-3B1B-483E-B963-9678B214A7CC}"/>
                  </a:ext>
                </a:extLst>
              </p:cNvPr>
              <p:cNvGrpSpPr/>
              <p:nvPr/>
            </p:nvGrpSpPr>
            <p:grpSpPr>
              <a:xfrm>
                <a:off x="4754697" y="4852569"/>
                <a:ext cx="1116000" cy="1116000"/>
                <a:chOff x="4754697" y="4914969"/>
                <a:chExt cx="1116000" cy="1116000"/>
              </a:xfrm>
              <a:grpFill/>
            </p:grpSpPr>
            <p:grpSp>
              <p:nvGrpSpPr>
                <p:cNvPr id="64" name="Group 63">
                  <a:extLst>
                    <a:ext uri="{FF2B5EF4-FFF2-40B4-BE49-F238E27FC236}">
                      <a16:creationId xmlns:a16="http://schemas.microsoft.com/office/drawing/2014/main" id="{43154A2A-21A9-4D26-8370-0C6C9B0FE077}"/>
                    </a:ext>
                  </a:extLst>
                </p:cNvPr>
                <p:cNvGrpSpPr/>
                <p:nvPr/>
              </p:nvGrpSpPr>
              <p:grpSpPr>
                <a:xfrm>
                  <a:off x="4754697" y="4914969"/>
                  <a:ext cx="1116000" cy="180000"/>
                  <a:chOff x="4754697" y="4877925"/>
                  <a:chExt cx="1116000" cy="180000"/>
                </a:xfrm>
                <a:grpFill/>
              </p:grpSpPr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C9653596-8429-4592-A9DC-6638A7C3A543}"/>
                      </a:ext>
                    </a:extLst>
                  </p:cNvPr>
                  <p:cNvSpPr txBox="1">
                    <a:spLocks noChangeAspect="1"/>
                  </p:cNvSpPr>
                  <p:nvPr/>
                </p:nvSpPr>
                <p:spPr>
                  <a:xfrm>
                    <a:off x="4754697" y="4877925"/>
                    <a:ext cx="180000" cy="180000"/>
                  </a:xfrm>
                  <a:prstGeom prst="ellipse">
                    <a:avLst/>
                  </a:prstGeom>
                  <a:grpFill/>
                </p:spPr>
                <p:txBody>
                  <a:bodyPr wrap="square" lIns="0" tIns="0" rIns="0" bIns="0" rtlCol="0" anchor="ctr">
                    <a:noAutofit/>
                  </a:bodyPr>
                  <a:lstStyle/>
                  <a:p>
                    <a:pPr algn="ctr"/>
                    <a:r>
                      <a:rPr lang="it-IT" b="1" dirty="0">
                        <a:solidFill>
                          <a:schemeClr val="bg1"/>
                        </a:solidFill>
                        <a:latin typeface="Raleway" panose="020B0503030101060003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67" name="TextBox 66">
                    <a:extLst>
                      <a:ext uri="{FF2B5EF4-FFF2-40B4-BE49-F238E27FC236}">
                        <a16:creationId xmlns:a16="http://schemas.microsoft.com/office/drawing/2014/main" id="{B4CA6BC7-8460-4F36-A012-584F43DF131F}"/>
                      </a:ext>
                    </a:extLst>
                  </p:cNvPr>
                  <p:cNvSpPr txBox="1">
                    <a:spLocks noChangeAspect="1"/>
                  </p:cNvSpPr>
                  <p:nvPr/>
                </p:nvSpPr>
                <p:spPr>
                  <a:xfrm>
                    <a:off x="5690697" y="4877925"/>
                    <a:ext cx="180000" cy="180000"/>
                  </a:xfrm>
                  <a:prstGeom prst="ellipse">
                    <a:avLst/>
                  </a:prstGeom>
                  <a:grpFill/>
                </p:spPr>
                <p:txBody>
                  <a:bodyPr wrap="square" lIns="0" tIns="0" rIns="0" bIns="0" rtlCol="0" anchor="ctr">
                    <a:noAutofit/>
                  </a:bodyPr>
                  <a:lstStyle/>
                  <a:p>
                    <a:pPr algn="ctr"/>
                    <a:r>
                      <a:rPr lang="it-IT" b="1" dirty="0">
                        <a:solidFill>
                          <a:schemeClr val="bg1"/>
                        </a:solidFill>
                        <a:latin typeface="Raleway" panose="020B0503030101060003" pitchFamily="34" charset="0"/>
                      </a:rPr>
                      <a:t>2</a:t>
                    </a:r>
                  </a:p>
                </p:txBody>
              </p:sp>
            </p:grp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445B4E39-486D-4402-A961-31688A19B647}"/>
                    </a:ext>
                  </a:extLst>
                </p:cNvPr>
                <p:cNvSpPr txBox="1">
                  <a:spLocks noChangeAspect="1"/>
                </p:cNvSpPr>
                <p:nvPr/>
              </p:nvSpPr>
              <p:spPr>
                <a:xfrm>
                  <a:off x="4754697" y="5850969"/>
                  <a:ext cx="180000" cy="180000"/>
                </a:xfrm>
                <a:prstGeom prst="ellipse">
                  <a:avLst/>
                </a:prstGeom>
                <a:grp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/>
                  <a:r>
                    <a:rPr lang="it-IT" b="1" dirty="0">
                      <a:solidFill>
                        <a:schemeClr val="bg1"/>
                      </a:solidFill>
                      <a:latin typeface="Raleway" panose="020B0503030101060003" pitchFamily="34" charset="0"/>
                    </a:rPr>
                    <a:t>4</a:t>
                  </a:r>
                </a:p>
              </p:txBody>
            </p:sp>
          </p:grp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F6863ED-5758-4578-B435-B663D86287B0}"/>
                </a:ext>
              </a:extLst>
            </p:cNvPr>
            <p:cNvSpPr txBox="1"/>
            <p:nvPr/>
          </p:nvSpPr>
          <p:spPr>
            <a:xfrm>
              <a:off x="4328431" y="4614588"/>
              <a:ext cx="5708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>
                  <a:latin typeface="Raleway" panose="020B0503030101060003" pitchFamily="34" charset="0"/>
                </a:rPr>
                <a:t>KNOWLEDGE MANAGEMENT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67A98C9-4750-4E1E-B3EB-C702FD688659}"/>
                </a:ext>
              </a:extLst>
            </p:cNvPr>
            <p:cNvGrpSpPr/>
            <p:nvPr/>
          </p:nvGrpSpPr>
          <p:grpSpPr>
            <a:xfrm>
              <a:off x="7706992" y="5724478"/>
              <a:ext cx="2886530" cy="647271"/>
              <a:chOff x="6901625" y="5816782"/>
              <a:chExt cx="2886530" cy="647271"/>
            </a:xfrm>
          </p:grpSpPr>
          <p:sp>
            <p:nvSpPr>
              <p:cNvPr id="22" name="Parallelogram 21">
                <a:extLst>
                  <a:ext uri="{FF2B5EF4-FFF2-40B4-BE49-F238E27FC236}">
                    <a16:creationId xmlns:a16="http://schemas.microsoft.com/office/drawing/2014/main" id="{5FE519B2-96FA-4CEF-A33A-6E76A4CEA24C}"/>
                  </a:ext>
                </a:extLst>
              </p:cNvPr>
              <p:cNvSpPr/>
              <p:nvPr/>
            </p:nvSpPr>
            <p:spPr>
              <a:xfrm flipH="1" flipV="1">
                <a:off x="6901625" y="5816782"/>
                <a:ext cx="2886530" cy="612000"/>
              </a:xfrm>
              <a:custGeom>
                <a:avLst/>
                <a:gdLst>
                  <a:gd name="connsiteX0" fmla="*/ 0 w 2844000"/>
                  <a:gd name="connsiteY0" fmla="*/ 612000 h 612000"/>
                  <a:gd name="connsiteX1" fmla="*/ 333014 w 2844000"/>
                  <a:gd name="connsiteY1" fmla="*/ 0 h 612000"/>
                  <a:gd name="connsiteX2" fmla="*/ 2844000 w 2844000"/>
                  <a:gd name="connsiteY2" fmla="*/ 0 h 612000"/>
                  <a:gd name="connsiteX3" fmla="*/ 2510986 w 2844000"/>
                  <a:gd name="connsiteY3" fmla="*/ 612000 h 612000"/>
                  <a:gd name="connsiteX4" fmla="*/ 0 w 2844000"/>
                  <a:gd name="connsiteY4" fmla="*/ 612000 h 612000"/>
                  <a:gd name="connsiteX0" fmla="*/ 0 w 2886530"/>
                  <a:gd name="connsiteY0" fmla="*/ 612000 h 612000"/>
                  <a:gd name="connsiteX1" fmla="*/ 375544 w 2886530"/>
                  <a:gd name="connsiteY1" fmla="*/ 0 h 612000"/>
                  <a:gd name="connsiteX2" fmla="*/ 2886530 w 2886530"/>
                  <a:gd name="connsiteY2" fmla="*/ 0 h 612000"/>
                  <a:gd name="connsiteX3" fmla="*/ 2553516 w 2886530"/>
                  <a:gd name="connsiteY3" fmla="*/ 612000 h 612000"/>
                  <a:gd name="connsiteX4" fmla="*/ 0 w 2886530"/>
                  <a:gd name="connsiteY4" fmla="*/ 612000 h 61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6530" h="612000">
                    <a:moveTo>
                      <a:pt x="0" y="612000"/>
                    </a:moveTo>
                    <a:lnTo>
                      <a:pt x="375544" y="0"/>
                    </a:lnTo>
                    <a:lnTo>
                      <a:pt x="2886530" y="0"/>
                    </a:lnTo>
                    <a:lnTo>
                      <a:pt x="2553516" y="612000"/>
                    </a:lnTo>
                    <a:lnTo>
                      <a:pt x="0" y="612000"/>
                    </a:lnTo>
                    <a:close/>
                  </a:path>
                </a:pathLst>
              </a:custGeom>
              <a:solidFill>
                <a:srgbClr val="00A989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4423AAC-3531-419A-8806-2C31068629BB}"/>
                  </a:ext>
                </a:extLst>
              </p:cNvPr>
              <p:cNvSpPr txBox="1"/>
              <p:nvPr/>
            </p:nvSpPr>
            <p:spPr>
              <a:xfrm>
                <a:off x="7192600" y="5817722"/>
                <a:ext cx="25227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b="1" u="sng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Esterno:</a:t>
                </a:r>
                <a:r>
                  <a:rPr lang="it-IT" sz="1200" b="1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 </a:t>
                </a:r>
                <a:r>
                  <a:rPr lang="it-IT" sz="12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condivisione del sapere verso le comunità e gli stakeholder di riferimento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33775CA-A535-4B35-B67E-8C303DF3004B}"/>
                </a:ext>
              </a:extLst>
            </p:cNvPr>
            <p:cNvGrpSpPr/>
            <p:nvPr/>
          </p:nvGrpSpPr>
          <p:grpSpPr>
            <a:xfrm>
              <a:off x="7706992" y="4881488"/>
              <a:ext cx="2844000" cy="646331"/>
              <a:chOff x="6901624" y="4991515"/>
              <a:chExt cx="2844000" cy="646331"/>
            </a:xfrm>
          </p:grpSpPr>
          <p:sp>
            <p:nvSpPr>
              <p:cNvPr id="10" name="Parallelogram 9">
                <a:extLst>
                  <a:ext uri="{FF2B5EF4-FFF2-40B4-BE49-F238E27FC236}">
                    <a16:creationId xmlns:a16="http://schemas.microsoft.com/office/drawing/2014/main" id="{8433C56B-C346-4F6F-8B60-48B5DAF3715B}"/>
                  </a:ext>
                </a:extLst>
              </p:cNvPr>
              <p:cNvSpPr/>
              <p:nvPr/>
            </p:nvSpPr>
            <p:spPr>
              <a:xfrm flipH="1">
                <a:off x="6901624" y="4997361"/>
                <a:ext cx="2844000" cy="612000"/>
              </a:xfrm>
              <a:prstGeom prst="parallelogram">
                <a:avLst>
                  <a:gd name="adj" fmla="val 54414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0" rIns="0" bIns="0" rtlCol="0" anchor="ctr"/>
              <a:lstStyle/>
              <a:p>
                <a:endParaRPr lang="it-IT" sz="1200" dirty="0">
                  <a:solidFill>
                    <a:schemeClr val="tx1"/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42D5A4C-8B3D-43A1-9B9D-7C7986C0B79E}"/>
                  </a:ext>
                </a:extLst>
              </p:cNvPr>
              <p:cNvSpPr txBox="1"/>
              <p:nvPr/>
            </p:nvSpPr>
            <p:spPr>
              <a:xfrm>
                <a:off x="7172682" y="4991515"/>
                <a:ext cx="25227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b="1" u="sng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Interno:</a:t>
                </a:r>
                <a:r>
                  <a:rPr lang="it-IT" sz="1200" b="1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 </a:t>
                </a:r>
                <a:r>
                  <a:rPr lang="it-IT" sz="12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supporto alla </a:t>
                </a:r>
                <a:br>
                  <a:rPr lang="it-IT" sz="12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</a:br>
                <a:r>
                  <a:rPr lang="it-IT" sz="12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definizione delle strategie di intervento ed erogazione</a:t>
                </a:r>
              </a:p>
            </p:txBody>
          </p:sp>
        </p:grpSp>
        <p:sp>
          <p:nvSpPr>
            <p:cNvPr id="21" name="Arrow: Pentagon 20">
              <a:extLst>
                <a:ext uri="{FF2B5EF4-FFF2-40B4-BE49-F238E27FC236}">
                  <a16:creationId xmlns:a16="http://schemas.microsoft.com/office/drawing/2014/main" id="{22C97598-1244-4E63-B763-3554360B06E9}"/>
                </a:ext>
              </a:extLst>
            </p:cNvPr>
            <p:cNvSpPr/>
            <p:nvPr/>
          </p:nvSpPr>
          <p:spPr>
            <a:xfrm>
              <a:off x="1774229" y="5518630"/>
              <a:ext cx="2469167" cy="252000"/>
            </a:xfrm>
            <a:custGeom>
              <a:avLst/>
              <a:gdLst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88675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56830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97773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75027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4549 h 236613"/>
                <a:gd name="connsiteX1" fmla="*/ 2415970 w 2448000"/>
                <a:gd name="connsiteY1" fmla="*/ 0 h 236613"/>
                <a:gd name="connsiteX2" fmla="*/ 2448000 w 2448000"/>
                <a:gd name="connsiteY2" fmla="*/ 120581 h 236613"/>
                <a:gd name="connsiteX3" fmla="*/ 2375027 w 2448000"/>
                <a:gd name="connsiteY3" fmla="*/ 236613 h 236613"/>
                <a:gd name="connsiteX4" fmla="*/ 0 w 2448000"/>
                <a:gd name="connsiteY4" fmla="*/ 236613 h 236613"/>
                <a:gd name="connsiteX5" fmla="*/ 0 w 2448000"/>
                <a:gd name="connsiteY5" fmla="*/ 4549 h 236613"/>
                <a:gd name="connsiteX0" fmla="*/ 0 w 2448000"/>
                <a:gd name="connsiteY0" fmla="*/ 4549 h 236613"/>
                <a:gd name="connsiteX1" fmla="*/ 2411421 w 2448000"/>
                <a:gd name="connsiteY1" fmla="*/ 0 h 236613"/>
                <a:gd name="connsiteX2" fmla="*/ 2448000 w 2448000"/>
                <a:gd name="connsiteY2" fmla="*/ 120581 h 236613"/>
                <a:gd name="connsiteX3" fmla="*/ 2375027 w 2448000"/>
                <a:gd name="connsiteY3" fmla="*/ 236613 h 236613"/>
                <a:gd name="connsiteX4" fmla="*/ 0 w 2448000"/>
                <a:gd name="connsiteY4" fmla="*/ 236613 h 236613"/>
                <a:gd name="connsiteX5" fmla="*/ 0 w 2448000"/>
                <a:gd name="connsiteY5" fmla="*/ 4549 h 236613"/>
                <a:gd name="connsiteX0" fmla="*/ 0 w 2469167"/>
                <a:gd name="connsiteY0" fmla="*/ 4549 h 236613"/>
                <a:gd name="connsiteX1" fmla="*/ 2411421 w 2469167"/>
                <a:gd name="connsiteY1" fmla="*/ 0 h 236613"/>
                <a:gd name="connsiteX2" fmla="*/ 2469167 w 2469167"/>
                <a:gd name="connsiteY2" fmla="*/ 92757 h 236613"/>
                <a:gd name="connsiteX3" fmla="*/ 2375027 w 2469167"/>
                <a:gd name="connsiteY3" fmla="*/ 236613 h 236613"/>
                <a:gd name="connsiteX4" fmla="*/ 0 w 2469167"/>
                <a:gd name="connsiteY4" fmla="*/ 236613 h 236613"/>
                <a:gd name="connsiteX5" fmla="*/ 0 w 2469167"/>
                <a:gd name="connsiteY5" fmla="*/ 4549 h 23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69167" h="236613">
                  <a:moveTo>
                    <a:pt x="0" y="4549"/>
                  </a:moveTo>
                  <a:lnTo>
                    <a:pt x="2411421" y="0"/>
                  </a:lnTo>
                  <a:lnTo>
                    <a:pt x="2469167" y="92757"/>
                  </a:lnTo>
                  <a:lnTo>
                    <a:pt x="2375027" y="236613"/>
                  </a:lnTo>
                  <a:lnTo>
                    <a:pt x="0" y="236613"/>
                  </a:lnTo>
                  <a:lnTo>
                    <a:pt x="0" y="4549"/>
                  </a:lnTo>
                  <a:close/>
                </a:path>
              </a:pathLst>
            </a:custGeom>
            <a:solidFill>
              <a:srgbClr val="8BC327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615E052-8DE7-495B-9533-5D16F26D068C}"/>
                </a:ext>
              </a:extLst>
            </p:cNvPr>
            <p:cNvSpPr txBox="1"/>
            <p:nvPr/>
          </p:nvSpPr>
          <p:spPr>
            <a:xfrm>
              <a:off x="1737436" y="4985306"/>
              <a:ext cx="2412451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spcBef>
                  <a:spcPts val="600"/>
                </a:spcBef>
                <a:buAutoNum type="arabicPeriod"/>
              </a:pPr>
              <a:r>
                <a:rPr lang="it-IT" sz="1200" dirty="0">
                  <a:latin typeface="Raleway" panose="020B0503030101060003" pitchFamily="34" charset="0"/>
                </a:rPr>
                <a:t>Pianificazione intervento</a:t>
              </a:r>
            </a:p>
            <a:p>
              <a:pPr marL="228600" indent="-228600">
                <a:spcBef>
                  <a:spcPts val="600"/>
                </a:spcBef>
                <a:buAutoNum type="arabicPeriod"/>
              </a:pPr>
              <a:r>
                <a:rPr lang="it-IT" sz="1200" dirty="0">
                  <a:latin typeface="Raleway" panose="020B0503030101060003" pitchFamily="34" charset="0"/>
                </a:rPr>
                <a:t>Realizzazione del progetto</a:t>
              </a:r>
            </a:p>
            <a:p>
              <a:pPr marL="228600" indent="-228600">
                <a:spcBef>
                  <a:spcPts val="600"/>
                </a:spcBef>
                <a:buAutoNum type="arabicPeriod"/>
              </a:pPr>
              <a:r>
                <a:rPr lang="it-IT" sz="1200" b="1" dirty="0">
                  <a:solidFill>
                    <a:schemeClr val="bg1"/>
                  </a:solidFill>
                  <a:latin typeface="Raleway" panose="020B0503030101060003" pitchFamily="34" charset="0"/>
                </a:rPr>
                <a:t>Monitoraggio e valutazione</a:t>
              </a:r>
            </a:p>
            <a:p>
              <a:pPr marL="228600" indent="-228600">
                <a:spcBef>
                  <a:spcPts val="600"/>
                </a:spcBef>
                <a:buAutoNum type="arabicPeriod"/>
              </a:pPr>
              <a:r>
                <a:rPr lang="it-IT" sz="1200" dirty="0">
                  <a:latin typeface="Raleway" panose="020B0503030101060003" pitchFamily="34" charset="0"/>
                </a:rPr>
                <a:t>Azioni di miglioramento</a:t>
              </a:r>
            </a:p>
          </p:txBody>
        </p:sp>
        <p:sp>
          <p:nvSpPr>
            <p:cNvPr id="3" name="Heptagon 2">
              <a:extLst>
                <a:ext uri="{FF2B5EF4-FFF2-40B4-BE49-F238E27FC236}">
                  <a16:creationId xmlns:a16="http://schemas.microsoft.com/office/drawing/2014/main" id="{92E7043F-5C3D-4730-AB84-EF1B6A87FDFE}"/>
                </a:ext>
              </a:extLst>
            </p:cNvPr>
            <p:cNvSpPr/>
            <p:nvPr/>
          </p:nvSpPr>
          <p:spPr>
            <a:xfrm>
              <a:off x="4330571" y="4896225"/>
              <a:ext cx="3655653" cy="1448389"/>
            </a:xfrm>
            <a:custGeom>
              <a:avLst/>
              <a:gdLst>
                <a:gd name="connsiteX0" fmla="*/ -5 w 1739832"/>
                <a:gd name="connsiteY0" fmla="*/ 753816 h 1172147"/>
                <a:gd name="connsiteX1" fmla="*/ 172297 w 1739832"/>
                <a:gd name="connsiteY1" fmla="*/ 232159 h 1172147"/>
                <a:gd name="connsiteX2" fmla="*/ 869916 w 1739832"/>
                <a:gd name="connsiteY2" fmla="*/ 0 h 1172147"/>
                <a:gd name="connsiteX3" fmla="*/ 1567535 w 1739832"/>
                <a:gd name="connsiteY3" fmla="*/ 232159 h 1172147"/>
                <a:gd name="connsiteX4" fmla="*/ 1739837 w 1739832"/>
                <a:gd name="connsiteY4" fmla="*/ 753816 h 1172147"/>
                <a:gd name="connsiteX5" fmla="*/ 1257063 w 1739832"/>
                <a:gd name="connsiteY5" fmla="*/ 1172153 h 1172147"/>
                <a:gd name="connsiteX6" fmla="*/ 482769 w 1739832"/>
                <a:gd name="connsiteY6" fmla="*/ 1172153 h 1172147"/>
                <a:gd name="connsiteX7" fmla="*/ -5 w 1739832"/>
                <a:gd name="connsiteY7" fmla="*/ 753816 h 1172147"/>
                <a:gd name="connsiteX0" fmla="*/ 0 w 1739842"/>
                <a:gd name="connsiteY0" fmla="*/ 753816 h 1172153"/>
                <a:gd name="connsiteX1" fmla="*/ 5589 w 1739842"/>
                <a:gd name="connsiteY1" fmla="*/ 530223 h 1172153"/>
                <a:gd name="connsiteX2" fmla="*/ 869921 w 1739842"/>
                <a:gd name="connsiteY2" fmla="*/ 0 h 1172153"/>
                <a:gd name="connsiteX3" fmla="*/ 1567540 w 1739842"/>
                <a:gd name="connsiteY3" fmla="*/ 232159 h 1172153"/>
                <a:gd name="connsiteX4" fmla="*/ 1739842 w 1739842"/>
                <a:gd name="connsiteY4" fmla="*/ 753816 h 1172153"/>
                <a:gd name="connsiteX5" fmla="*/ 1257068 w 1739842"/>
                <a:gd name="connsiteY5" fmla="*/ 1172153 h 1172153"/>
                <a:gd name="connsiteX6" fmla="*/ 482774 w 1739842"/>
                <a:gd name="connsiteY6" fmla="*/ 1172153 h 1172153"/>
                <a:gd name="connsiteX7" fmla="*/ 0 w 1739842"/>
                <a:gd name="connsiteY7" fmla="*/ 753816 h 1172153"/>
                <a:gd name="connsiteX0" fmla="*/ 0 w 1739842"/>
                <a:gd name="connsiteY0" fmla="*/ 905374 h 1323711"/>
                <a:gd name="connsiteX1" fmla="*/ 5589 w 1739842"/>
                <a:gd name="connsiteY1" fmla="*/ 681781 h 1323711"/>
                <a:gd name="connsiteX2" fmla="*/ 258637 w 1739842"/>
                <a:gd name="connsiteY2" fmla="*/ 0 h 1323711"/>
                <a:gd name="connsiteX3" fmla="*/ 1567540 w 1739842"/>
                <a:gd name="connsiteY3" fmla="*/ 383717 h 1323711"/>
                <a:gd name="connsiteX4" fmla="*/ 1739842 w 1739842"/>
                <a:gd name="connsiteY4" fmla="*/ 905374 h 1323711"/>
                <a:gd name="connsiteX5" fmla="*/ 1257068 w 1739842"/>
                <a:gd name="connsiteY5" fmla="*/ 1323711 h 1323711"/>
                <a:gd name="connsiteX6" fmla="*/ 482774 w 1739842"/>
                <a:gd name="connsiteY6" fmla="*/ 1323711 h 1323711"/>
                <a:gd name="connsiteX7" fmla="*/ 0 w 1739842"/>
                <a:gd name="connsiteY7" fmla="*/ 905374 h 1323711"/>
                <a:gd name="connsiteX0" fmla="*/ 0 w 3088172"/>
                <a:gd name="connsiteY0" fmla="*/ 905604 h 1323941"/>
                <a:gd name="connsiteX1" fmla="*/ 5589 w 3088172"/>
                <a:gd name="connsiteY1" fmla="*/ 682011 h 1323941"/>
                <a:gd name="connsiteX2" fmla="*/ 258637 w 3088172"/>
                <a:gd name="connsiteY2" fmla="*/ 230 h 1323941"/>
                <a:gd name="connsiteX3" fmla="*/ 3088172 w 3088172"/>
                <a:gd name="connsiteY3" fmla="*/ 0 h 1323941"/>
                <a:gd name="connsiteX4" fmla="*/ 1739842 w 3088172"/>
                <a:gd name="connsiteY4" fmla="*/ 905604 h 1323941"/>
                <a:gd name="connsiteX5" fmla="*/ 1257068 w 3088172"/>
                <a:gd name="connsiteY5" fmla="*/ 1323941 h 1323941"/>
                <a:gd name="connsiteX6" fmla="*/ 482774 w 3088172"/>
                <a:gd name="connsiteY6" fmla="*/ 1323941 h 1323941"/>
                <a:gd name="connsiteX7" fmla="*/ 0 w 3088172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2011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1257068 w 3452447"/>
                <a:gd name="connsiteY5" fmla="*/ 1323941 h 1323941"/>
                <a:gd name="connsiteX6" fmla="*/ 482774 w 3452447"/>
                <a:gd name="connsiteY6" fmla="*/ 1323941 h 1323941"/>
                <a:gd name="connsiteX7" fmla="*/ 0 w 3452447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2011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3111128 w 3452447"/>
                <a:gd name="connsiteY5" fmla="*/ 1323941 h 1323941"/>
                <a:gd name="connsiteX6" fmla="*/ 482774 w 3452447"/>
                <a:gd name="connsiteY6" fmla="*/ 1323941 h 1323941"/>
                <a:gd name="connsiteX7" fmla="*/ 0 w 3452447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2011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3111128 w 3452447"/>
                <a:gd name="connsiteY5" fmla="*/ 1323941 h 1323941"/>
                <a:gd name="connsiteX6" fmla="*/ 255437 w 3452447"/>
                <a:gd name="connsiteY6" fmla="*/ 1313837 h 1323941"/>
                <a:gd name="connsiteX7" fmla="*/ 0 w 3452447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7063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3111128 w 3452447"/>
                <a:gd name="connsiteY5" fmla="*/ 1323941 h 1323941"/>
                <a:gd name="connsiteX6" fmla="*/ 255437 w 3452447"/>
                <a:gd name="connsiteY6" fmla="*/ 1313837 h 1323941"/>
                <a:gd name="connsiteX7" fmla="*/ 0 w 3452447"/>
                <a:gd name="connsiteY7" fmla="*/ 905604 h 1323941"/>
                <a:gd name="connsiteX0" fmla="*/ 14619 w 3446858"/>
                <a:gd name="connsiteY0" fmla="*/ 905604 h 1323941"/>
                <a:gd name="connsiteX1" fmla="*/ 0 w 3446858"/>
                <a:gd name="connsiteY1" fmla="*/ 687063 h 1323941"/>
                <a:gd name="connsiteX2" fmla="*/ 253048 w 3446858"/>
                <a:gd name="connsiteY2" fmla="*/ 230 h 1323941"/>
                <a:gd name="connsiteX3" fmla="*/ 3082583 w 3446858"/>
                <a:gd name="connsiteY3" fmla="*/ 0 h 1323941"/>
                <a:gd name="connsiteX4" fmla="*/ 3446858 w 3446858"/>
                <a:gd name="connsiteY4" fmla="*/ 673215 h 1323941"/>
                <a:gd name="connsiteX5" fmla="*/ 3105539 w 3446858"/>
                <a:gd name="connsiteY5" fmla="*/ 1323941 h 1323941"/>
                <a:gd name="connsiteX6" fmla="*/ 249848 w 3446858"/>
                <a:gd name="connsiteY6" fmla="*/ 1313837 h 1323941"/>
                <a:gd name="connsiteX7" fmla="*/ 14619 w 3446858"/>
                <a:gd name="connsiteY7" fmla="*/ 905604 h 1323941"/>
                <a:gd name="connsiteX0" fmla="*/ 10385 w 3442624"/>
                <a:gd name="connsiteY0" fmla="*/ 905604 h 1323941"/>
                <a:gd name="connsiteX1" fmla="*/ 0 w 3442624"/>
                <a:gd name="connsiteY1" fmla="*/ 661663 h 1323941"/>
                <a:gd name="connsiteX2" fmla="*/ 248814 w 3442624"/>
                <a:gd name="connsiteY2" fmla="*/ 230 h 1323941"/>
                <a:gd name="connsiteX3" fmla="*/ 3078349 w 3442624"/>
                <a:gd name="connsiteY3" fmla="*/ 0 h 1323941"/>
                <a:gd name="connsiteX4" fmla="*/ 3442624 w 3442624"/>
                <a:gd name="connsiteY4" fmla="*/ 673215 h 1323941"/>
                <a:gd name="connsiteX5" fmla="*/ 3101305 w 3442624"/>
                <a:gd name="connsiteY5" fmla="*/ 1323941 h 1323941"/>
                <a:gd name="connsiteX6" fmla="*/ 245614 w 3442624"/>
                <a:gd name="connsiteY6" fmla="*/ 1313837 h 1323941"/>
                <a:gd name="connsiteX7" fmla="*/ 10385 w 3442624"/>
                <a:gd name="connsiteY7" fmla="*/ 905604 h 1323941"/>
                <a:gd name="connsiteX0" fmla="*/ 6152 w 3438391"/>
                <a:gd name="connsiteY0" fmla="*/ 905604 h 1323941"/>
                <a:gd name="connsiteX1" fmla="*/ 0 w 3438391"/>
                <a:gd name="connsiteY1" fmla="*/ 695529 h 1323941"/>
                <a:gd name="connsiteX2" fmla="*/ 244581 w 3438391"/>
                <a:gd name="connsiteY2" fmla="*/ 230 h 1323941"/>
                <a:gd name="connsiteX3" fmla="*/ 3074116 w 3438391"/>
                <a:gd name="connsiteY3" fmla="*/ 0 h 1323941"/>
                <a:gd name="connsiteX4" fmla="*/ 3438391 w 3438391"/>
                <a:gd name="connsiteY4" fmla="*/ 673215 h 1323941"/>
                <a:gd name="connsiteX5" fmla="*/ 3097072 w 3438391"/>
                <a:gd name="connsiteY5" fmla="*/ 1323941 h 1323941"/>
                <a:gd name="connsiteX6" fmla="*/ 241381 w 3438391"/>
                <a:gd name="connsiteY6" fmla="*/ 1313837 h 1323941"/>
                <a:gd name="connsiteX7" fmla="*/ 6152 w 3438391"/>
                <a:gd name="connsiteY7" fmla="*/ 905604 h 1323941"/>
                <a:gd name="connsiteX0" fmla="*/ 6152 w 3438391"/>
                <a:gd name="connsiteY0" fmla="*/ 905604 h 1330770"/>
                <a:gd name="connsiteX1" fmla="*/ 0 w 3438391"/>
                <a:gd name="connsiteY1" fmla="*/ 695529 h 1330770"/>
                <a:gd name="connsiteX2" fmla="*/ 244581 w 3438391"/>
                <a:gd name="connsiteY2" fmla="*/ 230 h 1330770"/>
                <a:gd name="connsiteX3" fmla="*/ 3074116 w 3438391"/>
                <a:gd name="connsiteY3" fmla="*/ 0 h 1330770"/>
                <a:gd name="connsiteX4" fmla="*/ 3438391 w 3438391"/>
                <a:gd name="connsiteY4" fmla="*/ 673215 h 1330770"/>
                <a:gd name="connsiteX5" fmla="*/ 3097072 w 3438391"/>
                <a:gd name="connsiteY5" fmla="*/ 1323941 h 1330770"/>
                <a:gd name="connsiteX6" fmla="*/ 241381 w 3438391"/>
                <a:gd name="connsiteY6" fmla="*/ 1330770 h 1330770"/>
                <a:gd name="connsiteX7" fmla="*/ 6152 w 3438391"/>
                <a:gd name="connsiteY7" fmla="*/ 905604 h 1330770"/>
                <a:gd name="connsiteX0" fmla="*/ 6152 w 3425691"/>
                <a:gd name="connsiteY0" fmla="*/ 905604 h 1330770"/>
                <a:gd name="connsiteX1" fmla="*/ 0 w 3425691"/>
                <a:gd name="connsiteY1" fmla="*/ 695529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05604 h 1330770"/>
                <a:gd name="connsiteX0" fmla="*/ 6152 w 3425691"/>
                <a:gd name="connsiteY0" fmla="*/ 969104 h 1330770"/>
                <a:gd name="connsiteX1" fmla="*/ 0 w 3425691"/>
                <a:gd name="connsiteY1" fmla="*/ 695529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69104 h 1330770"/>
                <a:gd name="connsiteX0" fmla="*/ 6152 w 3425691"/>
                <a:gd name="connsiteY0" fmla="*/ 969104 h 1330770"/>
                <a:gd name="connsiteX1" fmla="*/ 0 w 3425691"/>
                <a:gd name="connsiteY1" fmla="*/ 729396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69104 h 1330770"/>
                <a:gd name="connsiteX0" fmla="*/ 6152 w 3425691"/>
                <a:gd name="connsiteY0" fmla="*/ 910147 h 1330770"/>
                <a:gd name="connsiteX1" fmla="*/ 0 w 3425691"/>
                <a:gd name="connsiteY1" fmla="*/ 729396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10147 h 1330770"/>
                <a:gd name="connsiteX0" fmla="*/ 6152 w 3425691"/>
                <a:gd name="connsiteY0" fmla="*/ 910147 h 1330770"/>
                <a:gd name="connsiteX1" fmla="*/ 0 w 3425691"/>
                <a:gd name="connsiteY1" fmla="*/ 690092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10147 h 1330770"/>
                <a:gd name="connsiteX0" fmla="*/ 6152 w 3398446"/>
                <a:gd name="connsiteY0" fmla="*/ 910147 h 1330770"/>
                <a:gd name="connsiteX1" fmla="*/ 0 w 3398446"/>
                <a:gd name="connsiteY1" fmla="*/ 690092 h 1330770"/>
                <a:gd name="connsiteX2" fmla="*/ 244581 w 3398446"/>
                <a:gd name="connsiteY2" fmla="*/ 230 h 1330770"/>
                <a:gd name="connsiteX3" fmla="*/ 3074116 w 3398446"/>
                <a:gd name="connsiteY3" fmla="*/ 0 h 1330770"/>
                <a:gd name="connsiteX4" fmla="*/ 3398446 w 3398446"/>
                <a:gd name="connsiteY4" fmla="*/ 560338 h 1330770"/>
                <a:gd name="connsiteX5" fmla="*/ 3097072 w 3398446"/>
                <a:gd name="connsiteY5" fmla="*/ 1323941 h 1330770"/>
                <a:gd name="connsiteX6" fmla="*/ 241381 w 3398446"/>
                <a:gd name="connsiteY6" fmla="*/ 1330770 h 1330770"/>
                <a:gd name="connsiteX7" fmla="*/ 6152 w 3398446"/>
                <a:gd name="connsiteY7" fmla="*/ 910147 h 1330770"/>
                <a:gd name="connsiteX0" fmla="*/ 6152 w 3405387"/>
                <a:gd name="connsiteY0" fmla="*/ 910147 h 1330770"/>
                <a:gd name="connsiteX1" fmla="*/ 0 w 3405387"/>
                <a:gd name="connsiteY1" fmla="*/ 690092 h 1330770"/>
                <a:gd name="connsiteX2" fmla="*/ 244581 w 3405387"/>
                <a:gd name="connsiteY2" fmla="*/ 230 h 1330770"/>
                <a:gd name="connsiteX3" fmla="*/ 3074116 w 3405387"/>
                <a:gd name="connsiteY3" fmla="*/ 0 h 1330770"/>
                <a:gd name="connsiteX4" fmla="*/ 3405387 w 3405387"/>
                <a:gd name="connsiteY4" fmla="*/ 652048 h 1330770"/>
                <a:gd name="connsiteX5" fmla="*/ 3097072 w 3405387"/>
                <a:gd name="connsiteY5" fmla="*/ 1323941 h 1330770"/>
                <a:gd name="connsiteX6" fmla="*/ 241381 w 3405387"/>
                <a:gd name="connsiteY6" fmla="*/ 1330770 h 1330770"/>
                <a:gd name="connsiteX7" fmla="*/ 6152 w 3405387"/>
                <a:gd name="connsiteY7" fmla="*/ 910147 h 1330770"/>
                <a:gd name="connsiteX0" fmla="*/ 6152 w 3447038"/>
                <a:gd name="connsiteY0" fmla="*/ 910147 h 1330770"/>
                <a:gd name="connsiteX1" fmla="*/ 0 w 3447038"/>
                <a:gd name="connsiteY1" fmla="*/ 690092 h 1330770"/>
                <a:gd name="connsiteX2" fmla="*/ 244581 w 3447038"/>
                <a:gd name="connsiteY2" fmla="*/ 230 h 1330770"/>
                <a:gd name="connsiteX3" fmla="*/ 3074116 w 3447038"/>
                <a:gd name="connsiteY3" fmla="*/ 0 h 1330770"/>
                <a:gd name="connsiteX4" fmla="*/ 3447038 w 3447038"/>
                <a:gd name="connsiteY4" fmla="*/ 652048 h 1330770"/>
                <a:gd name="connsiteX5" fmla="*/ 3097072 w 3447038"/>
                <a:gd name="connsiteY5" fmla="*/ 1323941 h 1330770"/>
                <a:gd name="connsiteX6" fmla="*/ 241381 w 3447038"/>
                <a:gd name="connsiteY6" fmla="*/ 1330770 h 1330770"/>
                <a:gd name="connsiteX7" fmla="*/ 6152 w 3447038"/>
                <a:gd name="connsiteY7" fmla="*/ 910147 h 1330770"/>
                <a:gd name="connsiteX0" fmla="*/ 6152 w 3447038"/>
                <a:gd name="connsiteY0" fmla="*/ 910147 h 1330770"/>
                <a:gd name="connsiteX1" fmla="*/ 0 w 3447038"/>
                <a:gd name="connsiteY1" fmla="*/ 690092 h 1330770"/>
                <a:gd name="connsiteX2" fmla="*/ 244581 w 3447038"/>
                <a:gd name="connsiteY2" fmla="*/ 230 h 1330770"/>
                <a:gd name="connsiteX3" fmla="*/ 3074116 w 3447038"/>
                <a:gd name="connsiteY3" fmla="*/ 0 h 1330770"/>
                <a:gd name="connsiteX4" fmla="*/ 3447038 w 3447038"/>
                <a:gd name="connsiteY4" fmla="*/ 652048 h 1330770"/>
                <a:gd name="connsiteX5" fmla="*/ 3062364 w 3447038"/>
                <a:gd name="connsiteY5" fmla="*/ 1323941 h 1330770"/>
                <a:gd name="connsiteX6" fmla="*/ 241381 w 3447038"/>
                <a:gd name="connsiteY6" fmla="*/ 1330770 h 1330770"/>
                <a:gd name="connsiteX7" fmla="*/ 6152 w 3447038"/>
                <a:gd name="connsiteY7" fmla="*/ 910147 h 1330770"/>
                <a:gd name="connsiteX0" fmla="*/ 6152 w 3447038"/>
                <a:gd name="connsiteY0" fmla="*/ 910147 h 1330770"/>
                <a:gd name="connsiteX1" fmla="*/ 0 w 3447038"/>
                <a:gd name="connsiteY1" fmla="*/ 591831 h 1330770"/>
                <a:gd name="connsiteX2" fmla="*/ 244581 w 3447038"/>
                <a:gd name="connsiteY2" fmla="*/ 230 h 1330770"/>
                <a:gd name="connsiteX3" fmla="*/ 3074116 w 3447038"/>
                <a:gd name="connsiteY3" fmla="*/ 0 h 1330770"/>
                <a:gd name="connsiteX4" fmla="*/ 3447038 w 3447038"/>
                <a:gd name="connsiteY4" fmla="*/ 652048 h 1330770"/>
                <a:gd name="connsiteX5" fmla="*/ 3062364 w 3447038"/>
                <a:gd name="connsiteY5" fmla="*/ 1323941 h 1330770"/>
                <a:gd name="connsiteX6" fmla="*/ 241381 w 3447038"/>
                <a:gd name="connsiteY6" fmla="*/ 1330770 h 1330770"/>
                <a:gd name="connsiteX7" fmla="*/ 6152 w 3447038"/>
                <a:gd name="connsiteY7" fmla="*/ 910147 h 1330770"/>
                <a:gd name="connsiteX0" fmla="*/ 0 w 3451298"/>
                <a:gd name="connsiteY0" fmla="*/ 811887 h 1330770"/>
                <a:gd name="connsiteX1" fmla="*/ 4260 w 3451298"/>
                <a:gd name="connsiteY1" fmla="*/ 591831 h 1330770"/>
                <a:gd name="connsiteX2" fmla="*/ 248841 w 3451298"/>
                <a:gd name="connsiteY2" fmla="*/ 230 h 1330770"/>
                <a:gd name="connsiteX3" fmla="*/ 3078376 w 3451298"/>
                <a:gd name="connsiteY3" fmla="*/ 0 h 1330770"/>
                <a:gd name="connsiteX4" fmla="*/ 3451298 w 3451298"/>
                <a:gd name="connsiteY4" fmla="*/ 652048 h 1330770"/>
                <a:gd name="connsiteX5" fmla="*/ 3066624 w 3451298"/>
                <a:gd name="connsiteY5" fmla="*/ 1323941 h 1330770"/>
                <a:gd name="connsiteX6" fmla="*/ 245641 w 3451298"/>
                <a:gd name="connsiteY6" fmla="*/ 1330770 h 1330770"/>
                <a:gd name="connsiteX7" fmla="*/ 0 w 3451298"/>
                <a:gd name="connsiteY7" fmla="*/ 811887 h 1330770"/>
                <a:gd name="connsiteX0" fmla="*/ 0 w 3451298"/>
                <a:gd name="connsiteY0" fmla="*/ 811887 h 1330770"/>
                <a:gd name="connsiteX1" fmla="*/ 4260 w 3451298"/>
                <a:gd name="connsiteY1" fmla="*/ 591831 h 1330770"/>
                <a:gd name="connsiteX2" fmla="*/ 248841 w 3451298"/>
                <a:gd name="connsiteY2" fmla="*/ 230 h 1330770"/>
                <a:gd name="connsiteX3" fmla="*/ 3078376 w 3451298"/>
                <a:gd name="connsiteY3" fmla="*/ 0 h 1330770"/>
                <a:gd name="connsiteX4" fmla="*/ 3451298 w 3451298"/>
                <a:gd name="connsiteY4" fmla="*/ 671701 h 1330770"/>
                <a:gd name="connsiteX5" fmla="*/ 3066624 w 3451298"/>
                <a:gd name="connsiteY5" fmla="*/ 1323941 h 1330770"/>
                <a:gd name="connsiteX6" fmla="*/ 245641 w 3451298"/>
                <a:gd name="connsiteY6" fmla="*/ 1330770 h 1330770"/>
                <a:gd name="connsiteX7" fmla="*/ 0 w 3451298"/>
                <a:gd name="connsiteY7" fmla="*/ 811887 h 1330770"/>
                <a:gd name="connsiteX0" fmla="*/ 0 w 3451298"/>
                <a:gd name="connsiteY0" fmla="*/ 811887 h 1330770"/>
                <a:gd name="connsiteX1" fmla="*/ 4260 w 3451298"/>
                <a:gd name="connsiteY1" fmla="*/ 591831 h 1330770"/>
                <a:gd name="connsiteX2" fmla="*/ 126446 w 3451298"/>
                <a:gd name="connsiteY2" fmla="*/ 230 h 1330770"/>
                <a:gd name="connsiteX3" fmla="*/ 3078376 w 3451298"/>
                <a:gd name="connsiteY3" fmla="*/ 0 h 1330770"/>
                <a:gd name="connsiteX4" fmla="*/ 3451298 w 3451298"/>
                <a:gd name="connsiteY4" fmla="*/ 671701 h 1330770"/>
                <a:gd name="connsiteX5" fmla="*/ 3066624 w 3451298"/>
                <a:gd name="connsiteY5" fmla="*/ 1323941 h 1330770"/>
                <a:gd name="connsiteX6" fmla="*/ 245641 w 3451298"/>
                <a:gd name="connsiteY6" fmla="*/ 1330770 h 1330770"/>
                <a:gd name="connsiteX7" fmla="*/ 0 w 3451298"/>
                <a:gd name="connsiteY7" fmla="*/ 811887 h 1330770"/>
                <a:gd name="connsiteX0" fmla="*/ 0 w 3451298"/>
                <a:gd name="connsiteY0" fmla="*/ 811887 h 1338523"/>
                <a:gd name="connsiteX1" fmla="*/ 4260 w 3451298"/>
                <a:gd name="connsiteY1" fmla="*/ 591831 h 1338523"/>
                <a:gd name="connsiteX2" fmla="*/ 126446 w 3451298"/>
                <a:gd name="connsiteY2" fmla="*/ 230 h 1338523"/>
                <a:gd name="connsiteX3" fmla="*/ 3078376 w 3451298"/>
                <a:gd name="connsiteY3" fmla="*/ 0 h 1338523"/>
                <a:gd name="connsiteX4" fmla="*/ 3451298 w 3451298"/>
                <a:gd name="connsiteY4" fmla="*/ 671701 h 1338523"/>
                <a:gd name="connsiteX5" fmla="*/ 3066624 w 3451298"/>
                <a:gd name="connsiteY5" fmla="*/ 1323941 h 1338523"/>
                <a:gd name="connsiteX6" fmla="*/ 123246 w 3451298"/>
                <a:gd name="connsiteY6" fmla="*/ 1338523 h 1338523"/>
                <a:gd name="connsiteX7" fmla="*/ 0 w 3451298"/>
                <a:gd name="connsiteY7" fmla="*/ 811887 h 1338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1298" h="1338523">
                  <a:moveTo>
                    <a:pt x="0" y="811887"/>
                  </a:moveTo>
                  <a:lnTo>
                    <a:pt x="4260" y="591831"/>
                  </a:lnTo>
                  <a:lnTo>
                    <a:pt x="126446" y="230"/>
                  </a:lnTo>
                  <a:lnTo>
                    <a:pt x="3078376" y="0"/>
                  </a:lnTo>
                  <a:lnTo>
                    <a:pt x="3451298" y="671701"/>
                  </a:lnTo>
                  <a:lnTo>
                    <a:pt x="3066624" y="1323941"/>
                  </a:lnTo>
                  <a:lnTo>
                    <a:pt x="123246" y="1338523"/>
                  </a:lnTo>
                  <a:lnTo>
                    <a:pt x="0" y="811887"/>
                  </a:lnTo>
                  <a:close/>
                </a:path>
              </a:pathLst>
            </a:custGeom>
            <a:noFill/>
            <a:ln w="22225">
              <a:solidFill>
                <a:srgbClr val="86BC25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4B4A64B-D45C-4CCC-B520-BCDE08B7F5A1}"/>
                </a:ext>
              </a:extLst>
            </p:cNvPr>
            <p:cNvSpPr txBox="1"/>
            <p:nvPr/>
          </p:nvSpPr>
          <p:spPr>
            <a:xfrm>
              <a:off x="4963315" y="6105599"/>
              <a:ext cx="2520000" cy="153888"/>
            </a:xfrm>
            <a:prstGeom prst="rect">
              <a:avLst/>
            </a:prstGeom>
            <a:noFill/>
          </p:spPr>
          <p:txBody>
            <a:bodyPr wrap="square" lIns="36000" tIns="0" rIns="36000" bIns="0" rtlCol="0" anchor="ctr">
              <a:spAutoFit/>
            </a:bodyPr>
            <a:lstStyle/>
            <a:p>
              <a:endParaRPr lang="it-IT" sz="1000" dirty="0">
                <a:latin typeface="Raleway" panose="020B0503030101060003" pitchFamily="34" charset="0"/>
              </a:endParaRP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EDAC875F-859D-4107-8BDC-0D2B48C2E849}"/>
              </a:ext>
            </a:extLst>
          </p:cNvPr>
          <p:cNvSpPr txBox="1"/>
          <p:nvPr/>
        </p:nvSpPr>
        <p:spPr>
          <a:xfrm>
            <a:off x="4459014" y="4976909"/>
            <a:ext cx="332996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</a:pPr>
            <a:r>
              <a:rPr lang="it-IT" sz="1050" dirty="0">
                <a:latin typeface="Raleway" panose="020B0503030101060003" pitchFamily="34" charset="0"/>
              </a:rPr>
              <a:t>Monitoraggio (sempre presente)</a:t>
            </a:r>
          </a:p>
          <a:p>
            <a:pPr marL="265113" indent="-265113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</a:pPr>
            <a:r>
              <a:rPr lang="it-IT" sz="1050" dirty="0">
                <a:latin typeface="Raleway" panose="020B0503030101060003" pitchFamily="34" charset="0"/>
              </a:rPr>
              <a:t>Valutazione di implementazione (facoltativa)</a:t>
            </a:r>
          </a:p>
          <a:p>
            <a:pPr marL="265113" indent="-265113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</a:pPr>
            <a:r>
              <a:rPr lang="it-IT" sz="1050" dirty="0">
                <a:latin typeface="Raleway" panose="020B0503030101060003" pitchFamily="34" charset="0"/>
              </a:rPr>
              <a:t>Valutazione d’impatto (facoltativa): </a:t>
            </a:r>
          </a:p>
          <a:p>
            <a:pPr marL="446088" indent="-257175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</a:pPr>
            <a:r>
              <a:rPr lang="it-IT" sz="1050" dirty="0">
                <a:latin typeface="Raleway" panose="020B0503030101060003" pitchFamily="34" charset="0"/>
              </a:rPr>
              <a:t>qualitativa</a:t>
            </a:r>
          </a:p>
          <a:p>
            <a:pPr marL="446088" indent="-257175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</a:pPr>
            <a:r>
              <a:rPr lang="it-IT" sz="1050" dirty="0">
                <a:latin typeface="Raleway" panose="020B0503030101060003" pitchFamily="34" charset="0"/>
              </a:rPr>
              <a:t>quantitativa: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7F859D7-B513-4EB4-AB5B-7AC60E8A1B73}"/>
              </a:ext>
            </a:extLst>
          </p:cNvPr>
          <p:cNvSpPr/>
          <p:nvPr/>
        </p:nvSpPr>
        <p:spPr>
          <a:xfrm>
            <a:off x="5175968" y="6110430"/>
            <a:ext cx="252000" cy="104856"/>
          </a:xfrm>
          <a:prstGeom prst="roundRect">
            <a:avLst/>
          </a:prstGeom>
          <a:solidFill>
            <a:srgbClr val="99D5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it-IT" sz="1100" dirty="0">
              <a:latin typeface="Raleway" panose="020B0503030101060003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DB91BA8-DF3C-459C-8400-E25303F4B431}"/>
              </a:ext>
            </a:extLst>
          </p:cNvPr>
          <p:cNvSpPr txBox="1"/>
          <p:nvPr/>
        </p:nvSpPr>
        <p:spPr>
          <a:xfrm>
            <a:off x="5466224" y="6085914"/>
            <a:ext cx="2520000" cy="153888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it-IT" sz="1000" dirty="0" err="1">
                <a:latin typeface="Raleway" panose="020B0503030101060003" pitchFamily="34" charset="0"/>
              </a:rPr>
              <a:t>Outcome</a:t>
            </a:r>
            <a:r>
              <a:rPr lang="it-IT" sz="1000" dirty="0">
                <a:latin typeface="Raleway" panose="020B0503030101060003" pitchFamily="34" charset="0"/>
              </a:rPr>
              <a:t> non controfattuale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6541445-D91D-4C8B-A4FA-32E767B09A5D}"/>
              </a:ext>
            </a:extLst>
          </p:cNvPr>
          <p:cNvSpPr/>
          <p:nvPr/>
        </p:nvSpPr>
        <p:spPr>
          <a:xfrm>
            <a:off x="5076489" y="5966275"/>
            <a:ext cx="360000" cy="104856"/>
          </a:xfrm>
          <a:prstGeom prst="roundRect">
            <a:avLst/>
          </a:prstGeom>
          <a:solidFill>
            <a:srgbClr val="68A5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it-IT" sz="1100">
              <a:latin typeface="Raleway" panose="020B0503030101060003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A266171-077D-4620-B893-559AEF02A5F0}"/>
              </a:ext>
            </a:extLst>
          </p:cNvPr>
          <p:cNvSpPr txBox="1"/>
          <p:nvPr/>
        </p:nvSpPr>
        <p:spPr>
          <a:xfrm>
            <a:off x="5474613" y="5941759"/>
            <a:ext cx="2520000" cy="153888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it-IT" sz="1000" dirty="0" err="1">
                <a:latin typeface="Raleway" panose="020B0503030101060003" pitchFamily="34" charset="0"/>
              </a:rPr>
              <a:t>Outcome</a:t>
            </a:r>
            <a:r>
              <a:rPr lang="it-IT" sz="1000" dirty="0">
                <a:latin typeface="Raleway" panose="020B0503030101060003" pitchFamily="34" charset="0"/>
              </a:rPr>
              <a:t> controfattuale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EC319A52-6418-4889-8FDE-3A068C5D70C2}"/>
              </a:ext>
            </a:extLst>
          </p:cNvPr>
          <p:cNvSpPr/>
          <p:nvPr/>
        </p:nvSpPr>
        <p:spPr>
          <a:xfrm>
            <a:off x="4975245" y="5822121"/>
            <a:ext cx="468000" cy="104856"/>
          </a:xfrm>
          <a:prstGeom prst="roundRect">
            <a:avLst/>
          </a:prstGeom>
          <a:solidFill>
            <a:srgbClr val="4167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it-IT" sz="1100">
              <a:latin typeface="Raleway" panose="020B0503030101060003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2B45F96-17BF-410B-A802-A2AEE16239E8}"/>
              </a:ext>
            </a:extLst>
          </p:cNvPr>
          <p:cNvSpPr txBox="1"/>
          <p:nvPr/>
        </p:nvSpPr>
        <p:spPr>
          <a:xfrm>
            <a:off x="5479109" y="5797604"/>
            <a:ext cx="2520000" cy="153888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it-IT" sz="1000" dirty="0" err="1">
                <a:latin typeface="Raleway" panose="020B0503030101060003" pitchFamily="34" charset="0"/>
              </a:rPr>
              <a:t>Outcome</a:t>
            </a:r>
            <a:r>
              <a:rPr lang="it-IT" sz="1000" dirty="0">
                <a:latin typeface="Raleway" panose="020B0503030101060003" pitchFamily="34" charset="0"/>
              </a:rPr>
              <a:t> controfattuale sperimentale</a:t>
            </a:r>
          </a:p>
        </p:txBody>
      </p:sp>
    </p:spTree>
    <p:extLst>
      <p:ext uri="{BB962C8B-B14F-4D97-AF65-F5344CB8AC3E}">
        <p14:creationId xmlns:p14="http://schemas.microsoft.com/office/powerpoint/2010/main" val="25889626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ustom 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CFD700"/>
      </a:accent2>
      <a:accent3>
        <a:srgbClr val="A5A5A5"/>
      </a:accent3>
      <a:accent4>
        <a:srgbClr val="92D050"/>
      </a:accent4>
      <a:accent5>
        <a:srgbClr val="FFFF00"/>
      </a:accent5>
      <a:accent6>
        <a:srgbClr val="108C72"/>
      </a:accent6>
      <a:hlink>
        <a:srgbClr val="00A989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CSPFormatDocumenti" ma:contentTypeID="0x01010085999D1C952C47D59FB584C9748F9EF600EE2D81CA27150D48B215935802F20346" ma:contentTypeVersion="0" ma:contentTypeDescription="My Content Type" ma:contentTypeScope="" ma:versionID="e00f4c4b87b4a3ee999a363ba8e187da">
  <xsd:schema xmlns:xsd="http://www.w3.org/2001/XMLSchema" xmlns:xs="http://www.w3.org/2001/XMLSchema" xmlns:p="http://schemas.microsoft.com/office/2006/metadata/properties" xmlns:ns2="86088A4E-7DC5-49B6-9E23-3F8E4045F70E" targetNamespace="http://schemas.microsoft.com/office/2006/metadata/properties" ma:root="true" ma:fieldsID="45d18ebf97f27df2b848507a645c8e11" ns2:_="">
    <xsd:import namespace="86088A4E-7DC5-49B6-9E23-3F8E4045F70E"/>
    <xsd:element name="properties">
      <xsd:complexType>
        <xsd:sequence>
          <xsd:element name="documentManagement">
            <xsd:complexType>
              <xsd:all>
                <xsd:element ref="ns2:CSP_FormatDoc_Tipologia" minOccurs="0"/>
                <xsd:element ref="ns2:CSP_FormatDoc_Ente" minOccurs="0"/>
                <xsd:element ref="ns2:CSP_FormatDoc_Privato" minOccurs="0"/>
                <xsd:element ref="ns2:CSP_FormatDoc_Descrizion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088A4E-7DC5-49B6-9E23-3F8E4045F70E" elementFormDefault="qualified">
    <xsd:import namespace="http://schemas.microsoft.com/office/2006/documentManagement/types"/>
    <xsd:import namespace="http://schemas.microsoft.com/office/infopath/2007/PartnerControls"/>
    <xsd:element name="CSP_FormatDoc_Tipologia" ma:index="8" nillable="true" ma:displayName="Tipologia Documento" ma:list="{F2ABC4D2-351A-4D2B-92ED-E2B84FA586B9}" ma:internalName="CSP_FormatDoc_Tipologia" ma:showField="Title">
      <xsd:simpleType>
        <xsd:restriction base="dms:Lookup"/>
      </xsd:simpleType>
    </xsd:element>
    <xsd:element name="CSP_FormatDoc_Ente" ma:index="9" nillable="true" ma:displayName="Ente" ma:list="{5651E239-E5F3-48B4-A5C0-F3E16D336FF6}" ma:internalName="CSP_FormatDoc_Ente" ma:showField="Descrizione">
      <xsd:simpleType>
        <xsd:restriction base="dms:Lookup"/>
      </xsd:simpleType>
    </xsd:element>
    <xsd:element name="CSP_FormatDoc_Privato" ma:index="10" nillable="true" ma:displayName="Privato" ma:default="0" ma:internalName="CSP_FormatDoc_Privato">
      <xsd:simpleType>
        <xsd:restriction base="dms:Boolean"/>
      </xsd:simpleType>
    </xsd:element>
    <xsd:element name="CSP_FormatDoc_Descrizione" ma:index="11" nillable="true" ma:displayName="Descrizione" ma:internalName="CSP_FormatDoc_Descrizion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SP_FormatDoc_Descrizione xmlns="86088A4E-7DC5-49B6-9E23-3F8E4045F70E" xsi:nil="true"/>
    <CSP_FormatDoc_Tipologia xmlns="86088A4E-7DC5-49B6-9E23-3F8E4045F70E" xsi:nil="true"/>
    <CSP_FormatDoc_Ente xmlns="86088A4E-7DC5-49B6-9E23-3F8E4045F70E" xsi:nil="true"/>
    <CSP_FormatDoc_Privato xmlns="86088A4E-7DC5-49B6-9E23-3F8E4045F70E">false</CSP_FormatDoc_Privato>
  </documentManagement>
</p:properties>
</file>

<file path=customXml/itemProps1.xml><?xml version="1.0" encoding="utf-8"?>
<ds:datastoreItem xmlns:ds="http://schemas.openxmlformats.org/officeDocument/2006/customXml" ds:itemID="{F40061FB-41A5-4779-8B4B-A4A10B27340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84BBEA8-B71F-476D-B4EA-3EB3E19C90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088A4E-7DC5-49B6-9E23-3F8E4045F70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50415B5-D702-42C9-BA5C-B57312BACC6E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86088A4E-7DC5-49B6-9E23-3F8E4045F70E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6929</TotalTime>
  <Words>673</Words>
  <Application>Microsoft Office PowerPoint</Application>
  <PresentationFormat>Widescreen</PresentationFormat>
  <Paragraphs>46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9" baseType="lpstr">
      <vt:lpstr>Wingdings</vt:lpstr>
      <vt:lpstr>Calibri Light</vt:lpstr>
      <vt:lpstr>Arial</vt:lpstr>
      <vt:lpstr>Calibri</vt:lpstr>
      <vt:lpstr>Raleway</vt:lpstr>
      <vt:lpstr>Tema di Office</vt:lpstr>
      <vt:lpstr>Presentazione standard di PowerPoint</vt:lpstr>
      <vt:lpstr>Premessa | Biblioteca valutazione</vt:lpstr>
      <vt:lpstr>Premessa | Il ruolo del monitoraggio e della valutazione nel lavoro della Compagnia di San Paolo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Utente di Microsoft Office</dc:creator>
  <cp:lastModifiedBy>Flavia Coda Moscarola</cp:lastModifiedBy>
  <cp:revision>259</cp:revision>
  <cp:lastPrinted>2018-10-12T12:40:56Z</cp:lastPrinted>
  <dcterms:created xsi:type="dcterms:W3CDTF">2018-10-05T14:36:35Z</dcterms:created>
  <dcterms:modified xsi:type="dcterms:W3CDTF">2019-10-17T07:56:51Z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0x01010085999D1C952C47D59FB584C9748F9EF600EE2D81CA27150D48B215935802F20346</vt:lpwstr>
  </property>
</Properties>
</file>