
<file path=[Content_Types].xml><?xml version="1.0" encoding="utf-8"?>
<Types xmlns="http://schemas.openxmlformats.org/package/2006/content-types">
  <Default Extension="fntdata" ContentType="application/x-fontdata"/>
  <Default Extension="jpg" ContentType="image/pn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media/image15.jpg" ContentType="image/jpeg"/>
  <Override PartName="/ppt/media/image18.jpg" ContentType="image/jpeg"/>
  <Override PartName="/ppt/media/image20.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8" r:id="rId4"/>
  </p:sldMasterIdLst>
  <p:notesMasterIdLst>
    <p:notesMasterId r:id="rId12"/>
  </p:notesMasterIdLst>
  <p:handoutMasterIdLst>
    <p:handoutMasterId r:id="rId13"/>
  </p:handoutMasterIdLst>
  <p:sldIdLst>
    <p:sldId id="265" r:id="rId5"/>
    <p:sldId id="282" r:id="rId6"/>
    <p:sldId id="283" r:id="rId7"/>
    <p:sldId id="277" r:id="rId8"/>
    <p:sldId id="270" r:id="rId9"/>
    <p:sldId id="271" r:id="rId10"/>
    <p:sldId id="275" r:id="rId11"/>
  </p:sldIdLst>
  <p:sldSz cx="12192000" cy="6858000"/>
  <p:notesSz cx="6797675" cy="9872663"/>
  <p:embeddedFontLst>
    <p:embeddedFont>
      <p:font typeface="Calibri" panose="020F0502020204030204" pitchFamily="34" charset="0"/>
      <p:regular r:id="rId14"/>
      <p:bold r:id="rId15"/>
      <p:italic r:id="rId16"/>
      <p:boldItalic r:id="rId17"/>
    </p:embeddedFont>
    <p:embeddedFont>
      <p:font typeface="Calibri Light" panose="020F0302020204030204" pitchFamily="34" charset="0"/>
      <p:regular r:id="rId18"/>
      <p:italic r:id="rId19"/>
    </p:embeddedFont>
    <p:embeddedFont>
      <p:font typeface="Raleway" panose="020B0604020202020204" charset="0"/>
      <p:regular r:id="rId20"/>
      <p:bold r:id="rId21"/>
      <p:italic r:id="rId22"/>
      <p:boldItalic r:id="rId23"/>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orgia Valle" initials="GV"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989"/>
    <a:srgbClr val="FCEA10"/>
    <a:srgbClr val="CFD700"/>
    <a:srgbClr val="F2F2F2"/>
    <a:srgbClr val="B5FDD9"/>
    <a:srgbClr val="036937"/>
    <a:srgbClr val="FBFFA3"/>
    <a:srgbClr val="F6FF3F"/>
    <a:srgbClr val="86BC25"/>
    <a:srgbClr val="108C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3" autoAdjust="0"/>
    <p:restoredTop sz="94648"/>
  </p:normalViewPr>
  <p:slideViewPr>
    <p:cSldViewPr snapToGrid="0" snapToObjects="1">
      <p:cViewPr varScale="1">
        <p:scale>
          <a:sx n="110" d="100"/>
          <a:sy n="110" d="100"/>
        </p:scale>
        <p:origin x="378" y="66"/>
      </p:cViewPr>
      <p:guideLst>
        <p:guide orient="horz" pos="2160"/>
        <p:guide pos="384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18006648284345886"/>
          <c:y val="8.1805368325015115E-2"/>
          <c:w val="0.40814734966050092"/>
          <c:h val="0.79616818480377793"/>
        </c:manualLayout>
      </c:layout>
      <c:pieChart>
        <c:varyColors val="1"/>
        <c:ser>
          <c:idx val="0"/>
          <c:order val="0"/>
          <c:tx>
            <c:strRef>
              <c:f>Sheet1!$B$1</c:f>
              <c:strCache>
                <c:ptCount val="1"/>
                <c:pt idx="0">
                  <c:v>Erogato</c:v>
                </c:pt>
              </c:strCache>
            </c:strRef>
          </c:tx>
          <c:dPt>
            <c:idx val="0"/>
            <c:bubble3D val="0"/>
            <c:spPr>
              <a:solidFill>
                <a:srgbClr val="036937"/>
              </a:solidFill>
              <a:ln w="19050">
                <a:solidFill>
                  <a:schemeClr val="lt1"/>
                </a:solidFill>
              </a:ln>
              <a:effectLst/>
            </c:spPr>
            <c:extLst>
              <c:ext xmlns:c16="http://schemas.microsoft.com/office/drawing/2014/chart" uri="{C3380CC4-5D6E-409C-BE32-E72D297353CC}">
                <c16:uniqueId val="{00000001-4698-47C9-9CD4-692656355A8A}"/>
              </c:ext>
            </c:extLst>
          </c:dPt>
          <c:dPt>
            <c:idx val="1"/>
            <c:bubble3D val="0"/>
            <c:spPr>
              <a:solidFill>
                <a:srgbClr val="108C72"/>
              </a:solidFill>
              <a:ln w="19050">
                <a:solidFill>
                  <a:schemeClr val="lt1"/>
                </a:solidFill>
              </a:ln>
              <a:effectLst/>
            </c:spPr>
            <c:extLst>
              <c:ext xmlns:c16="http://schemas.microsoft.com/office/drawing/2014/chart" uri="{C3380CC4-5D6E-409C-BE32-E72D297353CC}">
                <c16:uniqueId val="{00000002-4698-47C9-9CD4-692656355A8A}"/>
              </c:ext>
            </c:extLst>
          </c:dPt>
          <c:dPt>
            <c:idx val="2"/>
            <c:bubble3D val="0"/>
            <c:spPr>
              <a:solidFill>
                <a:srgbClr val="86BC25"/>
              </a:solidFill>
              <a:ln w="19050">
                <a:solidFill>
                  <a:schemeClr val="lt1"/>
                </a:solidFill>
              </a:ln>
              <a:effectLst/>
            </c:spPr>
            <c:extLst>
              <c:ext xmlns:c16="http://schemas.microsoft.com/office/drawing/2014/chart" uri="{C3380CC4-5D6E-409C-BE32-E72D297353CC}">
                <c16:uniqueId val="{00000003-4698-47C9-9CD4-692656355A8A}"/>
              </c:ext>
            </c:extLst>
          </c:dPt>
          <c:dPt>
            <c:idx val="3"/>
            <c:bubble3D val="0"/>
            <c:spPr>
              <a:solidFill>
                <a:srgbClr val="CFD700"/>
              </a:solidFill>
              <a:ln w="19050">
                <a:solidFill>
                  <a:schemeClr val="lt1"/>
                </a:solidFill>
              </a:ln>
              <a:effectLst/>
            </c:spPr>
            <c:extLst>
              <c:ext xmlns:c16="http://schemas.microsoft.com/office/drawing/2014/chart" uri="{C3380CC4-5D6E-409C-BE32-E72D297353CC}">
                <c16:uniqueId val="{00000004-4698-47C9-9CD4-692656355A8A}"/>
              </c:ext>
            </c:extLst>
          </c:dPt>
          <c:dPt>
            <c:idx val="4"/>
            <c:bubble3D val="0"/>
            <c:spPr>
              <a:solidFill>
                <a:srgbClr val="FCEA10"/>
              </a:solidFill>
              <a:ln w="19050">
                <a:solidFill>
                  <a:schemeClr val="lt1"/>
                </a:solidFill>
              </a:ln>
              <a:effectLst/>
            </c:spPr>
            <c:extLst>
              <c:ext xmlns:c16="http://schemas.microsoft.com/office/drawing/2014/chart" uri="{C3380CC4-5D6E-409C-BE32-E72D297353CC}">
                <c16:uniqueId val="{00000005-4698-47C9-9CD4-692656355A8A}"/>
              </c:ext>
            </c:extLst>
          </c:dPt>
          <c:dPt>
            <c:idx val="5"/>
            <c:bubble3D val="0"/>
            <c:spPr>
              <a:solidFill>
                <a:srgbClr val="00A989"/>
              </a:solidFill>
              <a:ln w="19050">
                <a:solidFill>
                  <a:schemeClr val="lt1"/>
                </a:solidFill>
              </a:ln>
              <a:effectLst/>
            </c:spPr>
            <c:extLst>
              <c:ext xmlns:c16="http://schemas.microsoft.com/office/drawing/2014/chart" uri="{C3380CC4-5D6E-409C-BE32-E72D297353CC}">
                <c16:uniqueId val="{00000006-4698-47C9-9CD4-692656355A8A}"/>
              </c:ext>
            </c:extLst>
          </c:dPt>
          <c:dPt>
            <c:idx val="6"/>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7-4698-47C9-9CD4-692656355A8A}"/>
              </c:ext>
            </c:extLst>
          </c:dPt>
          <c:dPt>
            <c:idx val="7"/>
            <c:bubble3D val="0"/>
            <c:spPr>
              <a:solidFill>
                <a:schemeClr val="bg2">
                  <a:lumMod val="90000"/>
                </a:schemeClr>
              </a:solidFill>
              <a:ln w="19050">
                <a:solidFill>
                  <a:schemeClr val="lt1"/>
                </a:solidFill>
              </a:ln>
              <a:effectLst/>
            </c:spPr>
            <c:extLst>
              <c:ext xmlns:c16="http://schemas.microsoft.com/office/drawing/2014/chart" uri="{C3380CC4-5D6E-409C-BE32-E72D297353CC}">
                <c16:uniqueId val="{00000008-4698-47C9-9CD4-692656355A8A}"/>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Raleway" panose="020B0503030101060003" pitchFamily="34" charset="0"/>
                      <a:ea typeface="+mn-ea"/>
                      <a:cs typeface="+mn-cs"/>
                    </a:defRPr>
                  </a:pPr>
                  <a:endParaRPr lang="it-IT"/>
                </a:p>
              </c:txPr>
              <c:showLegendKey val="0"/>
              <c:showVal val="1"/>
              <c:showCatName val="0"/>
              <c:showSerName val="0"/>
              <c:showPercent val="0"/>
              <c:showBubbleSize val="0"/>
              <c:extLst>
                <c:ext xmlns:c16="http://schemas.microsoft.com/office/drawing/2014/chart" uri="{C3380CC4-5D6E-409C-BE32-E72D297353CC}">
                  <c16:uniqueId val="{00000001-4698-47C9-9CD4-692656355A8A}"/>
                </c:ext>
              </c:extLst>
            </c:dLbl>
            <c:dLbl>
              <c:idx val="1"/>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Raleway" panose="020B0503030101060003" pitchFamily="34" charset="0"/>
                      <a:ea typeface="+mn-ea"/>
                      <a:cs typeface="+mn-cs"/>
                    </a:defRPr>
                  </a:pPr>
                  <a:endParaRPr lang="it-IT"/>
                </a:p>
              </c:txPr>
              <c:showLegendKey val="0"/>
              <c:showVal val="1"/>
              <c:showCatName val="0"/>
              <c:showSerName val="0"/>
              <c:showPercent val="0"/>
              <c:showBubbleSize val="0"/>
              <c:extLst>
                <c:ext xmlns:c16="http://schemas.microsoft.com/office/drawing/2014/chart" uri="{C3380CC4-5D6E-409C-BE32-E72D297353CC}">
                  <c16:uniqueId val="{00000002-4698-47C9-9CD4-692656355A8A}"/>
                </c:ext>
              </c:extLst>
            </c:dLbl>
            <c:dLbl>
              <c:idx val="4"/>
              <c:layout>
                <c:manualLayout>
                  <c:x val="7.6198533262938906E-2"/>
                  <c:y val="-5.942397056872402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698-47C9-9CD4-692656355A8A}"/>
                </c:ext>
              </c:extLst>
            </c:dLbl>
            <c:dLbl>
              <c:idx val="5"/>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Raleway" panose="020B0503030101060003" pitchFamily="34" charset="0"/>
                      <a:ea typeface="+mn-ea"/>
                      <a:cs typeface="+mn-cs"/>
                    </a:defRPr>
                  </a:pPr>
                  <a:endParaRPr lang="it-IT"/>
                </a:p>
              </c:txPr>
              <c:showLegendKey val="0"/>
              <c:showVal val="1"/>
              <c:showCatName val="0"/>
              <c:showSerName val="0"/>
              <c:showPercent val="0"/>
              <c:showBubbleSize val="0"/>
              <c:extLst>
                <c:ext xmlns:c16="http://schemas.microsoft.com/office/drawing/2014/chart" uri="{C3380CC4-5D6E-409C-BE32-E72D297353CC}">
                  <c16:uniqueId val="{00000006-4698-47C9-9CD4-692656355A8A}"/>
                </c:ext>
              </c:extLst>
            </c:dLbl>
            <c:dLbl>
              <c:idx val="7"/>
              <c:layout>
                <c:manualLayout>
                  <c:x val="2.7500952528898625E-2"/>
                  <c:y val="9.442807371578049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698-47C9-9CD4-692656355A8A}"/>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Raleway" panose="020B0503030101060003" pitchFamily="34" charset="0"/>
                    <a:ea typeface="+mn-ea"/>
                    <a:cs typeface="+mn-cs"/>
                  </a:defRPr>
                </a:pPr>
                <a:endParaRPr lang="it-IT"/>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Sheet1!$A$2:$A$9</c:f>
              <c:strCache>
                <c:ptCount val="8"/>
                <c:pt idx="0">
                  <c:v>Grant-making</c:v>
                </c:pt>
                <c:pt idx="1">
                  <c:v>SAI</c:v>
                </c:pt>
                <c:pt idx="2">
                  <c:v>Enti partecipati</c:v>
                </c:pt>
                <c:pt idx="3">
                  <c:v>Enti strumentali</c:v>
                </c:pt>
                <c:pt idx="4">
                  <c:v>Bandi</c:v>
                </c:pt>
                <c:pt idx="5">
                  <c:v>Convenzioni</c:v>
                </c:pt>
                <c:pt idx="6">
                  <c:v>Progetti integrati</c:v>
                </c:pt>
                <c:pt idx="7">
                  <c:v>Programmi</c:v>
                </c:pt>
              </c:strCache>
            </c:strRef>
          </c:cat>
          <c:val>
            <c:numRef>
              <c:f>Sheet1!$B$2:$B$9</c:f>
              <c:numCache>
                <c:formatCode>0.0%</c:formatCode>
                <c:ptCount val="8"/>
                <c:pt idx="0">
                  <c:v>0.28599999999999998</c:v>
                </c:pt>
                <c:pt idx="1">
                  <c:v>6.3E-2</c:v>
                </c:pt>
                <c:pt idx="2">
                  <c:v>7.3999999999999996E-2</c:v>
                </c:pt>
                <c:pt idx="3">
                  <c:v>0.217</c:v>
                </c:pt>
                <c:pt idx="4">
                  <c:v>5.7000000000000002E-2</c:v>
                </c:pt>
                <c:pt idx="5">
                  <c:v>0.16300000000000001</c:v>
                </c:pt>
                <c:pt idx="6">
                  <c:v>0.09</c:v>
                </c:pt>
                <c:pt idx="7">
                  <c:v>4.9000000000000002E-2</c:v>
                </c:pt>
              </c:numCache>
            </c:numRef>
          </c:val>
          <c:extLst>
            <c:ext xmlns:c16="http://schemas.microsoft.com/office/drawing/2014/chart" uri="{C3380CC4-5D6E-409C-BE32-E72D297353CC}">
              <c16:uniqueId val="{00000000-4698-47C9-9CD4-692656355A8A}"/>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65438242014763925"/>
          <c:y val="6.2508945386064024E-2"/>
          <c:w val="0.33396492384492099"/>
          <c:h val="0.89563606403013185"/>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Raleway" panose="020B0503030101060003" pitchFamily="34" charset="0"/>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sz="1000">
          <a:latin typeface="Raleway" panose="020B0503030101060003" pitchFamily="34" charset="0"/>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2" y="2"/>
            <a:ext cx="2945659" cy="4936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sz="quarter" idx="1"/>
          </p:nvPr>
        </p:nvSpPr>
        <p:spPr>
          <a:xfrm>
            <a:off x="3850445" y="2"/>
            <a:ext cx="2945659" cy="493632"/>
          </a:xfrm>
          <a:prstGeom prst="rect">
            <a:avLst/>
          </a:prstGeom>
        </p:spPr>
        <p:txBody>
          <a:bodyPr vert="horz" lIns="91440" tIns="45720" rIns="91440" bIns="45720" rtlCol="0"/>
          <a:lstStyle>
            <a:lvl1pPr algn="r">
              <a:defRPr sz="1200"/>
            </a:lvl1pPr>
          </a:lstStyle>
          <a:p>
            <a:fld id="{2B53BA27-4675-46BC-8309-3F7AF97B1A81}" type="datetimeFigureOut">
              <a:rPr lang="it-IT" smtClean="0"/>
              <a:t>10/01/2020</a:t>
            </a:fld>
            <a:endParaRPr lang="it-IT" dirty="0"/>
          </a:p>
        </p:txBody>
      </p:sp>
      <p:sp>
        <p:nvSpPr>
          <p:cNvPr id="4" name="Segnaposto piè di pagina 3"/>
          <p:cNvSpPr>
            <a:spLocks noGrp="1"/>
          </p:cNvSpPr>
          <p:nvPr>
            <p:ph type="ftr" sz="quarter" idx="2"/>
          </p:nvPr>
        </p:nvSpPr>
        <p:spPr>
          <a:xfrm>
            <a:off x="2" y="9377318"/>
            <a:ext cx="2945659" cy="493632"/>
          </a:xfrm>
          <a:prstGeom prst="rect">
            <a:avLst/>
          </a:prstGeom>
        </p:spPr>
        <p:txBody>
          <a:bodyPr vert="horz" lIns="91440" tIns="45720" rIns="91440" bIns="45720" rtlCol="0" anchor="b"/>
          <a:lstStyle>
            <a:lvl1pPr algn="l">
              <a:defRPr sz="1200"/>
            </a:lvl1pPr>
          </a:lstStyle>
          <a:p>
            <a:endParaRPr lang="it-IT" dirty="0"/>
          </a:p>
        </p:txBody>
      </p:sp>
      <p:sp>
        <p:nvSpPr>
          <p:cNvPr id="5" name="Segnaposto numero diapositiva 4"/>
          <p:cNvSpPr>
            <a:spLocks noGrp="1"/>
          </p:cNvSpPr>
          <p:nvPr>
            <p:ph type="sldNum" sz="quarter" idx="3"/>
          </p:nvPr>
        </p:nvSpPr>
        <p:spPr>
          <a:xfrm>
            <a:off x="3850445" y="9377318"/>
            <a:ext cx="2945659" cy="493632"/>
          </a:xfrm>
          <a:prstGeom prst="rect">
            <a:avLst/>
          </a:prstGeom>
        </p:spPr>
        <p:txBody>
          <a:bodyPr vert="horz" lIns="91440" tIns="45720" rIns="91440" bIns="45720" rtlCol="0" anchor="b"/>
          <a:lstStyle>
            <a:lvl1pPr algn="r">
              <a:defRPr sz="1200"/>
            </a:lvl1pPr>
          </a:lstStyle>
          <a:p>
            <a:fld id="{842AE431-7709-4E3A-8DC7-A205B9914FD4}" type="slidenum">
              <a:rPr lang="it-IT" smtClean="0"/>
              <a:t>‹N›</a:t>
            </a:fld>
            <a:endParaRPr lang="it-IT" dirty="0"/>
          </a:p>
        </p:txBody>
      </p:sp>
    </p:spTree>
    <p:extLst>
      <p:ext uri="{BB962C8B-B14F-4D97-AF65-F5344CB8AC3E}">
        <p14:creationId xmlns:p14="http://schemas.microsoft.com/office/powerpoint/2010/main" val="18594486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2" y="0"/>
            <a:ext cx="2945659" cy="49534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50445" y="0"/>
            <a:ext cx="2945659" cy="495348"/>
          </a:xfrm>
          <a:prstGeom prst="rect">
            <a:avLst/>
          </a:prstGeom>
        </p:spPr>
        <p:txBody>
          <a:bodyPr vert="horz" lIns="91440" tIns="45720" rIns="91440" bIns="45720" rtlCol="0"/>
          <a:lstStyle>
            <a:lvl1pPr algn="r">
              <a:defRPr sz="1200"/>
            </a:lvl1pPr>
          </a:lstStyle>
          <a:p>
            <a:fld id="{27222F0D-0338-C54B-A199-DBF4DB0F8C6F}" type="datetimeFigureOut">
              <a:rPr lang="it-IT" smtClean="0"/>
              <a:t>10/01/2020</a:t>
            </a:fld>
            <a:endParaRPr lang="it-IT" dirty="0"/>
          </a:p>
        </p:txBody>
      </p:sp>
      <p:sp>
        <p:nvSpPr>
          <p:cNvPr id="4" name="Segnaposto immagine diapositiva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2" y="9377318"/>
            <a:ext cx="2945659" cy="495347"/>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50445" y="9377318"/>
            <a:ext cx="2945659" cy="495347"/>
          </a:xfrm>
          <a:prstGeom prst="rect">
            <a:avLst/>
          </a:prstGeom>
        </p:spPr>
        <p:txBody>
          <a:bodyPr vert="horz" lIns="91440" tIns="45720" rIns="91440" bIns="45720" rtlCol="0" anchor="b"/>
          <a:lstStyle>
            <a:lvl1pPr algn="r">
              <a:defRPr sz="1200"/>
            </a:lvl1pPr>
          </a:lstStyle>
          <a:p>
            <a:fld id="{671E2A7D-A3AE-414F-8A8C-9A7D82272C44}" type="slidenum">
              <a:rPr lang="it-IT" smtClean="0"/>
              <a:t>‹N›</a:t>
            </a:fld>
            <a:endParaRPr lang="it-IT" dirty="0"/>
          </a:p>
        </p:txBody>
      </p:sp>
    </p:spTree>
    <p:extLst>
      <p:ext uri="{BB962C8B-B14F-4D97-AF65-F5344CB8AC3E}">
        <p14:creationId xmlns:p14="http://schemas.microsoft.com/office/powerpoint/2010/main" val="163378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371193971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 colonna SINGOLA">
    <p:spTree>
      <p:nvGrpSpPr>
        <p:cNvPr id="1" name=""/>
        <p:cNvGrpSpPr/>
        <p:nvPr/>
      </p:nvGrpSpPr>
      <p:grpSpPr>
        <a:xfrm>
          <a:off x="0" y="0"/>
          <a:ext cx="0" cy="0"/>
          <a:chOff x="0" y="0"/>
          <a:chExt cx="0" cy="0"/>
        </a:xfrm>
      </p:grpSpPr>
      <p:grpSp>
        <p:nvGrpSpPr>
          <p:cNvPr id="11" name="Gruppo 10"/>
          <p:cNvGrpSpPr/>
          <p:nvPr userDrawn="1"/>
        </p:nvGrpSpPr>
        <p:grpSpPr>
          <a:xfrm rot="16200000">
            <a:off x="5966461" y="632459"/>
            <a:ext cx="274319" cy="12176760"/>
            <a:chOff x="-3556" y="0"/>
            <a:chExt cx="106680" cy="6483096"/>
          </a:xfrm>
        </p:grpSpPr>
        <p:pic>
          <p:nvPicPr>
            <p:cNvPr id="13" name="Immagin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30732" y="1027176"/>
              <a:ext cx="2161032" cy="106680"/>
            </a:xfrm>
            <a:prstGeom prst="rect">
              <a:avLst/>
            </a:prstGeom>
          </p:spPr>
        </p:pic>
        <p:pic>
          <p:nvPicPr>
            <p:cNvPr id="18" name="Immagin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30732" y="3188208"/>
              <a:ext cx="2161032" cy="106680"/>
            </a:xfrm>
            <a:prstGeom prst="rect">
              <a:avLst/>
            </a:prstGeom>
          </p:spPr>
        </p:pic>
        <p:pic>
          <p:nvPicPr>
            <p:cNvPr id="19" name="Immagine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30732" y="5349240"/>
              <a:ext cx="2161032" cy="106680"/>
            </a:xfrm>
            <a:prstGeom prst="rect">
              <a:avLst/>
            </a:prstGeom>
          </p:spPr>
        </p:pic>
      </p:grpSp>
      <p:sp>
        <p:nvSpPr>
          <p:cNvPr id="2" name="Title 1"/>
          <p:cNvSpPr>
            <a:spLocks noGrp="1"/>
          </p:cNvSpPr>
          <p:nvPr>
            <p:ph type="ctrTitle" hasCustomPrompt="1"/>
          </p:nvPr>
        </p:nvSpPr>
        <p:spPr>
          <a:xfrm>
            <a:off x="628363" y="217870"/>
            <a:ext cx="9877460" cy="620376"/>
          </a:xfrm>
          <a:prstGeom prst="rect">
            <a:avLst/>
          </a:prstGeom>
        </p:spPr>
        <p:txBody>
          <a:bodyPr lIns="0" tIns="0" rIns="0" bIns="0" anchor="t" anchorCtr="0">
            <a:normAutofit/>
          </a:bodyPr>
          <a:lstStyle>
            <a:lvl1pPr algn="l">
              <a:defRPr sz="2800" b="1">
                <a:gradFill>
                  <a:gsLst>
                    <a:gs pos="0">
                      <a:srgbClr val="036937"/>
                    </a:gs>
                    <a:gs pos="24000">
                      <a:srgbClr val="108C72"/>
                    </a:gs>
                    <a:gs pos="56000">
                      <a:srgbClr val="86BC25"/>
                    </a:gs>
                    <a:gs pos="97326">
                      <a:srgbClr val="FCEA10"/>
                    </a:gs>
                    <a:gs pos="76000">
                      <a:srgbClr val="CFD700"/>
                    </a:gs>
                  </a:gsLst>
                  <a:lin ang="0" scaled="1"/>
                </a:gradFill>
                <a:latin typeface="Raleway" charset="0"/>
                <a:ea typeface="Raleway" charset="0"/>
                <a:cs typeface="Raleway" charset="0"/>
              </a:defRPr>
            </a:lvl1pPr>
          </a:lstStyle>
          <a:p>
            <a:r>
              <a:rPr lang="it-IT" dirty="0"/>
              <a:t>Titolo titolo titolo titolo</a:t>
            </a:r>
            <a:endParaRPr lang="en-US" dirty="0"/>
          </a:p>
        </p:txBody>
      </p:sp>
      <p:sp>
        <p:nvSpPr>
          <p:cNvPr id="3" name="Subtitle 2"/>
          <p:cNvSpPr>
            <a:spLocks noGrp="1"/>
          </p:cNvSpPr>
          <p:nvPr>
            <p:ph type="subTitle" idx="1" hasCustomPrompt="1"/>
          </p:nvPr>
        </p:nvSpPr>
        <p:spPr>
          <a:xfrm>
            <a:off x="620741" y="1150374"/>
            <a:ext cx="11354949" cy="3833730"/>
          </a:xfrm>
          <a:prstGeom prst="rect">
            <a:avLst/>
          </a:prstGeom>
        </p:spPr>
        <p:txBody>
          <a:bodyPr lIns="0" tIns="0" rIns="0" bIns="0">
            <a:noAutofit/>
          </a:bodyPr>
          <a:lstStyle>
            <a:lvl1pPr marL="0" indent="0" algn="l">
              <a:lnSpc>
                <a:spcPts val="1800"/>
              </a:lnSpc>
              <a:buNone/>
              <a:defRPr sz="140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Corpo del testo COLONNA SINGOLA</a:t>
            </a:r>
            <a:endParaRPr lang="en-US" dirty="0"/>
          </a:p>
        </p:txBody>
      </p:sp>
      <p:sp>
        <p:nvSpPr>
          <p:cNvPr id="14" name="Slide Number Placeholder 3"/>
          <p:cNvSpPr>
            <a:spLocks noGrp="1"/>
          </p:cNvSpPr>
          <p:nvPr>
            <p:ph type="sldNum" sz="quarter" idx="12"/>
          </p:nvPr>
        </p:nvSpPr>
        <p:spPr>
          <a:xfrm>
            <a:off x="10591801" y="6535198"/>
            <a:ext cx="1173479" cy="365125"/>
          </a:xfrm>
          <a:prstGeom prst="rect">
            <a:avLst/>
          </a:prstGeom>
        </p:spPr>
        <p:txBody>
          <a:bodyPr/>
          <a:lstStyle>
            <a:lvl1pPr algn="ctr">
              <a:defRPr sz="1600">
                <a:solidFill>
                  <a:srgbClr val="146238"/>
                </a:solidFill>
                <a:latin typeface="Raleway" charset="0"/>
                <a:ea typeface="Raleway" charset="0"/>
                <a:cs typeface="Raleway" charset="0"/>
              </a:defRPr>
            </a:lvl1pPr>
          </a:lstStyle>
          <a:p>
            <a:fld id="{FEDAE875-4048-254F-AF2D-3CFA50F6E766}" type="slidenum">
              <a:rPr lang="it-IT" smtClean="0"/>
              <a:pPr/>
              <a:t>‹N›</a:t>
            </a:fld>
            <a:endParaRPr lang="it-IT" dirty="0"/>
          </a:p>
        </p:txBody>
      </p:sp>
      <p:pic>
        <p:nvPicPr>
          <p:cNvPr id="20" name="Immagin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05823" y="61475"/>
            <a:ext cx="1552949" cy="696289"/>
          </a:xfrm>
          <a:prstGeom prst="rect">
            <a:avLst/>
          </a:prstGeom>
        </p:spPr>
      </p:pic>
    </p:spTree>
    <p:extLst>
      <p:ext uri="{BB962C8B-B14F-4D97-AF65-F5344CB8AC3E}">
        <p14:creationId xmlns:p14="http://schemas.microsoft.com/office/powerpoint/2010/main" val="35568025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1/10/2020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‹N›</a:t>
            </a:fld>
            <a:endParaRPr lang="en-US" dirty="0"/>
          </a:p>
        </p:txBody>
      </p:sp>
    </p:spTree>
    <p:extLst>
      <p:ext uri="{BB962C8B-B14F-4D97-AF65-F5344CB8AC3E}">
        <p14:creationId xmlns:p14="http://schemas.microsoft.com/office/powerpoint/2010/main" val="2032044695"/>
      </p:ext>
    </p:extLst>
  </p:cSld>
  <p:clrMap bg1="lt1" tx1="dk1" bg2="lt2" tx2="dk2" accent1="accent1" accent2="accent2" accent3="accent3" accent4="accent4" accent5="accent5" accent6="accent6" hlink="hlink" folHlink="folHlink"/>
  <p:sldLayoutIdLst>
    <p:sldLayoutId id="2147483675" r:id="rId1"/>
    <p:sldLayoutId id="214748368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6.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8.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7.png"/><Relationship Id="rId10" Type="http://schemas.microsoft.com/office/2007/relationships/hdphoto" Target="../media/hdphoto6.wdp"/><Relationship Id="rId4" Type="http://schemas.microsoft.com/office/2007/relationships/hdphoto" Target="../media/hdphoto4.wdp"/><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microsoft.com/office/2007/relationships/hdphoto" Target="../media/hdphoto8.wdp"/><Relationship Id="rId3" Type="http://schemas.microsoft.com/office/2007/relationships/hdphoto" Target="../media/hdphoto7.wdp"/><Relationship Id="rId7"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image" Target="../media/image15.jpg"/><Relationship Id="rId7" Type="http://schemas.openxmlformats.org/officeDocument/2006/relationships/image" Target="../media/image19.png"/><Relationship Id="rId2"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png"/><Relationship Id="rId9"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2600" y="359666"/>
            <a:ext cx="3599688" cy="1801367"/>
          </a:xfrm>
          <a:prstGeom prst="rect">
            <a:avLst/>
          </a:prstGeom>
        </p:spPr>
      </p:pic>
      <p:sp>
        <p:nvSpPr>
          <p:cNvPr id="3" name="CasellaDiTesto 2"/>
          <p:cNvSpPr txBox="1"/>
          <p:nvPr/>
        </p:nvSpPr>
        <p:spPr>
          <a:xfrm>
            <a:off x="1524000" y="3301544"/>
            <a:ext cx="9144000" cy="1077218"/>
          </a:xfrm>
          <a:prstGeom prst="rect">
            <a:avLst/>
          </a:prstGeom>
          <a:noFill/>
        </p:spPr>
        <p:txBody>
          <a:bodyPr wrap="square" rtlCol="0" anchor="ctr">
            <a:spAutoFit/>
          </a:bodyPr>
          <a:lstStyle/>
          <a:p>
            <a:pPr algn="ctr"/>
            <a:r>
              <a:rPr lang="it-IT" sz="2800" dirty="0">
                <a:solidFill>
                  <a:schemeClr val="bg2">
                    <a:lumMod val="75000"/>
                  </a:schemeClr>
                </a:solidFill>
                <a:latin typeface="Raleway" charset="0"/>
              </a:rPr>
              <a:t>Monitoraggio e valutazione</a:t>
            </a:r>
            <a:br>
              <a:rPr lang="it-IT" sz="3600" b="1" dirty="0">
                <a:solidFill>
                  <a:srgbClr val="108C72"/>
                </a:solidFill>
                <a:latin typeface="Raleway" charset="0"/>
              </a:rPr>
            </a:br>
            <a:r>
              <a:rPr lang="it-IT" sz="3200" b="1" dirty="0">
                <a:solidFill>
                  <a:srgbClr val="108C72"/>
                </a:solidFill>
                <a:latin typeface="Raleway" charset="0"/>
              </a:rPr>
              <a:t>Sperimentazione</a:t>
            </a:r>
            <a:r>
              <a:rPr lang="it-IT" sz="3600" b="1" dirty="0">
                <a:solidFill>
                  <a:srgbClr val="108C72"/>
                </a:solidFill>
                <a:latin typeface="Raleway" charset="0"/>
              </a:rPr>
              <a:t> </a:t>
            </a:r>
            <a:r>
              <a:rPr lang="it-IT" sz="3200" b="1" dirty="0">
                <a:solidFill>
                  <a:srgbClr val="108C72"/>
                </a:solidFill>
                <a:latin typeface="Raleway" charset="0"/>
              </a:rPr>
              <a:t>Crowdfunding CSP 2019</a:t>
            </a:r>
          </a:p>
        </p:txBody>
      </p:sp>
      <p:sp>
        <p:nvSpPr>
          <p:cNvPr id="9" name="CasellaDiTesto 8"/>
          <p:cNvSpPr txBox="1"/>
          <p:nvPr/>
        </p:nvSpPr>
        <p:spPr>
          <a:xfrm>
            <a:off x="1527556" y="5378351"/>
            <a:ext cx="9144000" cy="338554"/>
          </a:xfrm>
          <a:prstGeom prst="rect">
            <a:avLst/>
          </a:prstGeom>
          <a:noFill/>
        </p:spPr>
        <p:txBody>
          <a:bodyPr wrap="square" rtlCol="0">
            <a:spAutoFit/>
          </a:bodyPr>
          <a:lstStyle/>
          <a:p>
            <a:pPr algn="ctr"/>
            <a:r>
              <a:rPr lang="it-IT" sz="1600" b="1" dirty="0">
                <a:solidFill>
                  <a:srgbClr val="146238"/>
                </a:solidFill>
                <a:latin typeface="Raleway" charset="0"/>
                <a:ea typeface="Raleway" charset="0"/>
                <a:cs typeface="Raleway" charset="0"/>
              </a:rPr>
              <a:t>Torino, </a:t>
            </a:r>
            <a:r>
              <a:rPr lang="it-IT" sz="1600" b="1" dirty="0">
                <a:solidFill>
                  <a:srgbClr val="146238"/>
                </a:solidFill>
                <a:latin typeface="Raleway" charset="0"/>
              </a:rPr>
              <a:t>Ottobre 2019</a:t>
            </a:r>
          </a:p>
        </p:txBody>
      </p:sp>
      <p:cxnSp>
        <p:nvCxnSpPr>
          <p:cNvPr id="10" name="Connettore 1 9"/>
          <p:cNvCxnSpPr/>
          <p:nvPr/>
        </p:nvCxnSpPr>
        <p:spPr>
          <a:xfrm>
            <a:off x="4735830" y="2548890"/>
            <a:ext cx="2583180" cy="0"/>
          </a:xfrm>
          <a:prstGeom prst="line">
            <a:avLst/>
          </a:prstGeom>
          <a:ln w="25400">
            <a:solidFill>
              <a:srgbClr val="146238"/>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a:off x="4735830" y="5215890"/>
            <a:ext cx="2583180" cy="0"/>
          </a:xfrm>
          <a:prstGeom prst="line">
            <a:avLst/>
          </a:prstGeom>
          <a:ln w="25400">
            <a:solidFill>
              <a:srgbClr val="146238"/>
            </a:solidFill>
          </a:ln>
        </p:spPr>
        <p:style>
          <a:lnRef idx="1">
            <a:schemeClr val="accent1"/>
          </a:lnRef>
          <a:fillRef idx="0">
            <a:schemeClr val="accent1"/>
          </a:fillRef>
          <a:effectRef idx="0">
            <a:schemeClr val="accent1"/>
          </a:effectRef>
          <a:fontRef idx="minor">
            <a:schemeClr val="tx1"/>
          </a:fontRef>
        </p:style>
      </p:cxnSp>
      <p:grpSp>
        <p:nvGrpSpPr>
          <p:cNvPr id="12" name="Gruppo 11"/>
          <p:cNvGrpSpPr/>
          <p:nvPr/>
        </p:nvGrpSpPr>
        <p:grpSpPr>
          <a:xfrm rot="16200000">
            <a:off x="5958842" y="624840"/>
            <a:ext cx="274322" cy="12191999"/>
            <a:chOff x="-3556" y="0"/>
            <a:chExt cx="106680" cy="6483096"/>
          </a:xfrm>
        </p:grpSpPr>
        <p:pic>
          <p:nvPicPr>
            <p:cNvPr id="13" name="Immagin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30732" y="1027176"/>
              <a:ext cx="2161032" cy="106680"/>
            </a:xfrm>
            <a:prstGeom prst="rect">
              <a:avLst/>
            </a:prstGeom>
          </p:spPr>
        </p:pic>
        <p:pic>
          <p:nvPicPr>
            <p:cNvPr id="14" name="Immagin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30732" y="3188208"/>
              <a:ext cx="2161032" cy="106680"/>
            </a:xfrm>
            <a:prstGeom prst="rect">
              <a:avLst/>
            </a:prstGeom>
          </p:spPr>
        </p:pic>
        <p:pic>
          <p:nvPicPr>
            <p:cNvPr id="15" name="Immagin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30732" y="5349240"/>
              <a:ext cx="2161032" cy="106680"/>
            </a:xfrm>
            <a:prstGeom prst="rect">
              <a:avLst/>
            </a:prstGeom>
          </p:spPr>
        </p:pic>
      </p:grpSp>
    </p:spTree>
    <p:extLst>
      <p:ext uri="{BB962C8B-B14F-4D97-AF65-F5344CB8AC3E}">
        <p14:creationId xmlns:p14="http://schemas.microsoft.com/office/powerpoint/2010/main" val="1986752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3482-0D11-4A1E-B148-50321D792EAF}"/>
              </a:ext>
            </a:extLst>
          </p:cNvPr>
          <p:cNvSpPr>
            <a:spLocks noGrp="1"/>
          </p:cNvSpPr>
          <p:nvPr>
            <p:ph type="ctrTitle"/>
          </p:nvPr>
        </p:nvSpPr>
        <p:spPr>
          <a:xfrm>
            <a:off x="307987" y="217870"/>
            <a:ext cx="10197836" cy="620376"/>
          </a:xfrm>
        </p:spPr>
        <p:txBody>
          <a:bodyPr>
            <a:normAutofit fontScale="90000"/>
          </a:bodyPr>
          <a:lstStyle/>
          <a:p>
            <a:r>
              <a:rPr lang="it-IT" dirty="0"/>
              <a:t>Premessa </a:t>
            </a:r>
            <a:r>
              <a:rPr lang="it-IT" b="0" dirty="0"/>
              <a:t>| Il ruolo del monitoraggio e della valutazione nel lavoro della Compagnia di San Paolo</a:t>
            </a:r>
          </a:p>
        </p:txBody>
      </p:sp>
      <p:sp>
        <p:nvSpPr>
          <p:cNvPr id="4" name="Slide Number Placeholder 3">
            <a:extLst>
              <a:ext uri="{FF2B5EF4-FFF2-40B4-BE49-F238E27FC236}">
                <a16:creationId xmlns:a16="http://schemas.microsoft.com/office/drawing/2014/main" id="{A8BB09AD-2E38-48F5-A31B-2F3209564AC5}"/>
              </a:ext>
            </a:extLst>
          </p:cNvPr>
          <p:cNvSpPr>
            <a:spLocks noGrp="1"/>
          </p:cNvSpPr>
          <p:nvPr>
            <p:ph type="sldNum" sz="quarter" idx="12"/>
          </p:nvPr>
        </p:nvSpPr>
        <p:spPr>
          <a:xfrm>
            <a:off x="10591801" y="6535198"/>
            <a:ext cx="1173479" cy="365125"/>
          </a:xfrm>
        </p:spPr>
        <p:txBody>
          <a:bodyPr/>
          <a:lstStyle/>
          <a:p>
            <a:fld id="{FEDAE875-4048-254F-AF2D-3CFA50F6E766}" type="slidenum">
              <a:rPr lang="it-IT" smtClean="0"/>
              <a:pPr/>
              <a:t>2</a:t>
            </a:fld>
            <a:endParaRPr lang="it-IT" dirty="0"/>
          </a:p>
        </p:txBody>
      </p:sp>
      <p:sp>
        <p:nvSpPr>
          <p:cNvPr id="23" name="Subtitle 2">
            <a:extLst>
              <a:ext uri="{FF2B5EF4-FFF2-40B4-BE49-F238E27FC236}">
                <a16:creationId xmlns:a16="http://schemas.microsoft.com/office/drawing/2014/main" id="{3F6ECAFA-1E17-4DAC-8F54-69DCD8A39B03}"/>
              </a:ext>
            </a:extLst>
          </p:cNvPr>
          <p:cNvSpPr txBox="1">
            <a:spLocks/>
          </p:cNvSpPr>
          <p:nvPr/>
        </p:nvSpPr>
        <p:spPr>
          <a:xfrm>
            <a:off x="356520" y="1139959"/>
            <a:ext cx="11571274" cy="3133807"/>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it-IT" sz="1200" dirty="0"/>
              <a:t>La </a:t>
            </a:r>
            <a:r>
              <a:rPr lang="it-IT" sz="1200" b="1" dirty="0"/>
              <a:t>Compagnia di San Paolo </a:t>
            </a:r>
            <a:r>
              <a:rPr lang="it-IT" sz="1200" dirty="0"/>
              <a:t>svolge sui propri progetti attività di </a:t>
            </a:r>
            <a:r>
              <a:rPr lang="it-IT" sz="1200" b="1" dirty="0"/>
              <a:t>monitoraggio </a:t>
            </a:r>
            <a:r>
              <a:rPr lang="it-IT" sz="1200" dirty="0"/>
              <a:t> e di </a:t>
            </a:r>
            <a:r>
              <a:rPr lang="it-IT" sz="1200" b="1" dirty="0"/>
              <a:t>valutazione sistematica e rigorosa, </a:t>
            </a:r>
            <a:r>
              <a:rPr lang="it-IT" sz="1200" dirty="0"/>
              <a:t>ispirate ai principi di correttezza, economicità e trasparenza. Un approccio in linea con il senso di responsabilità che la Compagnia sente verso i propri stakeholder e il territorio di riferimento e rispondente alle richieste di legge (</a:t>
            </a:r>
            <a:r>
              <a:rPr lang="it-IT" sz="1200" dirty="0" err="1"/>
              <a:t>d.lgs</a:t>
            </a:r>
            <a:r>
              <a:rPr lang="it-IT" sz="1200" dirty="0"/>
              <a:t> 117/2017) e a quanto previsto dal Protocollo Acri-MEF.</a:t>
            </a:r>
          </a:p>
          <a:p>
            <a:pPr algn="just"/>
            <a:r>
              <a:rPr lang="it-IT" sz="1200" dirty="0"/>
              <a:t>Le attività di valutazione sono realizzate sia su </a:t>
            </a:r>
            <a:r>
              <a:rPr lang="it-IT" sz="1200" b="1" dirty="0"/>
              <a:t>finanziamenti di progetti terzi</a:t>
            </a:r>
            <a:r>
              <a:rPr lang="it-IT" sz="1200" dirty="0"/>
              <a:t> che su </a:t>
            </a:r>
            <a:r>
              <a:rPr lang="it-IT" sz="1200" b="1" dirty="0"/>
              <a:t>progetti propri </a:t>
            </a:r>
            <a:r>
              <a:rPr lang="it-IT" sz="1200" dirty="0"/>
              <a:t>e si distinguono per </a:t>
            </a:r>
            <a:r>
              <a:rPr lang="it-IT" sz="1200" b="1" dirty="0"/>
              <a:t>due approcci </a:t>
            </a:r>
            <a:r>
              <a:rPr lang="it-IT" sz="1200" dirty="0"/>
              <a:t>fondamentali:</a:t>
            </a:r>
          </a:p>
          <a:p>
            <a:pPr marL="285750" indent="-285750" algn="just">
              <a:spcBef>
                <a:spcPts val="0"/>
              </a:spcBef>
              <a:buFont typeface="Arial" panose="020B0604020202020204" pitchFamily="34" charset="0"/>
              <a:buChar char="•"/>
            </a:pPr>
            <a:r>
              <a:rPr lang="it-IT" sz="1200" dirty="0"/>
              <a:t>Misurazione di</a:t>
            </a:r>
            <a:r>
              <a:rPr lang="it-IT" sz="1200" b="1" dirty="0"/>
              <a:t> </a:t>
            </a:r>
            <a:r>
              <a:rPr lang="it-IT" sz="1200" b="1" i="1" dirty="0"/>
              <a:t>output (monitoraggio, analisi di implementazione)</a:t>
            </a:r>
            <a:r>
              <a:rPr lang="it-IT" sz="1200" b="1" dirty="0"/>
              <a:t>:</a:t>
            </a:r>
            <a:r>
              <a:rPr lang="it-IT" sz="1200" dirty="0"/>
              <a:t> valutazione dei risultati in termini di produzione/erogazione di sevizi realizzata grazie alla trasformazione degli input e valutazione della modalità operative utilizzate;</a:t>
            </a:r>
          </a:p>
          <a:p>
            <a:pPr marL="285750" indent="-285750" algn="just">
              <a:spcBef>
                <a:spcPts val="0"/>
              </a:spcBef>
              <a:buFont typeface="Arial" panose="020B0604020202020204" pitchFamily="34" charset="0"/>
              <a:buChar char="•"/>
            </a:pPr>
            <a:r>
              <a:rPr lang="it-IT" sz="1200" dirty="0"/>
              <a:t>Misurazione di </a:t>
            </a:r>
            <a:r>
              <a:rPr lang="it-IT" sz="1200" b="1" i="1" dirty="0" err="1"/>
              <a:t>outcome</a:t>
            </a:r>
            <a:r>
              <a:rPr lang="it-IT" sz="1200" b="1" i="1" dirty="0"/>
              <a:t> (analisi di impatto)</a:t>
            </a:r>
            <a:r>
              <a:rPr lang="it-IT" sz="1200" dirty="0"/>
              <a:t>: valutazione dell’impatto ossia della capacità del progetto di produrre gli effetti desiderati a parità di altre condizioni.</a:t>
            </a:r>
          </a:p>
          <a:p>
            <a:pPr algn="just"/>
            <a:r>
              <a:rPr lang="it-IT" sz="1200" dirty="0"/>
              <a:t>Il disegno di monitoraggio e valutazione viene definito in base alle caratteristiche del progetto e al suo costo opportunità ed è parte integrante delle attività di </a:t>
            </a:r>
            <a:r>
              <a:rPr lang="it-IT" sz="1200" b="1" i="1" dirty="0"/>
              <a:t>Project Management</a:t>
            </a:r>
            <a:r>
              <a:rPr lang="it-IT" sz="1200" i="1" dirty="0"/>
              <a:t> </a:t>
            </a:r>
            <a:r>
              <a:rPr lang="it-IT" sz="1200" dirty="0"/>
              <a:t>della Compagnia</a:t>
            </a:r>
            <a:r>
              <a:rPr lang="it-IT" sz="1200" i="1" dirty="0"/>
              <a:t>.</a:t>
            </a:r>
            <a:r>
              <a:rPr lang="it-IT" sz="1200" dirty="0"/>
              <a:t> </a:t>
            </a:r>
          </a:p>
          <a:p>
            <a:pPr algn="just"/>
            <a:r>
              <a:rPr lang="it-IT" sz="1200" dirty="0"/>
              <a:t>L’applicazione sistematica di questo approccio consente di innescare processi di </a:t>
            </a:r>
            <a:r>
              <a:rPr lang="it-IT" sz="1200" b="1" i="1" dirty="0"/>
              <a:t>Knowledge Management</a:t>
            </a:r>
            <a:r>
              <a:rPr lang="it-IT" sz="1200" i="1" dirty="0"/>
              <a:t> </a:t>
            </a:r>
            <a:r>
              <a:rPr lang="it-IT" sz="1200" dirty="0"/>
              <a:t>funzionali alla programmazione strategica pluriennale della Compagnia. Ove i risultati delle valutazioni evidenzino credibili </a:t>
            </a:r>
            <a:r>
              <a:rPr lang="it-IT" sz="1200" b="1" i="1" dirty="0"/>
              <a:t>Policy </a:t>
            </a:r>
            <a:r>
              <a:rPr lang="it-IT" sz="1200" b="1" i="1" dirty="0" err="1"/>
              <a:t>Implications</a:t>
            </a:r>
            <a:r>
              <a:rPr lang="it-IT" sz="1200" b="1" i="1" dirty="0"/>
              <a:t>, </a:t>
            </a:r>
            <a:r>
              <a:rPr lang="it-IT" sz="1200" dirty="0"/>
              <a:t>la Compagnia agisce secondo principi di </a:t>
            </a:r>
            <a:r>
              <a:rPr lang="it-IT" sz="1200" b="1" i="1" dirty="0"/>
              <a:t>Knowledge Sharing</a:t>
            </a:r>
            <a:r>
              <a:rPr lang="it-IT" sz="1200" dirty="0"/>
              <a:t>, mettendo a disposizione dell’intera comunità le evidenze emerse.</a:t>
            </a:r>
            <a:endParaRPr lang="it-IT" sz="1200" i="1" dirty="0"/>
          </a:p>
        </p:txBody>
      </p:sp>
      <p:cxnSp>
        <p:nvCxnSpPr>
          <p:cNvPr id="73" name="Straight Connector 72">
            <a:extLst>
              <a:ext uri="{FF2B5EF4-FFF2-40B4-BE49-F238E27FC236}">
                <a16:creationId xmlns:a16="http://schemas.microsoft.com/office/drawing/2014/main" id="{3AF5095B-E6AF-4AFB-8365-1E289D17EB45}"/>
              </a:ext>
            </a:extLst>
          </p:cNvPr>
          <p:cNvCxnSpPr>
            <a:cxnSpLocks/>
          </p:cNvCxnSpPr>
          <p:nvPr/>
        </p:nvCxnSpPr>
        <p:spPr>
          <a:xfrm>
            <a:off x="377775" y="4431323"/>
            <a:ext cx="11571274"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8C30A96A-3897-4BEF-ADB9-228A0B83BCE5}"/>
              </a:ext>
            </a:extLst>
          </p:cNvPr>
          <p:cNvGrpSpPr/>
          <p:nvPr/>
        </p:nvGrpSpPr>
        <p:grpSpPr>
          <a:xfrm>
            <a:off x="356519" y="4597142"/>
            <a:ext cx="11662229" cy="1800000"/>
            <a:chOff x="356519" y="4597142"/>
            <a:chExt cx="11662229" cy="1800000"/>
          </a:xfrm>
        </p:grpSpPr>
        <p:grpSp>
          <p:nvGrpSpPr>
            <p:cNvPr id="15" name="Group 14">
              <a:extLst>
                <a:ext uri="{FF2B5EF4-FFF2-40B4-BE49-F238E27FC236}">
                  <a16:creationId xmlns:a16="http://schemas.microsoft.com/office/drawing/2014/main" id="{16086EFA-4344-4552-9E1D-0B4DBC351643}"/>
                </a:ext>
              </a:extLst>
            </p:cNvPr>
            <p:cNvGrpSpPr/>
            <p:nvPr/>
          </p:nvGrpSpPr>
          <p:grpSpPr>
            <a:xfrm>
              <a:off x="10761049" y="5011523"/>
              <a:ext cx="1188000" cy="1188000"/>
              <a:chOff x="10103308" y="4855954"/>
              <a:chExt cx="1728000" cy="1728000"/>
            </a:xfrm>
          </p:grpSpPr>
          <p:sp>
            <p:nvSpPr>
              <p:cNvPr id="14" name="Oval 13">
                <a:extLst>
                  <a:ext uri="{FF2B5EF4-FFF2-40B4-BE49-F238E27FC236}">
                    <a16:creationId xmlns:a16="http://schemas.microsoft.com/office/drawing/2014/main" id="{E268FBCA-3995-40F4-9595-CA6794B569C0}"/>
                  </a:ext>
                </a:extLst>
              </p:cNvPr>
              <p:cNvSpPr>
                <a:spLocks noChangeAspect="1"/>
              </p:cNvSpPr>
              <p:nvPr/>
            </p:nvSpPr>
            <p:spPr>
              <a:xfrm>
                <a:off x="10103308" y="4855954"/>
                <a:ext cx="1728000" cy="1728000"/>
              </a:xfrm>
              <a:prstGeom prst="ellipse">
                <a:avLst/>
              </a:prstGeom>
              <a:solidFill>
                <a:schemeClr val="bg1"/>
              </a:solidFill>
              <a:ln w="57150">
                <a:solidFill>
                  <a:srgbClr val="0C69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6" name="Oval 75">
                <a:extLst>
                  <a:ext uri="{FF2B5EF4-FFF2-40B4-BE49-F238E27FC236}">
                    <a16:creationId xmlns:a16="http://schemas.microsoft.com/office/drawing/2014/main" id="{3A349909-B265-4B19-B664-423A1D024F2C}"/>
                  </a:ext>
                </a:extLst>
              </p:cNvPr>
              <p:cNvSpPr>
                <a:spLocks noChangeAspect="1"/>
              </p:cNvSpPr>
              <p:nvPr/>
            </p:nvSpPr>
            <p:spPr>
              <a:xfrm>
                <a:off x="10193308" y="4945954"/>
                <a:ext cx="1548000" cy="1548000"/>
              </a:xfrm>
              <a:prstGeom prst="ellipse">
                <a:avLst/>
              </a:prstGeom>
              <a:solidFill>
                <a:schemeClr val="bg1"/>
              </a:solidFill>
              <a:ln w="38100">
                <a:solidFill>
                  <a:srgbClr val="00A9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solidFill>
                    <a:schemeClr val="tx1"/>
                  </a:solidFill>
                  <a:latin typeface="Raleway" panose="020B0503030101060003" pitchFamily="34" charset="0"/>
                </a:endParaRPr>
              </a:p>
            </p:txBody>
          </p:sp>
        </p:grpSp>
        <p:sp>
          <p:nvSpPr>
            <p:cNvPr id="16" name="TextBox 15">
              <a:extLst>
                <a:ext uri="{FF2B5EF4-FFF2-40B4-BE49-F238E27FC236}">
                  <a16:creationId xmlns:a16="http://schemas.microsoft.com/office/drawing/2014/main" id="{B1ED9F29-AFB0-409D-A49E-B1FEB39BEC08}"/>
                </a:ext>
              </a:extLst>
            </p:cNvPr>
            <p:cNvSpPr txBox="1"/>
            <p:nvPr/>
          </p:nvSpPr>
          <p:spPr>
            <a:xfrm>
              <a:off x="10722462" y="5376147"/>
              <a:ext cx="1296286" cy="430887"/>
            </a:xfrm>
            <a:prstGeom prst="rect">
              <a:avLst/>
            </a:prstGeom>
            <a:noFill/>
          </p:spPr>
          <p:txBody>
            <a:bodyPr wrap="square" rtlCol="0">
              <a:spAutoFit/>
            </a:bodyPr>
            <a:lstStyle/>
            <a:p>
              <a:pPr algn="ctr"/>
              <a:r>
                <a:rPr lang="it-IT" sz="1100" i="1" dirty="0">
                  <a:latin typeface="Raleway" panose="020B0503030101060003" pitchFamily="34" charset="0"/>
                </a:rPr>
                <a:t>POLICY IMPLICATIONS</a:t>
              </a:r>
            </a:p>
          </p:txBody>
        </p:sp>
        <p:sp>
          <p:nvSpPr>
            <p:cNvPr id="13" name="Arrow: Pentagon 12">
              <a:extLst>
                <a:ext uri="{FF2B5EF4-FFF2-40B4-BE49-F238E27FC236}">
                  <a16:creationId xmlns:a16="http://schemas.microsoft.com/office/drawing/2014/main" id="{6A317518-7541-4F3E-AF9C-97F32C791072}"/>
                </a:ext>
              </a:extLst>
            </p:cNvPr>
            <p:cNvSpPr/>
            <p:nvPr/>
          </p:nvSpPr>
          <p:spPr>
            <a:xfrm>
              <a:off x="3632267" y="4597142"/>
              <a:ext cx="7161062" cy="1800000"/>
            </a:xfrm>
            <a:custGeom>
              <a:avLst/>
              <a:gdLst>
                <a:gd name="connsiteX0" fmla="*/ 0 w 6982425"/>
                <a:gd name="connsiteY0" fmla="*/ 0 h 1800000"/>
                <a:gd name="connsiteX1" fmla="*/ 6524883 w 6982425"/>
                <a:gd name="connsiteY1" fmla="*/ 0 h 1800000"/>
                <a:gd name="connsiteX2" fmla="*/ 6982425 w 6982425"/>
                <a:gd name="connsiteY2" fmla="*/ 900000 h 1800000"/>
                <a:gd name="connsiteX3" fmla="*/ 6524883 w 6982425"/>
                <a:gd name="connsiteY3" fmla="*/ 1800000 h 1800000"/>
                <a:gd name="connsiteX4" fmla="*/ 0 w 6982425"/>
                <a:gd name="connsiteY4" fmla="*/ 1800000 h 1800000"/>
                <a:gd name="connsiteX5" fmla="*/ 0 w 6982425"/>
                <a:gd name="connsiteY5" fmla="*/ 0 h 1800000"/>
                <a:gd name="connsiteX0" fmla="*/ 0 w 6982425"/>
                <a:gd name="connsiteY0" fmla="*/ 0 h 1800000"/>
                <a:gd name="connsiteX1" fmla="*/ 6524883 w 6982425"/>
                <a:gd name="connsiteY1" fmla="*/ 0 h 1800000"/>
                <a:gd name="connsiteX2" fmla="*/ 6982425 w 6982425"/>
                <a:gd name="connsiteY2" fmla="*/ 1027590 h 1800000"/>
                <a:gd name="connsiteX3" fmla="*/ 6524883 w 6982425"/>
                <a:gd name="connsiteY3" fmla="*/ 1800000 h 1800000"/>
                <a:gd name="connsiteX4" fmla="*/ 0 w 6982425"/>
                <a:gd name="connsiteY4" fmla="*/ 1800000 h 1800000"/>
                <a:gd name="connsiteX5" fmla="*/ 0 w 6982425"/>
                <a:gd name="connsiteY5" fmla="*/ 0 h 1800000"/>
                <a:gd name="connsiteX0" fmla="*/ 0 w 7014322"/>
                <a:gd name="connsiteY0" fmla="*/ 0 h 1800000"/>
                <a:gd name="connsiteX1" fmla="*/ 6524883 w 7014322"/>
                <a:gd name="connsiteY1" fmla="*/ 0 h 1800000"/>
                <a:gd name="connsiteX2" fmla="*/ 7014322 w 7014322"/>
                <a:gd name="connsiteY2" fmla="*/ 1038223 h 1800000"/>
                <a:gd name="connsiteX3" fmla="*/ 6524883 w 7014322"/>
                <a:gd name="connsiteY3" fmla="*/ 1800000 h 1800000"/>
                <a:gd name="connsiteX4" fmla="*/ 0 w 7014322"/>
                <a:gd name="connsiteY4" fmla="*/ 1800000 h 1800000"/>
                <a:gd name="connsiteX5" fmla="*/ 0 w 7014322"/>
                <a:gd name="connsiteY5" fmla="*/ 0 h 1800000"/>
                <a:gd name="connsiteX0" fmla="*/ 0 w 7014322"/>
                <a:gd name="connsiteY0" fmla="*/ 0 h 1800000"/>
                <a:gd name="connsiteX1" fmla="*/ 6455471 w 7014322"/>
                <a:gd name="connsiteY1" fmla="*/ 5316 h 1800000"/>
                <a:gd name="connsiteX2" fmla="*/ 7014322 w 7014322"/>
                <a:gd name="connsiteY2" fmla="*/ 1038223 h 1800000"/>
                <a:gd name="connsiteX3" fmla="*/ 6524883 w 7014322"/>
                <a:gd name="connsiteY3" fmla="*/ 1800000 h 1800000"/>
                <a:gd name="connsiteX4" fmla="*/ 0 w 7014322"/>
                <a:gd name="connsiteY4" fmla="*/ 1800000 h 1800000"/>
                <a:gd name="connsiteX5" fmla="*/ 0 w 7014322"/>
                <a:gd name="connsiteY5"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14322" h="1800000">
                  <a:moveTo>
                    <a:pt x="0" y="0"/>
                  </a:moveTo>
                  <a:lnTo>
                    <a:pt x="6455471" y="5316"/>
                  </a:lnTo>
                  <a:lnTo>
                    <a:pt x="7014322" y="1038223"/>
                  </a:lnTo>
                  <a:lnTo>
                    <a:pt x="6524883" y="1800000"/>
                  </a:lnTo>
                  <a:lnTo>
                    <a:pt x="0" y="1800000"/>
                  </a:lnTo>
                  <a:lnTo>
                    <a:pt x="0" y="0"/>
                  </a:lnTo>
                  <a:close/>
                </a:path>
              </a:pathLst>
            </a:custGeom>
            <a:solidFill>
              <a:srgbClr val="ECECE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Raleway" panose="020B0503030101060003" pitchFamily="34" charset="0"/>
              </a:endParaRPr>
            </a:p>
          </p:txBody>
        </p:sp>
        <p:sp>
          <p:nvSpPr>
            <p:cNvPr id="32" name="Arrow: Pentagon 31">
              <a:extLst>
                <a:ext uri="{FF2B5EF4-FFF2-40B4-BE49-F238E27FC236}">
                  <a16:creationId xmlns:a16="http://schemas.microsoft.com/office/drawing/2014/main" id="{5173AE34-C907-4795-9C88-E1DBDB71C766}"/>
                </a:ext>
              </a:extLst>
            </p:cNvPr>
            <p:cNvSpPr/>
            <p:nvPr/>
          </p:nvSpPr>
          <p:spPr>
            <a:xfrm>
              <a:off x="356519" y="4597142"/>
              <a:ext cx="3920155" cy="1800000"/>
            </a:xfrm>
            <a:custGeom>
              <a:avLst/>
              <a:gdLst>
                <a:gd name="connsiteX0" fmla="*/ 0 w 3934332"/>
                <a:gd name="connsiteY0" fmla="*/ 0 h 1800000"/>
                <a:gd name="connsiteX1" fmla="*/ 3531654 w 3934332"/>
                <a:gd name="connsiteY1" fmla="*/ 0 h 1800000"/>
                <a:gd name="connsiteX2" fmla="*/ 3934332 w 3934332"/>
                <a:gd name="connsiteY2" fmla="*/ 900000 h 1800000"/>
                <a:gd name="connsiteX3" fmla="*/ 3531654 w 3934332"/>
                <a:gd name="connsiteY3" fmla="*/ 1800000 h 1800000"/>
                <a:gd name="connsiteX4" fmla="*/ 0 w 3934332"/>
                <a:gd name="connsiteY4" fmla="*/ 1800000 h 1800000"/>
                <a:gd name="connsiteX5" fmla="*/ 0 w 3934332"/>
                <a:gd name="connsiteY5" fmla="*/ 0 h 1800000"/>
                <a:gd name="connsiteX0" fmla="*/ 0 w 3920155"/>
                <a:gd name="connsiteY0" fmla="*/ 0 h 1800000"/>
                <a:gd name="connsiteX1" fmla="*/ 3531654 w 3920155"/>
                <a:gd name="connsiteY1" fmla="*/ 0 h 1800000"/>
                <a:gd name="connsiteX2" fmla="*/ 3920155 w 3920155"/>
                <a:gd name="connsiteY2" fmla="*/ 1162270 h 1800000"/>
                <a:gd name="connsiteX3" fmla="*/ 3531654 w 3920155"/>
                <a:gd name="connsiteY3" fmla="*/ 1800000 h 1800000"/>
                <a:gd name="connsiteX4" fmla="*/ 0 w 3920155"/>
                <a:gd name="connsiteY4" fmla="*/ 1800000 h 1800000"/>
                <a:gd name="connsiteX5" fmla="*/ 0 w 3920155"/>
                <a:gd name="connsiteY5" fmla="*/ 0 h 1800000"/>
                <a:gd name="connsiteX0" fmla="*/ 0 w 3920155"/>
                <a:gd name="connsiteY0" fmla="*/ 0 h 1800000"/>
                <a:gd name="connsiteX1" fmla="*/ 3531654 w 3920155"/>
                <a:gd name="connsiteY1" fmla="*/ 0 h 1800000"/>
                <a:gd name="connsiteX2" fmla="*/ 3920155 w 3920155"/>
                <a:gd name="connsiteY2" fmla="*/ 1148094 h 1800000"/>
                <a:gd name="connsiteX3" fmla="*/ 3531654 w 3920155"/>
                <a:gd name="connsiteY3" fmla="*/ 1800000 h 1800000"/>
                <a:gd name="connsiteX4" fmla="*/ 0 w 3920155"/>
                <a:gd name="connsiteY4" fmla="*/ 1800000 h 1800000"/>
                <a:gd name="connsiteX5" fmla="*/ 0 w 3920155"/>
                <a:gd name="connsiteY5" fmla="*/ 0 h 1800000"/>
                <a:gd name="connsiteX0" fmla="*/ 0 w 3920155"/>
                <a:gd name="connsiteY0" fmla="*/ 0 h 1800000"/>
                <a:gd name="connsiteX1" fmla="*/ 3531654 w 3920155"/>
                <a:gd name="connsiteY1" fmla="*/ 0 h 1800000"/>
                <a:gd name="connsiteX2" fmla="*/ 3920155 w 3920155"/>
                <a:gd name="connsiteY2" fmla="*/ 1015187 h 1800000"/>
                <a:gd name="connsiteX3" fmla="*/ 3531654 w 3920155"/>
                <a:gd name="connsiteY3" fmla="*/ 1800000 h 1800000"/>
                <a:gd name="connsiteX4" fmla="*/ 0 w 3920155"/>
                <a:gd name="connsiteY4" fmla="*/ 1800000 h 1800000"/>
                <a:gd name="connsiteX5" fmla="*/ 0 w 3920155"/>
                <a:gd name="connsiteY5"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20155" h="1800000">
                  <a:moveTo>
                    <a:pt x="0" y="0"/>
                  </a:moveTo>
                  <a:lnTo>
                    <a:pt x="3531654" y="0"/>
                  </a:lnTo>
                  <a:lnTo>
                    <a:pt x="3920155" y="1015187"/>
                  </a:lnTo>
                  <a:lnTo>
                    <a:pt x="3531654" y="1800000"/>
                  </a:lnTo>
                  <a:lnTo>
                    <a:pt x="0" y="1800000"/>
                  </a:lnTo>
                  <a:lnTo>
                    <a:pt x="0" y="0"/>
                  </a:lnTo>
                  <a:close/>
                </a:path>
              </a:pathLst>
            </a:custGeom>
            <a:solidFill>
              <a:schemeClr val="bg2">
                <a:lumMod val="9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69" name="TextBox 68">
              <a:extLst>
                <a:ext uri="{FF2B5EF4-FFF2-40B4-BE49-F238E27FC236}">
                  <a16:creationId xmlns:a16="http://schemas.microsoft.com/office/drawing/2014/main" id="{F9CF5461-2A57-43F3-8D32-16A3A08E9EA5}"/>
                </a:ext>
              </a:extLst>
            </p:cNvPr>
            <p:cNvSpPr txBox="1"/>
            <p:nvPr/>
          </p:nvSpPr>
          <p:spPr>
            <a:xfrm>
              <a:off x="512106" y="4641187"/>
              <a:ext cx="3485970" cy="276999"/>
            </a:xfrm>
            <a:prstGeom prst="rect">
              <a:avLst/>
            </a:prstGeom>
            <a:noFill/>
          </p:spPr>
          <p:txBody>
            <a:bodyPr wrap="square" rtlCol="0">
              <a:spAutoFit/>
            </a:bodyPr>
            <a:lstStyle/>
            <a:p>
              <a:pPr algn="ctr"/>
              <a:r>
                <a:rPr lang="it-IT" sz="1200" dirty="0">
                  <a:latin typeface="Raleway" panose="020B0503030101060003" pitchFamily="34" charset="0"/>
                </a:rPr>
                <a:t>PROJECT MANAGEMENT</a:t>
              </a:r>
            </a:p>
          </p:txBody>
        </p:sp>
        <p:sp>
          <p:nvSpPr>
            <p:cNvPr id="44" name="Block Arc 43">
              <a:extLst>
                <a:ext uri="{FF2B5EF4-FFF2-40B4-BE49-F238E27FC236}">
                  <a16:creationId xmlns:a16="http://schemas.microsoft.com/office/drawing/2014/main" id="{199AFD12-747D-4D77-9D6A-B638ECED4D08}"/>
                </a:ext>
              </a:extLst>
            </p:cNvPr>
            <p:cNvSpPr>
              <a:spLocks noChangeAspect="1"/>
            </p:cNvSpPr>
            <p:nvPr/>
          </p:nvSpPr>
          <p:spPr>
            <a:xfrm>
              <a:off x="535300" y="4975762"/>
              <a:ext cx="1112197" cy="1112200"/>
            </a:xfrm>
            <a:prstGeom prst="blockArc">
              <a:avLst>
                <a:gd name="adj1" fmla="val 67131"/>
                <a:gd name="adj2" fmla="val 41355"/>
                <a:gd name="adj3" fmla="val 22829"/>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48" name="Right Triangle 47">
              <a:extLst>
                <a:ext uri="{FF2B5EF4-FFF2-40B4-BE49-F238E27FC236}">
                  <a16:creationId xmlns:a16="http://schemas.microsoft.com/office/drawing/2014/main" id="{7DA0C83F-01D9-4846-901C-3343A931E22C}"/>
                </a:ext>
              </a:extLst>
            </p:cNvPr>
            <p:cNvSpPr/>
            <p:nvPr/>
          </p:nvSpPr>
          <p:spPr>
            <a:xfrm>
              <a:off x="803781" y="5596561"/>
              <a:ext cx="125421" cy="81381"/>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49" name="Right Triangle 48">
              <a:extLst>
                <a:ext uri="{FF2B5EF4-FFF2-40B4-BE49-F238E27FC236}">
                  <a16:creationId xmlns:a16="http://schemas.microsoft.com/office/drawing/2014/main" id="{C2C951AC-0D15-4A84-B6E6-BC9603217803}"/>
                </a:ext>
              </a:extLst>
            </p:cNvPr>
            <p:cNvSpPr/>
            <p:nvPr/>
          </p:nvSpPr>
          <p:spPr>
            <a:xfrm rot="5400000">
              <a:off x="919548" y="5217416"/>
              <a:ext cx="173947" cy="108507"/>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0" name="Right Triangle 49">
              <a:extLst>
                <a:ext uri="{FF2B5EF4-FFF2-40B4-BE49-F238E27FC236}">
                  <a16:creationId xmlns:a16="http://schemas.microsoft.com/office/drawing/2014/main" id="{98262E6B-64A6-4E03-BB66-DBA76DB0A87E}"/>
                </a:ext>
              </a:extLst>
            </p:cNvPr>
            <p:cNvSpPr/>
            <p:nvPr/>
          </p:nvSpPr>
          <p:spPr>
            <a:xfrm rot="10800000">
              <a:off x="1267525" y="5388558"/>
              <a:ext cx="173947" cy="108507"/>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1" name="Right Triangle 50">
              <a:extLst>
                <a:ext uri="{FF2B5EF4-FFF2-40B4-BE49-F238E27FC236}">
                  <a16:creationId xmlns:a16="http://schemas.microsoft.com/office/drawing/2014/main" id="{2240EFB7-BA41-4DD4-AD02-FBDFBE7BF4E0}"/>
                </a:ext>
              </a:extLst>
            </p:cNvPr>
            <p:cNvSpPr/>
            <p:nvPr/>
          </p:nvSpPr>
          <p:spPr>
            <a:xfrm rot="16200000">
              <a:off x="1096227" y="5736582"/>
              <a:ext cx="173947" cy="108507"/>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2" name="Right Triangle 51">
              <a:extLst>
                <a:ext uri="{FF2B5EF4-FFF2-40B4-BE49-F238E27FC236}">
                  <a16:creationId xmlns:a16="http://schemas.microsoft.com/office/drawing/2014/main" id="{9FEDED6E-11BA-43F3-90DF-6C5EDD1869CD}"/>
                </a:ext>
              </a:extLst>
            </p:cNvPr>
            <p:cNvSpPr/>
            <p:nvPr/>
          </p:nvSpPr>
          <p:spPr>
            <a:xfrm flipV="1">
              <a:off x="1565556" y="5398197"/>
              <a:ext cx="173947" cy="108507"/>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3" name="Right Triangle 52">
              <a:extLst>
                <a:ext uri="{FF2B5EF4-FFF2-40B4-BE49-F238E27FC236}">
                  <a16:creationId xmlns:a16="http://schemas.microsoft.com/office/drawing/2014/main" id="{878476F8-D023-4547-BB96-C7568F4544C8}"/>
                </a:ext>
              </a:extLst>
            </p:cNvPr>
            <p:cNvSpPr/>
            <p:nvPr/>
          </p:nvSpPr>
          <p:spPr>
            <a:xfrm rot="5400000" flipV="1">
              <a:off x="1075970" y="6015825"/>
              <a:ext cx="173947" cy="13563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4" name="Right Triangle 53">
              <a:extLst>
                <a:ext uri="{FF2B5EF4-FFF2-40B4-BE49-F238E27FC236}">
                  <a16:creationId xmlns:a16="http://schemas.microsoft.com/office/drawing/2014/main" id="{31C9CDA7-885C-44D9-8572-50B6CBBCC689}"/>
                </a:ext>
              </a:extLst>
            </p:cNvPr>
            <p:cNvSpPr/>
            <p:nvPr/>
          </p:nvSpPr>
          <p:spPr>
            <a:xfrm rot="10800000" flipV="1">
              <a:off x="435116" y="5573507"/>
              <a:ext cx="173947" cy="9395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55" name="Right Triangle 54">
              <a:extLst>
                <a:ext uri="{FF2B5EF4-FFF2-40B4-BE49-F238E27FC236}">
                  <a16:creationId xmlns:a16="http://schemas.microsoft.com/office/drawing/2014/main" id="{89F36055-35D6-4D5A-B667-12192F265852}"/>
                </a:ext>
              </a:extLst>
            </p:cNvPr>
            <p:cNvSpPr/>
            <p:nvPr/>
          </p:nvSpPr>
          <p:spPr>
            <a:xfrm rot="16200000" flipV="1">
              <a:off x="937508" y="4905386"/>
              <a:ext cx="173947" cy="13563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p>
          </p:txBody>
        </p:sp>
        <p:pic>
          <p:nvPicPr>
            <p:cNvPr id="56" name="Picture 55">
              <a:extLst>
                <a:ext uri="{FF2B5EF4-FFF2-40B4-BE49-F238E27FC236}">
                  <a16:creationId xmlns:a16="http://schemas.microsoft.com/office/drawing/2014/main" id="{F64099AB-57CA-4F0E-A66D-43A1FCFF1035}"/>
                </a:ext>
              </a:extLst>
            </p:cNvPr>
            <p:cNvPicPr>
              <a:picLocks noChangeAspect="1"/>
            </p:cNvPicPr>
            <p:nvPr/>
          </p:nvPicPr>
          <p:blipFill rotWithShape="1">
            <a:blip r:embed="rId2"/>
            <a:srcRect r="31062" b="12514"/>
            <a:stretch/>
          </p:blipFill>
          <p:spPr>
            <a:xfrm rot="19918212">
              <a:off x="417180" y="5109606"/>
              <a:ext cx="385200" cy="560865"/>
            </a:xfrm>
            <a:prstGeom prst="rect">
              <a:avLst/>
            </a:prstGeom>
          </p:spPr>
        </p:pic>
        <p:sp>
          <p:nvSpPr>
            <p:cNvPr id="57" name="Arrow: Circular 56">
              <a:extLst>
                <a:ext uri="{FF2B5EF4-FFF2-40B4-BE49-F238E27FC236}">
                  <a16:creationId xmlns:a16="http://schemas.microsoft.com/office/drawing/2014/main" id="{4AA987B2-D92F-472B-8D81-A8B6231A235B}"/>
                </a:ext>
              </a:extLst>
            </p:cNvPr>
            <p:cNvSpPr/>
            <p:nvPr/>
          </p:nvSpPr>
          <p:spPr>
            <a:xfrm rot="10800000">
              <a:off x="436539" y="4879443"/>
              <a:ext cx="1306291" cy="1306295"/>
            </a:xfrm>
            <a:prstGeom prst="circularArrow">
              <a:avLst>
                <a:gd name="adj1" fmla="val 17903"/>
                <a:gd name="adj2" fmla="val 1142319"/>
                <a:gd name="adj3" fmla="val 20507888"/>
                <a:gd name="adj4" fmla="val 14532803"/>
                <a:gd name="adj5" fmla="val 17185"/>
              </a:avLst>
            </a:prstGeom>
            <a:solidFill>
              <a:srgbClr val="CFD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solidFill>
                  <a:schemeClr val="tx1"/>
                </a:solidFill>
              </a:endParaRPr>
            </a:p>
          </p:txBody>
        </p:sp>
        <p:sp>
          <p:nvSpPr>
            <p:cNvPr id="58" name="Arrow: Circular 57">
              <a:extLst>
                <a:ext uri="{FF2B5EF4-FFF2-40B4-BE49-F238E27FC236}">
                  <a16:creationId xmlns:a16="http://schemas.microsoft.com/office/drawing/2014/main" id="{B6CEA843-A6F2-48EE-9B25-D546C1C6681B}"/>
                </a:ext>
              </a:extLst>
            </p:cNvPr>
            <p:cNvSpPr/>
            <p:nvPr/>
          </p:nvSpPr>
          <p:spPr>
            <a:xfrm rot="5400000">
              <a:off x="442886" y="4879445"/>
              <a:ext cx="1306295" cy="1306291"/>
            </a:xfrm>
            <a:prstGeom prst="circularArrow">
              <a:avLst>
                <a:gd name="adj1" fmla="val 17903"/>
                <a:gd name="adj2" fmla="val 1142319"/>
                <a:gd name="adj3" fmla="val 20507888"/>
                <a:gd name="adj4" fmla="val 14098802"/>
                <a:gd name="adj5" fmla="val 17185"/>
              </a:avLst>
            </a:prstGeom>
            <a:solidFill>
              <a:srgbClr val="86BC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dirty="0">
                <a:solidFill>
                  <a:schemeClr val="tx1"/>
                </a:solidFill>
              </a:endParaRPr>
            </a:p>
          </p:txBody>
        </p:sp>
        <p:sp>
          <p:nvSpPr>
            <p:cNvPr id="59" name="Arrow: Circular 58">
              <a:extLst>
                <a:ext uri="{FF2B5EF4-FFF2-40B4-BE49-F238E27FC236}">
                  <a16:creationId xmlns:a16="http://schemas.microsoft.com/office/drawing/2014/main" id="{9CE94FA5-6D8A-4525-8B46-93A60121DBAF}"/>
                </a:ext>
              </a:extLst>
            </p:cNvPr>
            <p:cNvSpPr/>
            <p:nvPr/>
          </p:nvSpPr>
          <p:spPr>
            <a:xfrm>
              <a:off x="442888" y="4879443"/>
              <a:ext cx="1306291" cy="1306295"/>
            </a:xfrm>
            <a:prstGeom prst="circularArrow">
              <a:avLst>
                <a:gd name="adj1" fmla="val 17903"/>
                <a:gd name="adj2" fmla="val 1142319"/>
                <a:gd name="adj3" fmla="val 20507888"/>
                <a:gd name="adj4" fmla="val 14532803"/>
                <a:gd name="adj5" fmla="val 17185"/>
              </a:avLst>
            </a:prstGeom>
            <a:solidFill>
              <a:srgbClr val="108C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a:solidFill>
                  <a:schemeClr val="tx1"/>
                </a:solidFill>
              </a:endParaRPr>
            </a:p>
          </p:txBody>
        </p:sp>
        <p:sp>
          <p:nvSpPr>
            <p:cNvPr id="60" name="Arrow: Circular 59">
              <a:extLst>
                <a:ext uri="{FF2B5EF4-FFF2-40B4-BE49-F238E27FC236}">
                  <a16:creationId xmlns:a16="http://schemas.microsoft.com/office/drawing/2014/main" id="{E8E65FD4-3E69-4D6C-9FE3-2CB04789B89B}"/>
                </a:ext>
              </a:extLst>
            </p:cNvPr>
            <p:cNvSpPr/>
            <p:nvPr/>
          </p:nvSpPr>
          <p:spPr>
            <a:xfrm rot="16200000">
              <a:off x="442886" y="4879446"/>
              <a:ext cx="1306295" cy="1306291"/>
            </a:xfrm>
            <a:prstGeom prst="circularArrow">
              <a:avLst>
                <a:gd name="adj1" fmla="val 17903"/>
                <a:gd name="adj2" fmla="val 1142319"/>
                <a:gd name="adj3" fmla="val 20507888"/>
                <a:gd name="adj4" fmla="val 16240362"/>
                <a:gd name="adj5" fmla="val 17185"/>
              </a:avLst>
            </a:prstGeom>
            <a:solidFill>
              <a:srgbClr val="146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800" dirty="0">
                <a:solidFill>
                  <a:schemeClr val="tx1"/>
                </a:solidFill>
              </a:endParaRPr>
            </a:p>
          </p:txBody>
        </p:sp>
        <p:grpSp>
          <p:nvGrpSpPr>
            <p:cNvPr id="61" name="Group 60">
              <a:extLst>
                <a:ext uri="{FF2B5EF4-FFF2-40B4-BE49-F238E27FC236}">
                  <a16:creationId xmlns:a16="http://schemas.microsoft.com/office/drawing/2014/main" id="{183DA592-F9C1-482D-BCA2-DAF00D35A85A}"/>
                </a:ext>
              </a:extLst>
            </p:cNvPr>
            <p:cNvGrpSpPr/>
            <p:nvPr/>
          </p:nvGrpSpPr>
          <p:grpSpPr>
            <a:xfrm>
              <a:off x="733725" y="5156465"/>
              <a:ext cx="728138" cy="728140"/>
              <a:chOff x="4754697" y="4852569"/>
              <a:chExt cx="1116000" cy="1116000"/>
            </a:xfrm>
            <a:noFill/>
          </p:grpSpPr>
          <p:sp>
            <p:nvSpPr>
              <p:cNvPr id="62" name="TextBox 61">
                <a:extLst>
                  <a:ext uri="{FF2B5EF4-FFF2-40B4-BE49-F238E27FC236}">
                    <a16:creationId xmlns:a16="http://schemas.microsoft.com/office/drawing/2014/main" id="{4C342ABC-BA8B-4298-8A04-A62501AF7209}"/>
                  </a:ext>
                </a:extLst>
              </p:cNvPr>
              <p:cNvSpPr txBox="1">
                <a:spLocks noChangeAspect="1"/>
              </p:cNvSpPr>
              <p:nvPr/>
            </p:nvSpPr>
            <p:spPr>
              <a:xfrm>
                <a:off x="5690697" y="5788569"/>
                <a:ext cx="180000" cy="180000"/>
              </a:xfrm>
              <a:prstGeom prst="ellipse">
                <a:avLst/>
              </a:prstGeom>
              <a:grpFill/>
            </p:spPr>
            <p:txBody>
              <a:bodyPr wrap="square" lIns="0" tIns="0" rIns="0" bIns="0" rtlCol="0" anchor="ctr">
                <a:noAutofit/>
              </a:bodyPr>
              <a:lstStyle/>
              <a:p>
                <a:pPr algn="ctr"/>
                <a:r>
                  <a:rPr lang="it-IT" b="1" dirty="0">
                    <a:solidFill>
                      <a:schemeClr val="bg1"/>
                    </a:solidFill>
                    <a:latin typeface="Raleway" panose="020B0503030101060003" pitchFamily="34" charset="0"/>
                  </a:rPr>
                  <a:t>3</a:t>
                </a:r>
              </a:p>
            </p:txBody>
          </p:sp>
          <p:grpSp>
            <p:nvGrpSpPr>
              <p:cNvPr id="63" name="Group 62">
                <a:extLst>
                  <a:ext uri="{FF2B5EF4-FFF2-40B4-BE49-F238E27FC236}">
                    <a16:creationId xmlns:a16="http://schemas.microsoft.com/office/drawing/2014/main" id="{AEBA6B22-3B1B-483E-B963-9678B214A7CC}"/>
                  </a:ext>
                </a:extLst>
              </p:cNvPr>
              <p:cNvGrpSpPr/>
              <p:nvPr/>
            </p:nvGrpSpPr>
            <p:grpSpPr>
              <a:xfrm>
                <a:off x="4754697" y="4852569"/>
                <a:ext cx="1116000" cy="1116000"/>
                <a:chOff x="4754697" y="4914969"/>
                <a:chExt cx="1116000" cy="1116000"/>
              </a:xfrm>
              <a:grpFill/>
            </p:grpSpPr>
            <p:grpSp>
              <p:nvGrpSpPr>
                <p:cNvPr id="64" name="Group 63">
                  <a:extLst>
                    <a:ext uri="{FF2B5EF4-FFF2-40B4-BE49-F238E27FC236}">
                      <a16:creationId xmlns:a16="http://schemas.microsoft.com/office/drawing/2014/main" id="{43154A2A-21A9-4D26-8370-0C6C9B0FE077}"/>
                    </a:ext>
                  </a:extLst>
                </p:cNvPr>
                <p:cNvGrpSpPr/>
                <p:nvPr/>
              </p:nvGrpSpPr>
              <p:grpSpPr>
                <a:xfrm>
                  <a:off x="4754697" y="4914969"/>
                  <a:ext cx="1116000" cy="180000"/>
                  <a:chOff x="4754697" y="4877925"/>
                  <a:chExt cx="1116000" cy="180000"/>
                </a:xfrm>
                <a:grpFill/>
              </p:grpSpPr>
              <p:sp>
                <p:nvSpPr>
                  <p:cNvPr id="66" name="TextBox 65">
                    <a:extLst>
                      <a:ext uri="{FF2B5EF4-FFF2-40B4-BE49-F238E27FC236}">
                        <a16:creationId xmlns:a16="http://schemas.microsoft.com/office/drawing/2014/main" id="{C9653596-8429-4592-A9DC-6638A7C3A543}"/>
                      </a:ext>
                    </a:extLst>
                  </p:cNvPr>
                  <p:cNvSpPr txBox="1">
                    <a:spLocks noChangeAspect="1"/>
                  </p:cNvSpPr>
                  <p:nvPr/>
                </p:nvSpPr>
                <p:spPr>
                  <a:xfrm>
                    <a:off x="4754697" y="4877925"/>
                    <a:ext cx="180000" cy="180000"/>
                  </a:xfrm>
                  <a:prstGeom prst="ellipse">
                    <a:avLst/>
                  </a:prstGeom>
                  <a:grpFill/>
                </p:spPr>
                <p:txBody>
                  <a:bodyPr wrap="square" lIns="0" tIns="0" rIns="0" bIns="0" rtlCol="0" anchor="ctr">
                    <a:noAutofit/>
                  </a:bodyPr>
                  <a:lstStyle/>
                  <a:p>
                    <a:pPr algn="ctr"/>
                    <a:r>
                      <a:rPr lang="it-IT" b="1" dirty="0">
                        <a:solidFill>
                          <a:schemeClr val="bg1"/>
                        </a:solidFill>
                        <a:latin typeface="Raleway" panose="020B0503030101060003" pitchFamily="34" charset="0"/>
                      </a:rPr>
                      <a:t>1</a:t>
                    </a:r>
                  </a:p>
                </p:txBody>
              </p:sp>
              <p:sp>
                <p:nvSpPr>
                  <p:cNvPr id="67" name="TextBox 66">
                    <a:extLst>
                      <a:ext uri="{FF2B5EF4-FFF2-40B4-BE49-F238E27FC236}">
                        <a16:creationId xmlns:a16="http://schemas.microsoft.com/office/drawing/2014/main" id="{B4CA6BC7-8460-4F36-A012-584F43DF131F}"/>
                      </a:ext>
                    </a:extLst>
                  </p:cNvPr>
                  <p:cNvSpPr txBox="1">
                    <a:spLocks noChangeAspect="1"/>
                  </p:cNvSpPr>
                  <p:nvPr/>
                </p:nvSpPr>
                <p:spPr>
                  <a:xfrm>
                    <a:off x="5690697" y="4877925"/>
                    <a:ext cx="180000" cy="180000"/>
                  </a:xfrm>
                  <a:prstGeom prst="ellipse">
                    <a:avLst/>
                  </a:prstGeom>
                  <a:grpFill/>
                </p:spPr>
                <p:txBody>
                  <a:bodyPr wrap="square" lIns="0" tIns="0" rIns="0" bIns="0" rtlCol="0" anchor="ctr">
                    <a:noAutofit/>
                  </a:bodyPr>
                  <a:lstStyle/>
                  <a:p>
                    <a:pPr algn="ctr"/>
                    <a:r>
                      <a:rPr lang="it-IT" b="1" dirty="0">
                        <a:solidFill>
                          <a:schemeClr val="bg1"/>
                        </a:solidFill>
                        <a:latin typeface="Raleway" panose="020B0503030101060003" pitchFamily="34" charset="0"/>
                      </a:rPr>
                      <a:t>2</a:t>
                    </a:r>
                  </a:p>
                </p:txBody>
              </p:sp>
            </p:grpSp>
            <p:sp>
              <p:nvSpPr>
                <p:cNvPr id="65" name="TextBox 64">
                  <a:extLst>
                    <a:ext uri="{FF2B5EF4-FFF2-40B4-BE49-F238E27FC236}">
                      <a16:creationId xmlns:a16="http://schemas.microsoft.com/office/drawing/2014/main" id="{445B4E39-486D-4402-A961-31688A19B647}"/>
                    </a:ext>
                  </a:extLst>
                </p:cNvPr>
                <p:cNvSpPr txBox="1">
                  <a:spLocks noChangeAspect="1"/>
                </p:cNvSpPr>
                <p:nvPr/>
              </p:nvSpPr>
              <p:spPr>
                <a:xfrm>
                  <a:off x="4754697" y="5850969"/>
                  <a:ext cx="180000" cy="180000"/>
                </a:xfrm>
                <a:prstGeom prst="ellipse">
                  <a:avLst/>
                </a:prstGeom>
                <a:grpFill/>
              </p:spPr>
              <p:txBody>
                <a:bodyPr wrap="square" lIns="0" tIns="0" rIns="0" bIns="0" rtlCol="0" anchor="ctr">
                  <a:noAutofit/>
                </a:bodyPr>
                <a:lstStyle/>
                <a:p>
                  <a:pPr algn="ctr"/>
                  <a:r>
                    <a:rPr lang="it-IT" b="1" dirty="0">
                      <a:solidFill>
                        <a:schemeClr val="bg1"/>
                      </a:solidFill>
                      <a:latin typeface="Raleway" panose="020B0503030101060003" pitchFamily="34" charset="0"/>
                    </a:rPr>
                    <a:t>4</a:t>
                  </a:r>
                </a:p>
              </p:txBody>
            </p:sp>
          </p:grpSp>
        </p:grpSp>
        <p:sp>
          <p:nvSpPr>
            <p:cNvPr id="26" name="TextBox 25">
              <a:extLst>
                <a:ext uri="{FF2B5EF4-FFF2-40B4-BE49-F238E27FC236}">
                  <a16:creationId xmlns:a16="http://schemas.microsoft.com/office/drawing/2014/main" id="{5F6863ED-5758-4578-B435-B663D86287B0}"/>
                </a:ext>
              </a:extLst>
            </p:cNvPr>
            <p:cNvSpPr txBox="1"/>
            <p:nvPr/>
          </p:nvSpPr>
          <p:spPr>
            <a:xfrm>
              <a:off x="4328431" y="4614588"/>
              <a:ext cx="5708040" cy="276999"/>
            </a:xfrm>
            <a:prstGeom prst="rect">
              <a:avLst/>
            </a:prstGeom>
            <a:noFill/>
          </p:spPr>
          <p:txBody>
            <a:bodyPr wrap="square" rtlCol="0">
              <a:spAutoFit/>
            </a:bodyPr>
            <a:lstStyle/>
            <a:p>
              <a:pPr algn="ctr"/>
              <a:r>
                <a:rPr lang="it-IT" sz="1200" dirty="0">
                  <a:latin typeface="Raleway" panose="020B0503030101060003" pitchFamily="34" charset="0"/>
                </a:rPr>
                <a:t>KNOWLEDGE MANAGEMENT</a:t>
              </a:r>
            </a:p>
          </p:txBody>
        </p:sp>
        <p:grpSp>
          <p:nvGrpSpPr>
            <p:cNvPr id="11" name="Group 10">
              <a:extLst>
                <a:ext uri="{FF2B5EF4-FFF2-40B4-BE49-F238E27FC236}">
                  <a16:creationId xmlns:a16="http://schemas.microsoft.com/office/drawing/2014/main" id="{967A98C9-4750-4E1E-B3EB-C702FD688659}"/>
                </a:ext>
              </a:extLst>
            </p:cNvPr>
            <p:cNvGrpSpPr/>
            <p:nvPr/>
          </p:nvGrpSpPr>
          <p:grpSpPr>
            <a:xfrm>
              <a:off x="7706992" y="5724478"/>
              <a:ext cx="2886530" cy="647271"/>
              <a:chOff x="6901625" y="5816782"/>
              <a:chExt cx="2886530" cy="647271"/>
            </a:xfrm>
          </p:grpSpPr>
          <p:sp>
            <p:nvSpPr>
              <p:cNvPr id="22" name="Parallelogram 21">
                <a:extLst>
                  <a:ext uri="{FF2B5EF4-FFF2-40B4-BE49-F238E27FC236}">
                    <a16:creationId xmlns:a16="http://schemas.microsoft.com/office/drawing/2014/main" id="{5FE519B2-96FA-4CEF-A33A-6E76A4CEA24C}"/>
                  </a:ext>
                </a:extLst>
              </p:cNvPr>
              <p:cNvSpPr/>
              <p:nvPr/>
            </p:nvSpPr>
            <p:spPr>
              <a:xfrm flipH="1" flipV="1">
                <a:off x="6901625" y="5816782"/>
                <a:ext cx="2886530" cy="612000"/>
              </a:xfrm>
              <a:custGeom>
                <a:avLst/>
                <a:gdLst>
                  <a:gd name="connsiteX0" fmla="*/ 0 w 2844000"/>
                  <a:gd name="connsiteY0" fmla="*/ 612000 h 612000"/>
                  <a:gd name="connsiteX1" fmla="*/ 333014 w 2844000"/>
                  <a:gd name="connsiteY1" fmla="*/ 0 h 612000"/>
                  <a:gd name="connsiteX2" fmla="*/ 2844000 w 2844000"/>
                  <a:gd name="connsiteY2" fmla="*/ 0 h 612000"/>
                  <a:gd name="connsiteX3" fmla="*/ 2510986 w 2844000"/>
                  <a:gd name="connsiteY3" fmla="*/ 612000 h 612000"/>
                  <a:gd name="connsiteX4" fmla="*/ 0 w 2844000"/>
                  <a:gd name="connsiteY4" fmla="*/ 612000 h 612000"/>
                  <a:gd name="connsiteX0" fmla="*/ 0 w 2886530"/>
                  <a:gd name="connsiteY0" fmla="*/ 612000 h 612000"/>
                  <a:gd name="connsiteX1" fmla="*/ 375544 w 2886530"/>
                  <a:gd name="connsiteY1" fmla="*/ 0 h 612000"/>
                  <a:gd name="connsiteX2" fmla="*/ 2886530 w 2886530"/>
                  <a:gd name="connsiteY2" fmla="*/ 0 h 612000"/>
                  <a:gd name="connsiteX3" fmla="*/ 2553516 w 2886530"/>
                  <a:gd name="connsiteY3" fmla="*/ 612000 h 612000"/>
                  <a:gd name="connsiteX4" fmla="*/ 0 w 2886530"/>
                  <a:gd name="connsiteY4" fmla="*/ 612000 h 61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6530" h="612000">
                    <a:moveTo>
                      <a:pt x="0" y="612000"/>
                    </a:moveTo>
                    <a:lnTo>
                      <a:pt x="375544" y="0"/>
                    </a:lnTo>
                    <a:lnTo>
                      <a:pt x="2886530" y="0"/>
                    </a:lnTo>
                    <a:lnTo>
                      <a:pt x="2553516" y="612000"/>
                    </a:lnTo>
                    <a:lnTo>
                      <a:pt x="0" y="612000"/>
                    </a:lnTo>
                    <a:close/>
                  </a:path>
                </a:pathLst>
              </a:custGeom>
              <a:solidFill>
                <a:srgbClr val="00A98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4" name="TextBox 23">
                <a:extLst>
                  <a:ext uri="{FF2B5EF4-FFF2-40B4-BE49-F238E27FC236}">
                    <a16:creationId xmlns:a16="http://schemas.microsoft.com/office/drawing/2014/main" id="{94423AAC-3531-419A-8806-2C31068629BB}"/>
                  </a:ext>
                </a:extLst>
              </p:cNvPr>
              <p:cNvSpPr txBox="1"/>
              <p:nvPr/>
            </p:nvSpPr>
            <p:spPr>
              <a:xfrm>
                <a:off x="7192600" y="5817722"/>
                <a:ext cx="2522787" cy="646331"/>
              </a:xfrm>
              <a:prstGeom prst="rect">
                <a:avLst/>
              </a:prstGeom>
              <a:noFill/>
            </p:spPr>
            <p:txBody>
              <a:bodyPr wrap="square" rtlCol="0">
                <a:spAutoFit/>
              </a:bodyPr>
              <a:lstStyle/>
              <a:p>
                <a:r>
                  <a:rPr lang="it-IT" sz="1200" b="1" u="sng" dirty="0">
                    <a:solidFill>
                      <a:schemeClr val="bg1"/>
                    </a:solidFill>
                    <a:latin typeface="Raleway" panose="020B0503030101060003" pitchFamily="34" charset="0"/>
                  </a:rPr>
                  <a:t>Esterno:</a:t>
                </a:r>
                <a:r>
                  <a:rPr lang="it-IT" sz="1200" b="1" dirty="0">
                    <a:solidFill>
                      <a:schemeClr val="bg1"/>
                    </a:solidFill>
                    <a:latin typeface="Raleway" panose="020B0503030101060003" pitchFamily="34" charset="0"/>
                  </a:rPr>
                  <a:t> </a:t>
                </a:r>
                <a:r>
                  <a:rPr lang="it-IT" sz="1200" dirty="0">
                    <a:solidFill>
                      <a:schemeClr val="bg1"/>
                    </a:solidFill>
                    <a:latin typeface="Raleway" panose="020B0503030101060003" pitchFamily="34" charset="0"/>
                  </a:rPr>
                  <a:t>condivisione del sapere verso le comunità e gli stakeholder di riferimento</a:t>
                </a:r>
              </a:p>
            </p:txBody>
          </p:sp>
        </p:grpSp>
        <p:grpSp>
          <p:nvGrpSpPr>
            <p:cNvPr id="9" name="Group 8">
              <a:extLst>
                <a:ext uri="{FF2B5EF4-FFF2-40B4-BE49-F238E27FC236}">
                  <a16:creationId xmlns:a16="http://schemas.microsoft.com/office/drawing/2014/main" id="{F33775CA-A535-4B35-B67E-8C303DF3004B}"/>
                </a:ext>
              </a:extLst>
            </p:cNvPr>
            <p:cNvGrpSpPr/>
            <p:nvPr/>
          </p:nvGrpSpPr>
          <p:grpSpPr>
            <a:xfrm>
              <a:off x="7706992" y="4881488"/>
              <a:ext cx="2844000" cy="646331"/>
              <a:chOff x="6901624" y="4991515"/>
              <a:chExt cx="2844000" cy="646331"/>
            </a:xfrm>
          </p:grpSpPr>
          <p:sp>
            <p:nvSpPr>
              <p:cNvPr id="10" name="Parallelogram 9">
                <a:extLst>
                  <a:ext uri="{FF2B5EF4-FFF2-40B4-BE49-F238E27FC236}">
                    <a16:creationId xmlns:a16="http://schemas.microsoft.com/office/drawing/2014/main" id="{8433C56B-C346-4F6F-8B60-48B5DAF3715B}"/>
                  </a:ext>
                </a:extLst>
              </p:cNvPr>
              <p:cNvSpPr/>
              <p:nvPr/>
            </p:nvSpPr>
            <p:spPr>
              <a:xfrm flipH="1">
                <a:off x="6901624" y="4997361"/>
                <a:ext cx="2844000" cy="612000"/>
              </a:xfrm>
              <a:prstGeom prst="parallelogram">
                <a:avLst>
                  <a:gd name="adj" fmla="val 54414"/>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endParaRPr lang="it-IT" sz="1200" dirty="0">
                  <a:solidFill>
                    <a:schemeClr val="tx1"/>
                  </a:solidFill>
                  <a:latin typeface="Raleway" panose="020B0503030101060003" pitchFamily="34" charset="0"/>
                </a:endParaRPr>
              </a:p>
            </p:txBody>
          </p:sp>
          <p:sp>
            <p:nvSpPr>
              <p:cNvPr id="68" name="TextBox 67">
                <a:extLst>
                  <a:ext uri="{FF2B5EF4-FFF2-40B4-BE49-F238E27FC236}">
                    <a16:creationId xmlns:a16="http://schemas.microsoft.com/office/drawing/2014/main" id="{242D5A4C-8B3D-43A1-9B9D-7C7986C0B79E}"/>
                  </a:ext>
                </a:extLst>
              </p:cNvPr>
              <p:cNvSpPr txBox="1"/>
              <p:nvPr/>
            </p:nvSpPr>
            <p:spPr>
              <a:xfrm>
                <a:off x="7172682" y="4991515"/>
                <a:ext cx="2522787" cy="646331"/>
              </a:xfrm>
              <a:prstGeom prst="rect">
                <a:avLst/>
              </a:prstGeom>
              <a:noFill/>
            </p:spPr>
            <p:txBody>
              <a:bodyPr wrap="square" rtlCol="0">
                <a:spAutoFit/>
              </a:bodyPr>
              <a:lstStyle/>
              <a:p>
                <a:r>
                  <a:rPr lang="it-IT" sz="1200" b="1" u="sng" dirty="0">
                    <a:solidFill>
                      <a:schemeClr val="bg1"/>
                    </a:solidFill>
                    <a:latin typeface="Raleway" panose="020B0503030101060003" pitchFamily="34" charset="0"/>
                  </a:rPr>
                  <a:t>Interno:</a:t>
                </a:r>
                <a:r>
                  <a:rPr lang="it-IT" sz="1200" b="1" dirty="0">
                    <a:solidFill>
                      <a:schemeClr val="bg1"/>
                    </a:solidFill>
                    <a:latin typeface="Raleway" panose="020B0503030101060003" pitchFamily="34" charset="0"/>
                  </a:rPr>
                  <a:t> </a:t>
                </a:r>
                <a:r>
                  <a:rPr lang="it-IT" sz="1200" dirty="0">
                    <a:solidFill>
                      <a:schemeClr val="bg1"/>
                    </a:solidFill>
                    <a:latin typeface="Raleway" panose="020B0503030101060003" pitchFamily="34" charset="0"/>
                  </a:rPr>
                  <a:t>supporto alla </a:t>
                </a:r>
                <a:br>
                  <a:rPr lang="it-IT" sz="1200" dirty="0">
                    <a:solidFill>
                      <a:schemeClr val="bg1"/>
                    </a:solidFill>
                    <a:latin typeface="Raleway" panose="020B0503030101060003" pitchFamily="34" charset="0"/>
                  </a:rPr>
                </a:br>
                <a:r>
                  <a:rPr lang="it-IT" sz="1200" dirty="0">
                    <a:solidFill>
                      <a:schemeClr val="bg1"/>
                    </a:solidFill>
                    <a:latin typeface="Raleway" panose="020B0503030101060003" pitchFamily="34" charset="0"/>
                  </a:rPr>
                  <a:t>definizione delle strategie di intervento ed erogazione</a:t>
                </a:r>
              </a:p>
            </p:txBody>
          </p:sp>
        </p:grpSp>
        <p:sp>
          <p:nvSpPr>
            <p:cNvPr id="21" name="Arrow: Pentagon 20">
              <a:extLst>
                <a:ext uri="{FF2B5EF4-FFF2-40B4-BE49-F238E27FC236}">
                  <a16:creationId xmlns:a16="http://schemas.microsoft.com/office/drawing/2014/main" id="{22C97598-1244-4E63-B763-3554360B06E9}"/>
                </a:ext>
              </a:extLst>
            </p:cNvPr>
            <p:cNvSpPr/>
            <p:nvPr/>
          </p:nvSpPr>
          <p:spPr>
            <a:xfrm>
              <a:off x="1774229" y="5518630"/>
              <a:ext cx="2469167" cy="252000"/>
            </a:xfrm>
            <a:custGeom>
              <a:avLst/>
              <a:gdLst>
                <a:gd name="connsiteX0" fmla="*/ 0 w 2448000"/>
                <a:gd name="connsiteY0" fmla="*/ 0 h 232064"/>
                <a:gd name="connsiteX1" fmla="*/ 2388675 w 2448000"/>
                <a:gd name="connsiteY1" fmla="*/ 0 h 232064"/>
                <a:gd name="connsiteX2" fmla="*/ 2448000 w 2448000"/>
                <a:gd name="connsiteY2" fmla="*/ 116032 h 232064"/>
                <a:gd name="connsiteX3" fmla="*/ 2388675 w 2448000"/>
                <a:gd name="connsiteY3" fmla="*/ 232064 h 232064"/>
                <a:gd name="connsiteX4" fmla="*/ 0 w 2448000"/>
                <a:gd name="connsiteY4" fmla="*/ 232064 h 232064"/>
                <a:gd name="connsiteX5" fmla="*/ 0 w 2448000"/>
                <a:gd name="connsiteY5" fmla="*/ 0 h 232064"/>
                <a:gd name="connsiteX0" fmla="*/ 0 w 2448000"/>
                <a:gd name="connsiteY0" fmla="*/ 0 h 232064"/>
                <a:gd name="connsiteX1" fmla="*/ 2388675 w 2448000"/>
                <a:gd name="connsiteY1" fmla="*/ 0 h 232064"/>
                <a:gd name="connsiteX2" fmla="*/ 2448000 w 2448000"/>
                <a:gd name="connsiteY2" fmla="*/ 116032 h 232064"/>
                <a:gd name="connsiteX3" fmla="*/ 2356830 w 2448000"/>
                <a:gd name="connsiteY3" fmla="*/ 232064 h 232064"/>
                <a:gd name="connsiteX4" fmla="*/ 0 w 2448000"/>
                <a:gd name="connsiteY4" fmla="*/ 232064 h 232064"/>
                <a:gd name="connsiteX5" fmla="*/ 0 w 2448000"/>
                <a:gd name="connsiteY5" fmla="*/ 0 h 232064"/>
                <a:gd name="connsiteX0" fmla="*/ 0 w 2448000"/>
                <a:gd name="connsiteY0" fmla="*/ 0 h 232064"/>
                <a:gd name="connsiteX1" fmla="*/ 2388675 w 2448000"/>
                <a:gd name="connsiteY1" fmla="*/ 0 h 232064"/>
                <a:gd name="connsiteX2" fmla="*/ 2448000 w 2448000"/>
                <a:gd name="connsiteY2" fmla="*/ 116032 h 232064"/>
                <a:gd name="connsiteX3" fmla="*/ 2397773 w 2448000"/>
                <a:gd name="connsiteY3" fmla="*/ 232064 h 232064"/>
                <a:gd name="connsiteX4" fmla="*/ 0 w 2448000"/>
                <a:gd name="connsiteY4" fmla="*/ 232064 h 232064"/>
                <a:gd name="connsiteX5" fmla="*/ 0 w 2448000"/>
                <a:gd name="connsiteY5" fmla="*/ 0 h 232064"/>
                <a:gd name="connsiteX0" fmla="*/ 0 w 2448000"/>
                <a:gd name="connsiteY0" fmla="*/ 0 h 232064"/>
                <a:gd name="connsiteX1" fmla="*/ 2388675 w 2448000"/>
                <a:gd name="connsiteY1" fmla="*/ 0 h 232064"/>
                <a:gd name="connsiteX2" fmla="*/ 2448000 w 2448000"/>
                <a:gd name="connsiteY2" fmla="*/ 116032 h 232064"/>
                <a:gd name="connsiteX3" fmla="*/ 2375027 w 2448000"/>
                <a:gd name="connsiteY3" fmla="*/ 232064 h 232064"/>
                <a:gd name="connsiteX4" fmla="*/ 0 w 2448000"/>
                <a:gd name="connsiteY4" fmla="*/ 232064 h 232064"/>
                <a:gd name="connsiteX5" fmla="*/ 0 w 2448000"/>
                <a:gd name="connsiteY5" fmla="*/ 0 h 232064"/>
                <a:gd name="connsiteX0" fmla="*/ 0 w 2448000"/>
                <a:gd name="connsiteY0" fmla="*/ 4549 h 236613"/>
                <a:gd name="connsiteX1" fmla="*/ 2415970 w 2448000"/>
                <a:gd name="connsiteY1" fmla="*/ 0 h 236613"/>
                <a:gd name="connsiteX2" fmla="*/ 2448000 w 2448000"/>
                <a:gd name="connsiteY2" fmla="*/ 120581 h 236613"/>
                <a:gd name="connsiteX3" fmla="*/ 2375027 w 2448000"/>
                <a:gd name="connsiteY3" fmla="*/ 236613 h 236613"/>
                <a:gd name="connsiteX4" fmla="*/ 0 w 2448000"/>
                <a:gd name="connsiteY4" fmla="*/ 236613 h 236613"/>
                <a:gd name="connsiteX5" fmla="*/ 0 w 2448000"/>
                <a:gd name="connsiteY5" fmla="*/ 4549 h 236613"/>
                <a:gd name="connsiteX0" fmla="*/ 0 w 2448000"/>
                <a:gd name="connsiteY0" fmla="*/ 4549 h 236613"/>
                <a:gd name="connsiteX1" fmla="*/ 2411421 w 2448000"/>
                <a:gd name="connsiteY1" fmla="*/ 0 h 236613"/>
                <a:gd name="connsiteX2" fmla="*/ 2448000 w 2448000"/>
                <a:gd name="connsiteY2" fmla="*/ 120581 h 236613"/>
                <a:gd name="connsiteX3" fmla="*/ 2375027 w 2448000"/>
                <a:gd name="connsiteY3" fmla="*/ 236613 h 236613"/>
                <a:gd name="connsiteX4" fmla="*/ 0 w 2448000"/>
                <a:gd name="connsiteY4" fmla="*/ 236613 h 236613"/>
                <a:gd name="connsiteX5" fmla="*/ 0 w 2448000"/>
                <a:gd name="connsiteY5" fmla="*/ 4549 h 236613"/>
                <a:gd name="connsiteX0" fmla="*/ 0 w 2469167"/>
                <a:gd name="connsiteY0" fmla="*/ 4549 h 236613"/>
                <a:gd name="connsiteX1" fmla="*/ 2411421 w 2469167"/>
                <a:gd name="connsiteY1" fmla="*/ 0 h 236613"/>
                <a:gd name="connsiteX2" fmla="*/ 2469167 w 2469167"/>
                <a:gd name="connsiteY2" fmla="*/ 92757 h 236613"/>
                <a:gd name="connsiteX3" fmla="*/ 2375027 w 2469167"/>
                <a:gd name="connsiteY3" fmla="*/ 236613 h 236613"/>
                <a:gd name="connsiteX4" fmla="*/ 0 w 2469167"/>
                <a:gd name="connsiteY4" fmla="*/ 236613 h 236613"/>
                <a:gd name="connsiteX5" fmla="*/ 0 w 2469167"/>
                <a:gd name="connsiteY5" fmla="*/ 4549 h 236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9167" h="236613">
                  <a:moveTo>
                    <a:pt x="0" y="4549"/>
                  </a:moveTo>
                  <a:lnTo>
                    <a:pt x="2411421" y="0"/>
                  </a:lnTo>
                  <a:lnTo>
                    <a:pt x="2469167" y="92757"/>
                  </a:lnTo>
                  <a:lnTo>
                    <a:pt x="2375027" y="236613"/>
                  </a:lnTo>
                  <a:lnTo>
                    <a:pt x="0" y="236613"/>
                  </a:lnTo>
                  <a:lnTo>
                    <a:pt x="0" y="4549"/>
                  </a:lnTo>
                  <a:close/>
                </a:path>
              </a:pathLst>
            </a:custGeom>
            <a:solidFill>
              <a:srgbClr val="8BC327"/>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TextBox 46">
              <a:extLst>
                <a:ext uri="{FF2B5EF4-FFF2-40B4-BE49-F238E27FC236}">
                  <a16:creationId xmlns:a16="http://schemas.microsoft.com/office/drawing/2014/main" id="{E615E052-8DE7-495B-9533-5D16F26D068C}"/>
                </a:ext>
              </a:extLst>
            </p:cNvPr>
            <p:cNvSpPr txBox="1"/>
            <p:nvPr/>
          </p:nvSpPr>
          <p:spPr>
            <a:xfrm>
              <a:off x="1737436" y="4985306"/>
              <a:ext cx="2412451" cy="1061829"/>
            </a:xfrm>
            <a:prstGeom prst="rect">
              <a:avLst/>
            </a:prstGeom>
            <a:noFill/>
          </p:spPr>
          <p:txBody>
            <a:bodyPr wrap="square" rtlCol="0">
              <a:spAutoFit/>
            </a:bodyPr>
            <a:lstStyle/>
            <a:p>
              <a:pPr marL="228600" indent="-228600">
                <a:spcBef>
                  <a:spcPts val="600"/>
                </a:spcBef>
                <a:buAutoNum type="arabicPeriod"/>
              </a:pPr>
              <a:r>
                <a:rPr lang="it-IT" sz="1200" dirty="0">
                  <a:latin typeface="Raleway" panose="020B0503030101060003" pitchFamily="34" charset="0"/>
                </a:rPr>
                <a:t>Pianificazione intervento</a:t>
              </a:r>
            </a:p>
            <a:p>
              <a:pPr marL="228600" indent="-228600">
                <a:spcBef>
                  <a:spcPts val="600"/>
                </a:spcBef>
                <a:buAutoNum type="arabicPeriod"/>
              </a:pPr>
              <a:r>
                <a:rPr lang="it-IT" sz="1200" dirty="0">
                  <a:latin typeface="Raleway" panose="020B0503030101060003" pitchFamily="34" charset="0"/>
                </a:rPr>
                <a:t>Realizzazione del progetto</a:t>
              </a:r>
            </a:p>
            <a:p>
              <a:pPr marL="228600" indent="-228600">
                <a:spcBef>
                  <a:spcPts val="600"/>
                </a:spcBef>
                <a:buAutoNum type="arabicPeriod"/>
              </a:pPr>
              <a:r>
                <a:rPr lang="it-IT" sz="1200" b="1" dirty="0">
                  <a:solidFill>
                    <a:schemeClr val="bg1"/>
                  </a:solidFill>
                  <a:latin typeface="Raleway" panose="020B0503030101060003" pitchFamily="34" charset="0"/>
                </a:rPr>
                <a:t>Monitoraggio e valutazione</a:t>
              </a:r>
            </a:p>
            <a:p>
              <a:pPr marL="228600" indent="-228600">
                <a:spcBef>
                  <a:spcPts val="600"/>
                </a:spcBef>
                <a:buAutoNum type="arabicPeriod"/>
              </a:pPr>
              <a:r>
                <a:rPr lang="it-IT" sz="1200" dirty="0">
                  <a:latin typeface="Raleway" panose="020B0503030101060003" pitchFamily="34" charset="0"/>
                </a:rPr>
                <a:t>Azioni di miglioramento</a:t>
              </a:r>
            </a:p>
          </p:txBody>
        </p:sp>
        <p:sp>
          <p:nvSpPr>
            <p:cNvPr id="3" name="Heptagon 2">
              <a:extLst>
                <a:ext uri="{FF2B5EF4-FFF2-40B4-BE49-F238E27FC236}">
                  <a16:creationId xmlns:a16="http://schemas.microsoft.com/office/drawing/2014/main" id="{92E7043F-5C3D-4730-AB84-EF1B6A87FDFE}"/>
                </a:ext>
              </a:extLst>
            </p:cNvPr>
            <p:cNvSpPr/>
            <p:nvPr/>
          </p:nvSpPr>
          <p:spPr>
            <a:xfrm>
              <a:off x="4330571" y="4896225"/>
              <a:ext cx="3655653" cy="1448389"/>
            </a:xfrm>
            <a:custGeom>
              <a:avLst/>
              <a:gdLst>
                <a:gd name="connsiteX0" fmla="*/ -5 w 1739832"/>
                <a:gd name="connsiteY0" fmla="*/ 753816 h 1172147"/>
                <a:gd name="connsiteX1" fmla="*/ 172297 w 1739832"/>
                <a:gd name="connsiteY1" fmla="*/ 232159 h 1172147"/>
                <a:gd name="connsiteX2" fmla="*/ 869916 w 1739832"/>
                <a:gd name="connsiteY2" fmla="*/ 0 h 1172147"/>
                <a:gd name="connsiteX3" fmla="*/ 1567535 w 1739832"/>
                <a:gd name="connsiteY3" fmla="*/ 232159 h 1172147"/>
                <a:gd name="connsiteX4" fmla="*/ 1739837 w 1739832"/>
                <a:gd name="connsiteY4" fmla="*/ 753816 h 1172147"/>
                <a:gd name="connsiteX5" fmla="*/ 1257063 w 1739832"/>
                <a:gd name="connsiteY5" fmla="*/ 1172153 h 1172147"/>
                <a:gd name="connsiteX6" fmla="*/ 482769 w 1739832"/>
                <a:gd name="connsiteY6" fmla="*/ 1172153 h 1172147"/>
                <a:gd name="connsiteX7" fmla="*/ -5 w 1739832"/>
                <a:gd name="connsiteY7" fmla="*/ 753816 h 1172147"/>
                <a:gd name="connsiteX0" fmla="*/ 0 w 1739842"/>
                <a:gd name="connsiteY0" fmla="*/ 753816 h 1172153"/>
                <a:gd name="connsiteX1" fmla="*/ 5589 w 1739842"/>
                <a:gd name="connsiteY1" fmla="*/ 530223 h 1172153"/>
                <a:gd name="connsiteX2" fmla="*/ 869921 w 1739842"/>
                <a:gd name="connsiteY2" fmla="*/ 0 h 1172153"/>
                <a:gd name="connsiteX3" fmla="*/ 1567540 w 1739842"/>
                <a:gd name="connsiteY3" fmla="*/ 232159 h 1172153"/>
                <a:gd name="connsiteX4" fmla="*/ 1739842 w 1739842"/>
                <a:gd name="connsiteY4" fmla="*/ 753816 h 1172153"/>
                <a:gd name="connsiteX5" fmla="*/ 1257068 w 1739842"/>
                <a:gd name="connsiteY5" fmla="*/ 1172153 h 1172153"/>
                <a:gd name="connsiteX6" fmla="*/ 482774 w 1739842"/>
                <a:gd name="connsiteY6" fmla="*/ 1172153 h 1172153"/>
                <a:gd name="connsiteX7" fmla="*/ 0 w 1739842"/>
                <a:gd name="connsiteY7" fmla="*/ 753816 h 1172153"/>
                <a:gd name="connsiteX0" fmla="*/ 0 w 1739842"/>
                <a:gd name="connsiteY0" fmla="*/ 905374 h 1323711"/>
                <a:gd name="connsiteX1" fmla="*/ 5589 w 1739842"/>
                <a:gd name="connsiteY1" fmla="*/ 681781 h 1323711"/>
                <a:gd name="connsiteX2" fmla="*/ 258637 w 1739842"/>
                <a:gd name="connsiteY2" fmla="*/ 0 h 1323711"/>
                <a:gd name="connsiteX3" fmla="*/ 1567540 w 1739842"/>
                <a:gd name="connsiteY3" fmla="*/ 383717 h 1323711"/>
                <a:gd name="connsiteX4" fmla="*/ 1739842 w 1739842"/>
                <a:gd name="connsiteY4" fmla="*/ 905374 h 1323711"/>
                <a:gd name="connsiteX5" fmla="*/ 1257068 w 1739842"/>
                <a:gd name="connsiteY5" fmla="*/ 1323711 h 1323711"/>
                <a:gd name="connsiteX6" fmla="*/ 482774 w 1739842"/>
                <a:gd name="connsiteY6" fmla="*/ 1323711 h 1323711"/>
                <a:gd name="connsiteX7" fmla="*/ 0 w 1739842"/>
                <a:gd name="connsiteY7" fmla="*/ 905374 h 1323711"/>
                <a:gd name="connsiteX0" fmla="*/ 0 w 3088172"/>
                <a:gd name="connsiteY0" fmla="*/ 905604 h 1323941"/>
                <a:gd name="connsiteX1" fmla="*/ 5589 w 3088172"/>
                <a:gd name="connsiteY1" fmla="*/ 682011 h 1323941"/>
                <a:gd name="connsiteX2" fmla="*/ 258637 w 3088172"/>
                <a:gd name="connsiteY2" fmla="*/ 230 h 1323941"/>
                <a:gd name="connsiteX3" fmla="*/ 3088172 w 3088172"/>
                <a:gd name="connsiteY3" fmla="*/ 0 h 1323941"/>
                <a:gd name="connsiteX4" fmla="*/ 1739842 w 3088172"/>
                <a:gd name="connsiteY4" fmla="*/ 905604 h 1323941"/>
                <a:gd name="connsiteX5" fmla="*/ 1257068 w 3088172"/>
                <a:gd name="connsiteY5" fmla="*/ 1323941 h 1323941"/>
                <a:gd name="connsiteX6" fmla="*/ 482774 w 3088172"/>
                <a:gd name="connsiteY6" fmla="*/ 1323941 h 1323941"/>
                <a:gd name="connsiteX7" fmla="*/ 0 w 3088172"/>
                <a:gd name="connsiteY7" fmla="*/ 905604 h 1323941"/>
                <a:gd name="connsiteX0" fmla="*/ 0 w 3452447"/>
                <a:gd name="connsiteY0" fmla="*/ 905604 h 1323941"/>
                <a:gd name="connsiteX1" fmla="*/ 5589 w 3452447"/>
                <a:gd name="connsiteY1" fmla="*/ 682011 h 1323941"/>
                <a:gd name="connsiteX2" fmla="*/ 258637 w 3452447"/>
                <a:gd name="connsiteY2" fmla="*/ 230 h 1323941"/>
                <a:gd name="connsiteX3" fmla="*/ 3088172 w 3452447"/>
                <a:gd name="connsiteY3" fmla="*/ 0 h 1323941"/>
                <a:gd name="connsiteX4" fmla="*/ 3452447 w 3452447"/>
                <a:gd name="connsiteY4" fmla="*/ 673215 h 1323941"/>
                <a:gd name="connsiteX5" fmla="*/ 1257068 w 3452447"/>
                <a:gd name="connsiteY5" fmla="*/ 1323941 h 1323941"/>
                <a:gd name="connsiteX6" fmla="*/ 482774 w 3452447"/>
                <a:gd name="connsiteY6" fmla="*/ 1323941 h 1323941"/>
                <a:gd name="connsiteX7" fmla="*/ 0 w 3452447"/>
                <a:gd name="connsiteY7" fmla="*/ 905604 h 1323941"/>
                <a:gd name="connsiteX0" fmla="*/ 0 w 3452447"/>
                <a:gd name="connsiteY0" fmla="*/ 905604 h 1323941"/>
                <a:gd name="connsiteX1" fmla="*/ 5589 w 3452447"/>
                <a:gd name="connsiteY1" fmla="*/ 682011 h 1323941"/>
                <a:gd name="connsiteX2" fmla="*/ 258637 w 3452447"/>
                <a:gd name="connsiteY2" fmla="*/ 230 h 1323941"/>
                <a:gd name="connsiteX3" fmla="*/ 3088172 w 3452447"/>
                <a:gd name="connsiteY3" fmla="*/ 0 h 1323941"/>
                <a:gd name="connsiteX4" fmla="*/ 3452447 w 3452447"/>
                <a:gd name="connsiteY4" fmla="*/ 673215 h 1323941"/>
                <a:gd name="connsiteX5" fmla="*/ 3111128 w 3452447"/>
                <a:gd name="connsiteY5" fmla="*/ 1323941 h 1323941"/>
                <a:gd name="connsiteX6" fmla="*/ 482774 w 3452447"/>
                <a:gd name="connsiteY6" fmla="*/ 1323941 h 1323941"/>
                <a:gd name="connsiteX7" fmla="*/ 0 w 3452447"/>
                <a:gd name="connsiteY7" fmla="*/ 905604 h 1323941"/>
                <a:gd name="connsiteX0" fmla="*/ 0 w 3452447"/>
                <a:gd name="connsiteY0" fmla="*/ 905604 h 1323941"/>
                <a:gd name="connsiteX1" fmla="*/ 5589 w 3452447"/>
                <a:gd name="connsiteY1" fmla="*/ 682011 h 1323941"/>
                <a:gd name="connsiteX2" fmla="*/ 258637 w 3452447"/>
                <a:gd name="connsiteY2" fmla="*/ 230 h 1323941"/>
                <a:gd name="connsiteX3" fmla="*/ 3088172 w 3452447"/>
                <a:gd name="connsiteY3" fmla="*/ 0 h 1323941"/>
                <a:gd name="connsiteX4" fmla="*/ 3452447 w 3452447"/>
                <a:gd name="connsiteY4" fmla="*/ 673215 h 1323941"/>
                <a:gd name="connsiteX5" fmla="*/ 3111128 w 3452447"/>
                <a:gd name="connsiteY5" fmla="*/ 1323941 h 1323941"/>
                <a:gd name="connsiteX6" fmla="*/ 255437 w 3452447"/>
                <a:gd name="connsiteY6" fmla="*/ 1313837 h 1323941"/>
                <a:gd name="connsiteX7" fmla="*/ 0 w 3452447"/>
                <a:gd name="connsiteY7" fmla="*/ 905604 h 1323941"/>
                <a:gd name="connsiteX0" fmla="*/ 0 w 3452447"/>
                <a:gd name="connsiteY0" fmla="*/ 905604 h 1323941"/>
                <a:gd name="connsiteX1" fmla="*/ 5589 w 3452447"/>
                <a:gd name="connsiteY1" fmla="*/ 687063 h 1323941"/>
                <a:gd name="connsiteX2" fmla="*/ 258637 w 3452447"/>
                <a:gd name="connsiteY2" fmla="*/ 230 h 1323941"/>
                <a:gd name="connsiteX3" fmla="*/ 3088172 w 3452447"/>
                <a:gd name="connsiteY3" fmla="*/ 0 h 1323941"/>
                <a:gd name="connsiteX4" fmla="*/ 3452447 w 3452447"/>
                <a:gd name="connsiteY4" fmla="*/ 673215 h 1323941"/>
                <a:gd name="connsiteX5" fmla="*/ 3111128 w 3452447"/>
                <a:gd name="connsiteY5" fmla="*/ 1323941 h 1323941"/>
                <a:gd name="connsiteX6" fmla="*/ 255437 w 3452447"/>
                <a:gd name="connsiteY6" fmla="*/ 1313837 h 1323941"/>
                <a:gd name="connsiteX7" fmla="*/ 0 w 3452447"/>
                <a:gd name="connsiteY7" fmla="*/ 905604 h 1323941"/>
                <a:gd name="connsiteX0" fmla="*/ 14619 w 3446858"/>
                <a:gd name="connsiteY0" fmla="*/ 905604 h 1323941"/>
                <a:gd name="connsiteX1" fmla="*/ 0 w 3446858"/>
                <a:gd name="connsiteY1" fmla="*/ 687063 h 1323941"/>
                <a:gd name="connsiteX2" fmla="*/ 253048 w 3446858"/>
                <a:gd name="connsiteY2" fmla="*/ 230 h 1323941"/>
                <a:gd name="connsiteX3" fmla="*/ 3082583 w 3446858"/>
                <a:gd name="connsiteY3" fmla="*/ 0 h 1323941"/>
                <a:gd name="connsiteX4" fmla="*/ 3446858 w 3446858"/>
                <a:gd name="connsiteY4" fmla="*/ 673215 h 1323941"/>
                <a:gd name="connsiteX5" fmla="*/ 3105539 w 3446858"/>
                <a:gd name="connsiteY5" fmla="*/ 1323941 h 1323941"/>
                <a:gd name="connsiteX6" fmla="*/ 249848 w 3446858"/>
                <a:gd name="connsiteY6" fmla="*/ 1313837 h 1323941"/>
                <a:gd name="connsiteX7" fmla="*/ 14619 w 3446858"/>
                <a:gd name="connsiteY7" fmla="*/ 905604 h 1323941"/>
                <a:gd name="connsiteX0" fmla="*/ 10385 w 3442624"/>
                <a:gd name="connsiteY0" fmla="*/ 905604 h 1323941"/>
                <a:gd name="connsiteX1" fmla="*/ 0 w 3442624"/>
                <a:gd name="connsiteY1" fmla="*/ 661663 h 1323941"/>
                <a:gd name="connsiteX2" fmla="*/ 248814 w 3442624"/>
                <a:gd name="connsiteY2" fmla="*/ 230 h 1323941"/>
                <a:gd name="connsiteX3" fmla="*/ 3078349 w 3442624"/>
                <a:gd name="connsiteY3" fmla="*/ 0 h 1323941"/>
                <a:gd name="connsiteX4" fmla="*/ 3442624 w 3442624"/>
                <a:gd name="connsiteY4" fmla="*/ 673215 h 1323941"/>
                <a:gd name="connsiteX5" fmla="*/ 3101305 w 3442624"/>
                <a:gd name="connsiteY5" fmla="*/ 1323941 h 1323941"/>
                <a:gd name="connsiteX6" fmla="*/ 245614 w 3442624"/>
                <a:gd name="connsiteY6" fmla="*/ 1313837 h 1323941"/>
                <a:gd name="connsiteX7" fmla="*/ 10385 w 3442624"/>
                <a:gd name="connsiteY7" fmla="*/ 905604 h 1323941"/>
                <a:gd name="connsiteX0" fmla="*/ 6152 w 3438391"/>
                <a:gd name="connsiteY0" fmla="*/ 905604 h 1323941"/>
                <a:gd name="connsiteX1" fmla="*/ 0 w 3438391"/>
                <a:gd name="connsiteY1" fmla="*/ 695529 h 1323941"/>
                <a:gd name="connsiteX2" fmla="*/ 244581 w 3438391"/>
                <a:gd name="connsiteY2" fmla="*/ 230 h 1323941"/>
                <a:gd name="connsiteX3" fmla="*/ 3074116 w 3438391"/>
                <a:gd name="connsiteY3" fmla="*/ 0 h 1323941"/>
                <a:gd name="connsiteX4" fmla="*/ 3438391 w 3438391"/>
                <a:gd name="connsiteY4" fmla="*/ 673215 h 1323941"/>
                <a:gd name="connsiteX5" fmla="*/ 3097072 w 3438391"/>
                <a:gd name="connsiteY5" fmla="*/ 1323941 h 1323941"/>
                <a:gd name="connsiteX6" fmla="*/ 241381 w 3438391"/>
                <a:gd name="connsiteY6" fmla="*/ 1313837 h 1323941"/>
                <a:gd name="connsiteX7" fmla="*/ 6152 w 3438391"/>
                <a:gd name="connsiteY7" fmla="*/ 905604 h 1323941"/>
                <a:gd name="connsiteX0" fmla="*/ 6152 w 3438391"/>
                <a:gd name="connsiteY0" fmla="*/ 905604 h 1330770"/>
                <a:gd name="connsiteX1" fmla="*/ 0 w 3438391"/>
                <a:gd name="connsiteY1" fmla="*/ 695529 h 1330770"/>
                <a:gd name="connsiteX2" fmla="*/ 244581 w 3438391"/>
                <a:gd name="connsiteY2" fmla="*/ 230 h 1330770"/>
                <a:gd name="connsiteX3" fmla="*/ 3074116 w 3438391"/>
                <a:gd name="connsiteY3" fmla="*/ 0 h 1330770"/>
                <a:gd name="connsiteX4" fmla="*/ 3438391 w 3438391"/>
                <a:gd name="connsiteY4" fmla="*/ 673215 h 1330770"/>
                <a:gd name="connsiteX5" fmla="*/ 3097072 w 3438391"/>
                <a:gd name="connsiteY5" fmla="*/ 1323941 h 1330770"/>
                <a:gd name="connsiteX6" fmla="*/ 241381 w 3438391"/>
                <a:gd name="connsiteY6" fmla="*/ 1330770 h 1330770"/>
                <a:gd name="connsiteX7" fmla="*/ 6152 w 3438391"/>
                <a:gd name="connsiteY7" fmla="*/ 905604 h 1330770"/>
                <a:gd name="connsiteX0" fmla="*/ 6152 w 3425691"/>
                <a:gd name="connsiteY0" fmla="*/ 905604 h 1330770"/>
                <a:gd name="connsiteX1" fmla="*/ 0 w 3425691"/>
                <a:gd name="connsiteY1" fmla="*/ 695529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05604 h 1330770"/>
                <a:gd name="connsiteX0" fmla="*/ 6152 w 3425691"/>
                <a:gd name="connsiteY0" fmla="*/ 969104 h 1330770"/>
                <a:gd name="connsiteX1" fmla="*/ 0 w 3425691"/>
                <a:gd name="connsiteY1" fmla="*/ 695529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69104 h 1330770"/>
                <a:gd name="connsiteX0" fmla="*/ 6152 w 3425691"/>
                <a:gd name="connsiteY0" fmla="*/ 969104 h 1330770"/>
                <a:gd name="connsiteX1" fmla="*/ 0 w 3425691"/>
                <a:gd name="connsiteY1" fmla="*/ 729396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69104 h 1330770"/>
                <a:gd name="connsiteX0" fmla="*/ 6152 w 3425691"/>
                <a:gd name="connsiteY0" fmla="*/ 910147 h 1330770"/>
                <a:gd name="connsiteX1" fmla="*/ 0 w 3425691"/>
                <a:gd name="connsiteY1" fmla="*/ 729396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10147 h 1330770"/>
                <a:gd name="connsiteX0" fmla="*/ 6152 w 3425691"/>
                <a:gd name="connsiteY0" fmla="*/ 910147 h 1330770"/>
                <a:gd name="connsiteX1" fmla="*/ 0 w 3425691"/>
                <a:gd name="connsiteY1" fmla="*/ 690092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10147 h 1330770"/>
                <a:gd name="connsiteX0" fmla="*/ 6152 w 3398446"/>
                <a:gd name="connsiteY0" fmla="*/ 910147 h 1330770"/>
                <a:gd name="connsiteX1" fmla="*/ 0 w 3398446"/>
                <a:gd name="connsiteY1" fmla="*/ 690092 h 1330770"/>
                <a:gd name="connsiteX2" fmla="*/ 244581 w 3398446"/>
                <a:gd name="connsiteY2" fmla="*/ 230 h 1330770"/>
                <a:gd name="connsiteX3" fmla="*/ 3074116 w 3398446"/>
                <a:gd name="connsiteY3" fmla="*/ 0 h 1330770"/>
                <a:gd name="connsiteX4" fmla="*/ 3398446 w 3398446"/>
                <a:gd name="connsiteY4" fmla="*/ 560338 h 1330770"/>
                <a:gd name="connsiteX5" fmla="*/ 3097072 w 3398446"/>
                <a:gd name="connsiteY5" fmla="*/ 1323941 h 1330770"/>
                <a:gd name="connsiteX6" fmla="*/ 241381 w 3398446"/>
                <a:gd name="connsiteY6" fmla="*/ 1330770 h 1330770"/>
                <a:gd name="connsiteX7" fmla="*/ 6152 w 3398446"/>
                <a:gd name="connsiteY7" fmla="*/ 910147 h 1330770"/>
                <a:gd name="connsiteX0" fmla="*/ 6152 w 3405387"/>
                <a:gd name="connsiteY0" fmla="*/ 910147 h 1330770"/>
                <a:gd name="connsiteX1" fmla="*/ 0 w 3405387"/>
                <a:gd name="connsiteY1" fmla="*/ 690092 h 1330770"/>
                <a:gd name="connsiteX2" fmla="*/ 244581 w 3405387"/>
                <a:gd name="connsiteY2" fmla="*/ 230 h 1330770"/>
                <a:gd name="connsiteX3" fmla="*/ 3074116 w 3405387"/>
                <a:gd name="connsiteY3" fmla="*/ 0 h 1330770"/>
                <a:gd name="connsiteX4" fmla="*/ 3405387 w 3405387"/>
                <a:gd name="connsiteY4" fmla="*/ 652048 h 1330770"/>
                <a:gd name="connsiteX5" fmla="*/ 3097072 w 3405387"/>
                <a:gd name="connsiteY5" fmla="*/ 1323941 h 1330770"/>
                <a:gd name="connsiteX6" fmla="*/ 241381 w 3405387"/>
                <a:gd name="connsiteY6" fmla="*/ 1330770 h 1330770"/>
                <a:gd name="connsiteX7" fmla="*/ 6152 w 3405387"/>
                <a:gd name="connsiteY7" fmla="*/ 910147 h 1330770"/>
                <a:gd name="connsiteX0" fmla="*/ 6152 w 3447038"/>
                <a:gd name="connsiteY0" fmla="*/ 910147 h 1330770"/>
                <a:gd name="connsiteX1" fmla="*/ 0 w 3447038"/>
                <a:gd name="connsiteY1" fmla="*/ 690092 h 1330770"/>
                <a:gd name="connsiteX2" fmla="*/ 244581 w 3447038"/>
                <a:gd name="connsiteY2" fmla="*/ 230 h 1330770"/>
                <a:gd name="connsiteX3" fmla="*/ 3074116 w 3447038"/>
                <a:gd name="connsiteY3" fmla="*/ 0 h 1330770"/>
                <a:gd name="connsiteX4" fmla="*/ 3447038 w 3447038"/>
                <a:gd name="connsiteY4" fmla="*/ 652048 h 1330770"/>
                <a:gd name="connsiteX5" fmla="*/ 3097072 w 3447038"/>
                <a:gd name="connsiteY5" fmla="*/ 1323941 h 1330770"/>
                <a:gd name="connsiteX6" fmla="*/ 241381 w 3447038"/>
                <a:gd name="connsiteY6" fmla="*/ 1330770 h 1330770"/>
                <a:gd name="connsiteX7" fmla="*/ 6152 w 3447038"/>
                <a:gd name="connsiteY7" fmla="*/ 910147 h 1330770"/>
                <a:gd name="connsiteX0" fmla="*/ 6152 w 3447038"/>
                <a:gd name="connsiteY0" fmla="*/ 910147 h 1330770"/>
                <a:gd name="connsiteX1" fmla="*/ 0 w 3447038"/>
                <a:gd name="connsiteY1" fmla="*/ 690092 h 1330770"/>
                <a:gd name="connsiteX2" fmla="*/ 244581 w 3447038"/>
                <a:gd name="connsiteY2" fmla="*/ 230 h 1330770"/>
                <a:gd name="connsiteX3" fmla="*/ 3074116 w 3447038"/>
                <a:gd name="connsiteY3" fmla="*/ 0 h 1330770"/>
                <a:gd name="connsiteX4" fmla="*/ 3447038 w 3447038"/>
                <a:gd name="connsiteY4" fmla="*/ 652048 h 1330770"/>
                <a:gd name="connsiteX5" fmla="*/ 3062364 w 3447038"/>
                <a:gd name="connsiteY5" fmla="*/ 1323941 h 1330770"/>
                <a:gd name="connsiteX6" fmla="*/ 241381 w 3447038"/>
                <a:gd name="connsiteY6" fmla="*/ 1330770 h 1330770"/>
                <a:gd name="connsiteX7" fmla="*/ 6152 w 3447038"/>
                <a:gd name="connsiteY7" fmla="*/ 910147 h 1330770"/>
                <a:gd name="connsiteX0" fmla="*/ 6152 w 3447038"/>
                <a:gd name="connsiteY0" fmla="*/ 910147 h 1330770"/>
                <a:gd name="connsiteX1" fmla="*/ 0 w 3447038"/>
                <a:gd name="connsiteY1" fmla="*/ 591831 h 1330770"/>
                <a:gd name="connsiteX2" fmla="*/ 244581 w 3447038"/>
                <a:gd name="connsiteY2" fmla="*/ 230 h 1330770"/>
                <a:gd name="connsiteX3" fmla="*/ 3074116 w 3447038"/>
                <a:gd name="connsiteY3" fmla="*/ 0 h 1330770"/>
                <a:gd name="connsiteX4" fmla="*/ 3447038 w 3447038"/>
                <a:gd name="connsiteY4" fmla="*/ 652048 h 1330770"/>
                <a:gd name="connsiteX5" fmla="*/ 3062364 w 3447038"/>
                <a:gd name="connsiteY5" fmla="*/ 1323941 h 1330770"/>
                <a:gd name="connsiteX6" fmla="*/ 241381 w 3447038"/>
                <a:gd name="connsiteY6" fmla="*/ 1330770 h 1330770"/>
                <a:gd name="connsiteX7" fmla="*/ 6152 w 3447038"/>
                <a:gd name="connsiteY7" fmla="*/ 910147 h 1330770"/>
                <a:gd name="connsiteX0" fmla="*/ 0 w 3451298"/>
                <a:gd name="connsiteY0" fmla="*/ 811887 h 1330770"/>
                <a:gd name="connsiteX1" fmla="*/ 4260 w 3451298"/>
                <a:gd name="connsiteY1" fmla="*/ 591831 h 1330770"/>
                <a:gd name="connsiteX2" fmla="*/ 248841 w 3451298"/>
                <a:gd name="connsiteY2" fmla="*/ 230 h 1330770"/>
                <a:gd name="connsiteX3" fmla="*/ 3078376 w 3451298"/>
                <a:gd name="connsiteY3" fmla="*/ 0 h 1330770"/>
                <a:gd name="connsiteX4" fmla="*/ 3451298 w 3451298"/>
                <a:gd name="connsiteY4" fmla="*/ 652048 h 1330770"/>
                <a:gd name="connsiteX5" fmla="*/ 3066624 w 3451298"/>
                <a:gd name="connsiteY5" fmla="*/ 1323941 h 1330770"/>
                <a:gd name="connsiteX6" fmla="*/ 245641 w 3451298"/>
                <a:gd name="connsiteY6" fmla="*/ 1330770 h 1330770"/>
                <a:gd name="connsiteX7" fmla="*/ 0 w 3451298"/>
                <a:gd name="connsiteY7" fmla="*/ 811887 h 1330770"/>
                <a:gd name="connsiteX0" fmla="*/ 0 w 3451298"/>
                <a:gd name="connsiteY0" fmla="*/ 811887 h 1330770"/>
                <a:gd name="connsiteX1" fmla="*/ 4260 w 3451298"/>
                <a:gd name="connsiteY1" fmla="*/ 591831 h 1330770"/>
                <a:gd name="connsiteX2" fmla="*/ 248841 w 3451298"/>
                <a:gd name="connsiteY2" fmla="*/ 230 h 1330770"/>
                <a:gd name="connsiteX3" fmla="*/ 3078376 w 3451298"/>
                <a:gd name="connsiteY3" fmla="*/ 0 h 1330770"/>
                <a:gd name="connsiteX4" fmla="*/ 3451298 w 3451298"/>
                <a:gd name="connsiteY4" fmla="*/ 671701 h 1330770"/>
                <a:gd name="connsiteX5" fmla="*/ 3066624 w 3451298"/>
                <a:gd name="connsiteY5" fmla="*/ 1323941 h 1330770"/>
                <a:gd name="connsiteX6" fmla="*/ 245641 w 3451298"/>
                <a:gd name="connsiteY6" fmla="*/ 1330770 h 1330770"/>
                <a:gd name="connsiteX7" fmla="*/ 0 w 3451298"/>
                <a:gd name="connsiteY7" fmla="*/ 811887 h 1330770"/>
                <a:gd name="connsiteX0" fmla="*/ 0 w 3451298"/>
                <a:gd name="connsiteY0" fmla="*/ 811887 h 1330770"/>
                <a:gd name="connsiteX1" fmla="*/ 4260 w 3451298"/>
                <a:gd name="connsiteY1" fmla="*/ 591831 h 1330770"/>
                <a:gd name="connsiteX2" fmla="*/ 126446 w 3451298"/>
                <a:gd name="connsiteY2" fmla="*/ 230 h 1330770"/>
                <a:gd name="connsiteX3" fmla="*/ 3078376 w 3451298"/>
                <a:gd name="connsiteY3" fmla="*/ 0 h 1330770"/>
                <a:gd name="connsiteX4" fmla="*/ 3451298 w 3451298"/>
                <a:gd name="connsiteY4" fmla="*/ 671701 h 1330770"/>
                <a:gd name="connsiteX5" fmla="*/ 3066624 w 3451298"/>
                <a:gd name="connsiteY5" fmla="*/ 1323941 h 1330770"/>
                <a:gd name="connsiteX6" fmla="*/ 245641 w 3451298"/>
                <a:gd name="connsiteY6" fmla="*/ 1330770 h 1330770"/>
                <a:gd name="connsiteX7" fmla="*/ 0 w 3451298"/>
                <a:gd name="connsiteY7" fmla="*/ 811887 h 1330770"/>
                <a:gd name="connsiteX0" fmla="*/ 0 w 3451298"/>
                <a:gd name="connsiteY0" fmla="*/ 811887 h 1338523"/>
                <a:gd name="connsiteX1" fmla="*/ 4260 w 3451298"/>
                <a:gd name="connsiteY1" fmla="*/ 591831 h 1338523"/>
                <a:gd name="connsiteX2" fmla="*/ 126446 w 3451298"/>
                <a:gd name="connsiteY2" fmla="*/ 230 h 1338523"/>
                <a:gd name="connsiteX3" fmla="*/ 3078376 w 3451298"/>
                <a:gd name="connsiteY3" fmla="*/ 0 h 1338523"/>
                <a:gd name="connsiteX4" fmla="*/ 3451298 w 3451298"/>
                <a:gd name="connsiteY4" fmla="*/ 671701 h 1338523"/>
                <a:gd name="connsiteX5" fmla="*/ 3066624 w 3451298"/>
                <a:gd name="connsiteY5" fmla="*/ 1323941 h 1338523"/>
                <a:gd name="connsiteX6" fmla="*/ 123246 w 3451298"/>
                <a:gd name="connsiteY6" fmla="*/ 1338523 h 1338523"/>
                <a:gd name="connsiteX7" fmla="*/ 0 w 3451298"/>
                <a:gd name="connsiteY7" fmla="*/ 811887 h 1338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298" h="1338523">
                  <a:moveTo>
                    <a:pt x="0" y="811887"/>
                  </a:moveTo>
                  <a:lnTo>
                    <a:pt x="4260" y="591831"/>
                  </a:lnTo>
                  <a:lnTo>
                    <a:pt x="126446" y="230"/>
                  </a:lnTo>
                  <a:lnTo>
                    <a:pt x="3078376" y="0"/>
                  </a:lnTo>
                  <a:lnTo>
                    <a:pt x="3451298" y="671701"/>
                  </a:lnTo>
                  <a:lnTo>
                    <a:pt x="3066624" y="1323941"/>
                  </a:lnTo>
                  <a:lnTo>
                    <a:pt x="123246" y="1338523"/>
                  </a:lnTo>
                  <a:lnTo>
                    <a:pt x="0" y="811887"/>
                  </a:lnTo>
                  <a:close/>
                </a:path>
              </a:pathLst>
            </a:custGeom>
            <a:noFill/>
            <a:ln w="22225">
              <a:solidFill>
                <a:srgbClr val="86BC2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7" name="TextBox 26">
              <a:extLst>
                <a:ext uri="{FF2B5EF4-FFF2-40B4-BE49-F238E27FC236}">
                  <a16:creationId xmlns:a16="http://schemas.microsoft.com/office/drawing/2014/main" id="{94B4A64B-D45C-4CCC-B520-BCDE08B7F5A1}"/>
                </a:ext>
              </a:extLst>
            </p:cNvPr>
            <p:cNvSpPr txBox="1"/>
            <p:nvPr/>
          </p:nvSpPr>
          <p:spPr>
            <a:xfrm>
              <a:off x="4963315" y="6105599"/>
              <a:ext cx="2520000" cy="153888"/>
            </a:xfrm>
            <a:prstGeom prst="rect">
              <a:avLst/>
            </a:prstGeom>
            <a:noFill/>
          </p:spPr>
          <p:txBody>
            <a:bodyPr wrap="square" lIns="36000" tIns="0" rIns="36000" bIns="0" rtlCol="0" anchor="ctr">
              <a:spAutoFit/>
            </a:bodyPr>
            <a:lstStyle/>
            <a:p>
              <a:endParaRPr lang="it-IT" sz="1000" dirty="0">
                <a:latin typeface="Raleway" panose="020B0503030101060003" pitchFamily="34" charset="0"/>
              </a:endParaRPr>
            </a:p>
          </p:txBody>
        </p:sp>
      </p:grpSp>
      <p:sp>
        <p:nvSpPr>
          <p:cNvPr id="72" name="TextBox 71">
            <a:extLst>
              <a:ext uri="{FF2B5EF4-FFF2-40B4-BE49-F238E27FC236}">
                <a16:creationId xmlns:a16="http://schemas.microsoft.com/office/drawing/2014/main" id="{EDAC875F-859D-4107-8BDC-0D2B48C2E849}"/>
              </a:ext>
            </a:extLst>
          </p:cNvPr>
          <p:cNvSpPr txBox="1"/>
          <p:nvPr/>
        </p:nvSpPr>
        <p:spPr>
          <a:xfrm>
            <a:off x="4459014" y="4976909"/>
            <a:ext cx="3329963" cy="819455"/>
          </a:xfrm>
          <a:prstGeom prst="rect">
            <a:avLst/>
          </a:prstGeom>
          <a:noFill/>
        </p:spPr>
        <p:txBody>
          <a:bodyPr wrap="square" rtlCol="0">
            <a:spAutoFit/>
          </a:bodyPr>
          <a:lstStyle/>
          <a:p>
            <a:pPr marL="265113" indent="-265113">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Monitoraggio (sempre presente)</a:t>
            </a:r>
          </a:p>
          <a:p>
            <a:pPr marL="265113" indent="-265113">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Valutazione di implementazione (facoltativa)</a:t>
            </a:r>
          </a:p>
          <a:p>
            <a:pPr marL="265113" indent="-265113">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Valutazione d’impatto (facoltativa): </a:t>
            </a:r>
          </a:p>
          <a:p>
            <a:pPr marL="446088" indent="-257175">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qualitativa</a:t>
            </a:r>
          </a:p>
          <a:p>
            <a:pPr marL="446088" indent="-257175">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quantitativa:</a:t>
            </a:r>
          </a:p>
        </p:txBody>
      </p:sp>
      <p:sp>
        <p:nvSpPr>
          <p:cNvPr id="74" name="Rectangle: Rounded Corners 73">
            <a:extLst>
              <a:ext uri="{FF2B5EF4-FFF2-40B4-BE49-F238E27FC236}">
                <a16:creationId xmlns:a16="http://schemas.microsoft.com/office/drawing/2014/main" id="{47F859D7-B513-4EB4-AB5B-7AC60E8A1B73}"/>
              </a:ext>
            </a:extLst>
          </p:cNvPr>
          <p:cNvSpPr/>
          <p:nvPr/>
        </p:nvSpPr>
        <p:spPr>
          <a:xfrm>
            <a:off x="5175968" y="6110430"/>
            <a:ext cx="252000" cy="104856"/>
          </a:xfrm>
          <a:prstGeom prst="roundRect">
            <a:avLst/>
          </a:prstGeom>
          <a:solidFill>
            <a:srgbClr val="99D55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dirty="0">
              <a:latin typeface="Raleway" panose="020B0503030101060003" pitchFamily="34" charset="0"/>
            </a:endParaRPr>
          </a:p>
        </p:txBody>
      </p:sp>
      <p:sp>
        <p:nvSpPr>
          <p:cNvPr id="77" name="TextBox 76">
            <a:extLst>
              <a:ext uri="{FF2B5EF4-FFF2-40B4-BE49-F238E27FC236}">
                <a16:creationId xmlns:a16="http://schemas.microsoft.com/office/drawing/2014/main" id="{ADB91BA8-DF3C-459C-8400-E25303F4B431}"/>
              </a:ext>
            </a:extLst>
          </p:cNvPr>
          <p:cNvSpPr txBox="1"/>
          <p:nvPr/>
        </p:nvSpPr>
        <p:spPr>
          <a:xfrm>
            <a:off x="5466224" y="6085914"/>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non controfattuale</a:t>
            </a:r>
          </a:p>
        </p:txBody>
      </p:sp>
      <p:sp>
        <p:nvSpPr>
          <p:cNvPr id="80" name="Rectangle: Rounded Corners 79">
            <a:extLst>
              <a:ext uri="{FF2B5EF4-FFF2-40B4-BE49-F238E27FC236}">
                <a16:creationId xmlns:a16="http://schemas.microsoft.com/office/drawing/2014/main" id="{66541445-D91D-4C8B-A4FA-32E767B09A5D}"/>
              </a:ext>
            </a:extLst>
          </p:cNvPr>
          <p:cNvSpPr/>
          <p:nvPr/>
        </p:nvSpPr>
        <p:spPr>
          <a:xfrm>
            <a:off x="5076489" y="5966275"/>
            <a:ext cx="360000" cy="104856"/>
          </a:xfrm>
          <a:prstGeom prst="roundRect">
            <a:avLst/>
          </a:prstGeom>
          <a:solidFill>
            <a:srgbClr val="68A52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a:latin typeface="Raleway" panose="020B0503030101060003" pitchFamily="34" charset="0"/>
            </a:endParaRPr>
          </a:p>
        </p:txBody>
      </p:sp>
      <p:sp>
        <p:nvSpPr>
          <p:cNvPr id="81" name="TextBox 80">
            <a:extLst>
              <a:ext uri="{FF2B5EF4-FFF2-40B4-BE49-F238E27FC236}">
                <a16:creationId xmlns:a16="http://schemas.microsoft.com/office/drawing/2014/main" id="{5A266171-077D-4620-B893-559AEF02A5F0}"/>
              </a:ext>
            </a:extLst>
          </p:cNvPr>
          <p:cNvSpPr txBox="1"/>
          <p:nvPr/>
        </p:nvSpPr>
        <p:spPr>
          <a:xfrm>
            <a:off x="5474613" y="5941759"/>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controfattuale</a:t>
            </a:r>
          </a:p>
        </p:txBody>
      </p:sp>
      <p:sp>
        <p:nvSpPr>
          <p:cNvPr id="82" name="Rectangle: Rounded Corners 81">
            <a:extLst>
              <a:ext uri="{FF2B5EF4-FFF2-40B4-BE49-F238E27FC236}">
                <a16:creationId xmlns:a16="http://schemas.microsoft.com/office/drawing/2014/main" id="{EC319A52-6418-4889-8FDE-3A068C5D70C2}"/>
              </a:ext>
            </a:extLst>
          </p:cNvPr>
          <p:cNvSpPr/>
          <p:nvPr/>
        </p:nvSpPr>
        <p:spPr>
          <a:xfrm>
            <a:off x="4975245" y="5822121"/>
            <a:ext cx="468000" cy="104856"/>
          </a:xfrm>
          <a:prstGeom prst="roundRect">
            <a:avLst/>
          </a:prstGeom>
          <a:solidFill>
            <a:srgbClr val="41671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a:latin typeface="Raleway" panose="020B0503030101060003" pitchFamily="34" charset="0"/>
            </a:endParaRPr>
          </a:p>
        </p:txBody>
      </p:sp>
      <p:sp>
        <p:nvSpPr>
          <p:cNvPr id="83" name="TextBox 82">
            <a:extLst>
              <a:ext uri="{FF2B5EF4-FFF2-40B4-BE49-F238E27FC236}">
                <a16:creationId xmlns:a16="http://schemas.microsoft.com/office/drawing/2014/main" id="{F2B45F96-17BF-410B-A802-A2AEE16239E8}"/>
              </a:ext>
            </a:extLst>
          </p:cNvPr>
          <p:cNvSpPr txBox="1"/>
          <p:nvPr/>
        </p:nvSpPr>
        <p:spPr>
          <a:xfrm>
            <a:off x="5479109" y="5797604"/>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controfattuale sperimentale</a:t>
            </a:r>
          </a:p>
        </p:txBody>
      </p:sp>
    </p:spTree>
    <p:extLst>
      <p:ext uri="{BB962C8B-B14F-4D97-AF65-F5344CB8AC3E}">
        <p14:creationId xmlns:p14="http://schemas.microsoft.com/office/powerpoint/2010/main" val="4034994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3482-0D11-4A1E-B148-50321D792EAF}"/>
              </a:ext>
            </a:extLst>
          </p:cNvPr>
          <p:cNvSpPr>
            <a:spLocks noGrp="1"/>
          </p:cNvSpPr>
          <p:nvPr>
            <p:ph type="ctrTitle"/>
          </p:nvPr>
        </p:nvSpPr>
        <p:spPr>
          <a:xfrm>
            <a:off x="455933" y="217870"/>
            <a:ext cx="10049890" cy="620376"/>
          </a:xfrm>
        </p:spPr>
        <p:txBody>
          <a:bodyPr>
            <a:normAutofit fontScale="90000"/>
          </a:bodyPr>
          <a:lstStyle/>
          <a:p>
            <a:r>
              <a:rPr lang="it-IT" dirty="0"/>
              <a:t>Numeri </a:t>
            </a:r>
            <a:r>
              <a:rPr lang="it-IT" b="0" dirty="0"/>
              <a:t>| La dimensione della Compagnia a colpo d’occhio nel biennio 2017-18</a:t>
            </a:r>
          </a:p>
        </p:txBody>
      </p:sp>
      <p:sp>
        <p:nvSpPr>
          <p:cNvPr id="4" name="Slide Number Placeholder 3">
            <a:extLst>
              <a:ext uri="{FF2B5EF4-FFF2-40B4-BE49-F238E27FC236}">
                <a16:creationId xmlns:a16="http://schemas.microsoft.com/office/drawing/2014/main" id="{A8BB09AD-2E38-48F5-A31B-2F3209564AC5}"/>
              </a:ext>
            </a:extLst>
          </p:cNvPr>
          <p:cNvSpPr>
            <a:spLocks noGrp="1"/>
          </p:cNvSpPr>
          <p:nvPr>
            <p:ph type="sldNum" sz="quarter" idx="12"/>
          </p:nvPr>
        </p:nvSpPr>
        <p:spPr>
          <a:xfrm>
            <a:off x="10591801" y="6535198"/>
            <a:ext cx="1173479" cy="365125"/>
          </a:xfrm>
        </p:spPr>
        <p:txBody>
          <a:bodyPr/>
          <a:lstStyle/>
          <a:p>
            <a:fld id="{FEDAE875-4048-254F-AF2D-3CFA50F6E766}" type="slidenum">
              <a:rPr lang="it-IT" smtClean="0"/>
              <a:pPr/>
              <a:t>3</a:t>
            </a:fld>
            <a:endParaRPr lang="it-IT" dirty="0"/>
          </a:p>
        </p:txBody>
      </p:sp>
      <p:sp>
        <p:nvSpPr>
          <p:cNvPr id="23" name="Subtitle 2">
            <a:extLst>
              <a:ext uri="{FF2B5EF4-FFF2-40B4-BE49-F238E27FC236}">
                <a16:creationId xmlns:a16="http://schemas.microsoft.com/office/drawing/2014/main" id="{3F6ECAFA-1E17-4DAC-8F54-69DCD8A39B03}"/>
              </a:ext>
            </a:extLst>
          </p:cNvPr>
          <p:cNvSpPr txBox="1">
            <a:spLocks/>
          </p:cNvSpPr>
          <p:nvPr/>
        </p:nvSpPr>
        <p:spPr>
          <a:xfrm>
            <a:off x="455933" y="1489870"/>
            <a:ext cx="11280134" cy="1825756"/>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spcBef>
                <a:spcPts val="600"/>
              </a:spcBef>
              <a:spcAft>
                <a:spcPts val="1200"/>
              </a:spcAft>
            </a:pPr>
            <a:r>
              <a:rPr lang="it-IT" sz="1200" dirty="0"/>
              <a:t>Di seguito vengono riportati i </a:t>
            </a:r>
            <a:r>
              <a:rPr lang="it-IT" sz="1200" b="1" dirty="0"/>
              <a:t>risultati dell’attività operativa della Compagnia nel biennio 2017-2018</a:t>
            </a:r>
            <a:r>
              <a:rPr lang="it-IT" sz="1200" dirty="0"/>
              <a:t>, come presentati nel bilancio di metà mandato.</a:t>
            </a:r>
          </a:p>
          <a:p>
            <a:pPr algn="just">
              <a:spcBef>
                <a:spcPts val="600"/>
              </a:spcBef>
              <a:spcAft>
                <a:spcPts val="1200"/>
              </a:spcAft>
            </a:pPr>
            <a:r>
              <a:rPr lang="it-IT" sz="1200" dirty="0"/>
              <a:t>Tra il 2017 e il 2018 sono pervenute alla Compagnia oltre 4.000 richieste per un controvalore di oltre 512 milioni di euro. Di queste </a:t>
            </a:r>
            <a:r>
              <a:rPr lang="it-IT" sz="1200" b="1" dirty="0"/>
              <a:t>1.711</a:t>
            </a:r>
            <a:r>
              <a:rPr lang="it-IT" sz="1200" dirty="0"/>
              <a:t>, pari al 42,7%, sono state </a:t>
            </a:r>
            <a:r>
              <a:rPr lang="it-IT" sz="1200" b="1" dirty="0"/>
              <a:t>supportate dalla Compagnia, attraverso l’erogazione di </a:t>
            </a:r>
            <a:r>
              <a:rPr lang="it-IT" sz="1200" dirty="0"/>
              <a:t>oltre </a:t>
            </a:r>
            <a:r>
              <a:rPr lang="it-IT" sz="1200" b="1" dirty="0"/>
              <a:t>357 milioni di euro</a:t>
            </a:r>
            <a:r>
              <a:rPr lang="it-IT" sz="1200" dirty="0"/>
              <a:t>, pari a circa il 70% dei fondi richiesti dal territorio. Un trend di erogazione in costante crescita negli ultimi 4 anni e con un </a:t>
            </a:r>
            <a:r>
              <a:rPr lang="it-IT" sz="1200" b="1" dirty="0"/>
              <a:t>valore medio per progetto di 209 mila euro. </a:t>
            </a:r>
            <a:r>
              <a:rPr lang="it-IT" sz="1200" dirty="0"/>
              <a:t>Proprio questo dato appare interessante: aumentano i </a:t>
            </a:r>
            <a:r>
              <a:rPr lang="it-IT" sz="1200" b="1" dirty="0"/>
              <a:t>progetti a elevata</a:t>
            </a:r>
            <a:r>
              <a:rPr lang="it-IT" sz="1200" dirty="0"/>
              <a:t> </a:t>
            </a:r>
            <a:r>
              <a:rPr lang="it-IT" sz="1200" b="1" dirty="0"/>
              <a:t>complessità</a:t>
            </a:r>
            <a:r>
              <a:rPr lang="it-IT" sz="1200" dirty="0"/>
              <a:t> e presentati da </a:t>
            </a:r>
            <a:r>
              <a:rPr lang="it-IT" sz="1200" b="1" dirty="0"/>
              <a:t>reti di stakeholder</a:t>
            </a:r>
            <a:r>
              <a:rPr lang="it-IT" sz="1200" dirty="0"/>
              <a:t>.</a:t>
            </a:r>
          </a:p>
          <a:p>
            <a:pPr algn="just">
              <a:spcBef>
                <a:spcPts val="600"/>
              </a:spcBef>
              <a:spcAft>
                <a:spcPts val="1200"/>
              </a:spcAft>
            </a:pPr>
            <a:r>
              <a:rPr lang="it-IT" sz="1200" dirty="0"/>
              <a:t>Guardando alla tipologia di progetto il </a:t>
            </a:r>
            <a:r>
              <a:rPr lang="it-IT" sz="1200" b="1" dirty="0"/>
              <a:t>grant-making </a:t>
            </a:r>
            <a:r>
              <a:rPr lang="it-IT" sz="1200" dirty="0"/>
              <a:t>si conferma lo strumento principale, seguito dal sostegno agli </a:t>
            </a:r>
            <a:r>
              <a:rPr lang="it-IT" sz="1200" b="1" dirty="0"/>
              <a:t>enti strumentali </a:t>
            </a:r>
            <a:r>
              <a:rPr lang="it-IT" sz="1200" dirty="0"/>
              <a:t>e dalle </a:t>
            </a:r>
            <a:r>
              <a:rPr lang="it-IT" sz="1200" b="1" dirty="0"/>
              <a:t>convenzioni</a:t>
            </a:r>
            <a:r>
              <a:rPr lang="it-IT" sz="1200" dirty="0"/>
              <a:t>.</a:t>
            </a:r>
          </a:p>
        </p:txBody>
      </p:sp>
      <p:graphicFrame>
        <p:nvGraphicFramePr>
          <p:cNvPr id="6" name="Table 5">
            <a:extLst>
              <a:ext uri="{FF2B5EF4-FFF2-40B4-BE49-F238E27FC236}">
                <a16:creationId xmlns:a16="http://schemas.microsoft.com/office/drawing/2014/main" id="{DBA00E98-7AAE-4DF4-8D6B-62E152351F28}"/>
              </a:ext>
            </a:extLst>
          </p:cNvPr>
          <p:cNvGraphicFramePr>
            <a:graphicFrameLocks noGrp="1"/>
          </p:cNvGraphicFramePr>
          <p:nvPr/>
        </p:nvGraphicFramePr>
        <p:xfrm>
          <a:off x="473087" y="4217945"/>
          <a:ext cx="6588000" cy="2124000"/>
        </p:xfrm>
        <a:graphic>
          <a:graphicData uri="http://schemas.openxmlformats.org/drawingml/2006/table">
            <a:tbl>
              <a:tblPr firstRow="1" bandRow="1">
                <a:tableStyleId>{5C22544A-7EE6-4342-B048-85BDC9FD1C3A}</a:tableStyleId>
              </a:tblPr>
              <a:tblGrid>
                <a:gridCol w="1980000">
                  <a:extLst>
                    <a:ext uri="{9D8B030D-6E8A-4147-A177-3AD203B41FA5}">
                      <a16:colId xmlns:a16="http://schemas.microsoft.com/office/drawing/2014/main" val="490343944"/>
                    </a:ext>
                  </a:extLst>
                </a:gridCol>
                <a:gridCol w="1152000">
                  <a:extLst>
                    <a:ext uri="{9D8B030D-6E8A-4147-A177-3AD203B41FA5}">
                      <a16:colId xmlns:a16="http://schemas.microsoft.com/office/drawing/2014/main" val="615403787"/>
                    </a:ext>
                  </a:extLst>
                </a:gridCol>
                <a:gridCol w="1152000">
                  <a:extLst>
                    <a:ext uri="{9D8B030D-6E8A-4147-A177-3AD203B41FA5}">
                      <a16:colId xmlns:a16="http://schemas.microsoft.com/office/drawing/2014/main" val="2068096272"/>
                    </a:ext>
                  </a:extLst>
                </a:gridCol>
                <a:gridCol w="1152000">
                  <a:extLst>
                    <a:ext uri="{9D8B030D-6E8A-4147-A177-3AD203B41FA5}">
                      <a16:colId xmlns:a16="http://schemas.microsoft.com/office/drawing/2014/main" val="1361221458"/>
                    </a:ext>
                  </a:extLst>
                </a:gridCol>
                <a:gridCol w="1152000">
                  <a:extLst>
                    <a:ext uri="{9D8B030D-6E8A-4147-A177-3AD203B41FA5}">
                      <a16:colId xmlns:a16="http://schemas.microsoft.com/office/drawing/2014/main" val="31719945"/>
                    </a:ext>
                  </a:extLst>
                </a:gridCol>
              </a:tblGrid>
              <a:tr h="265500">
                <a:tc>
                  <a:txBody>
                    <a:bodyPr/>
                    <a:lstStyle/>
                    <a:p>
                      <a:r>
                        <a:rPr lang="it-IT" sz="1000" dirty="0">
                          <a:solidFill>
                            <a:schemeClr val="tx1"/>
                          </a:solidFill>
                          <a:latin typeface="Raleway" panose="020B0503030101060003" pitchFamily="34" charset="0"/>
                        </a:rPr>
                        <a:t>Aree</a:t>
                      </a:r>
                    </a:p>
                  </a:txBody>
                  <a:tcPr marL="72000" marR="72000" marT="36000" marB="36000" anchor="ctr">
                    <a:lnL w="12700" cmpd="sng">
                      <a:noFill/>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1000" dirty="0">
                          <a:solidFill>
                            <a:schemeClr val="tx1"/>
                          </a:solidFill>
                          <a:latin typeface="Raleway" panose="020B0503030101060003" pitchFamily="34" charset="0"/>
                        </a:rPr>
                        <a:t>Erogato 2017-18</a:t>
                      </a:r>
                    </a:p>
                  </a:txBody>
                  <a:tcPr marL="72000" marR="72000" marT="36000" marB="3600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1000" dirty="0">
                          <a:solidFill>
                            <a:schemeClr val="tx1"/>
                          </a:solidFill>
                          <a:latin typeface="Raleway" panose="020B0503030101060003" pitchFamily="34" charset="0"/>
                        </a:rPr>
                        <a:t>% sul totale</a:t>
                      </a:r>
                    </a:p>
                  </a:txBody>
                  <a:tcPr marL="72000" marR="72000" marT="36000" marB="3600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1000" dirty="0">
                          <a:solidFill>
                            <a:schemeClr val="tx1"/>
                          </a:solidFill>
                          <a:latin typeface="Raleway" panose="020B0503030101060003" pitchFamily="34" charset="0"/>
                        </a:rPr>
                        <a:t>Progetti 2017-18</a:t>
                      </a:r>
                    </a:p>
                  </a:txBody>
                  <a:tcPr marL="72000" marR="72000" marT="36000" marB="3600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Raleway" panose="020B0503030101060003" pitchFamily="34" charset="0"/>
                        </a:rPr>
                        <a:t>% sul totale</a:t>
                      </a:r>
                    </a:p>
                  </a:txBody>
                  <a:tcPr marL="72000" marR="72000" marT="36000" marB="36000" anchor="ctr">
                    <a:lnL w="12700" cap="flat" cmpd="sng" algn="ctr">
                      <a:noFill/>
                      <a:prstDash val="sysDot"/>
                      <a:round/>
                      <a:headEnd type="none" w="med" len="med"/>
                      <a:tailEnd type="none" w="med" len="med"/>
                    </a:lnL>
                    <a:lnR w="12700" cmpd="sng">
                      <a:noFill/>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11140811"/>
                  </a:ext>
                </a:extLst>
              </a:tr>
              <a:tr h="265500">
                <a:tc>
                  <a:txBody>
                    <a:bodyPr/>
                    <a:lstStyle/>
                    <a:p>
                      <a:r>
                        <a:rPr lang="it-IT" sz="1000" dirty="0">
                          <a:solidFill>
                            <a:schemeClr val="tx1"/>
                          </a:solidFill>
                          <a:latin typeface="Raleway" panose="020B0503030101060003" pitchFamily="34" charset="0"/>
                        </a:rPr>
                        <a:t>Ricerca e Sanità</a:t>
                      </a:r>
                    </a:p>
                  </a:txBody>
                  <a:tcPr marL="72000" marR="72000" marT="36000" marB="36000" anchor="ctr">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94.509.000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26,5%</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220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12,8%</a:t>
                      </a:r>
                    </a:p>
                  </a:txBody>
                  <a:tcPr marL="72000" marR="72000" marT="36000" marB="36000" anchor="ctr">
                    <a:lnL w="12700" cap="flat" cmpd="sng" algn="ctr">
                      <a:solidFill>
                        <a:srgbClr val="108C72"/>
                      </a:solidFill>
                      <a:prstDash val="sysDot"/>
                      <a:round/>
                      <a:headEnd type="none" w="med" len="med"/>
                      <a:tailEnd type="none" w="med" len="med"/>
                    </a:lnL>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2714067937"/>
                  </a:ext>
                </a:extLst>
              </a:tr>
              <a:tr h="265500">
                <a:tc>
                  <a:txBody>
                    <a:bodyPr/>
                    <a:lstStyle/>
                    <a:p>
                      <a:r>
                        <a:rPr lang="it-IT" sz="1000" dirty="0">
                          <a:solidFill>
                            <a:schemeClr val="tx1"/>
                          </a:solidFill>
                          <a:latin typeface="Raleway" panose="020B0503030101060003" pitchFamily="34" charset="0"/>
                        </a:rPr>
                        <a:t>Arte, Attività e Beni culturali</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64.243.000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17,9%</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537</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31,4%</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272761386"/>
                  </a:ext>
                </a:extLst>
              </a:tr>
              <a:tr h="265500">
                <a:tc>
                  <a:txBody>
                    <a:bodyPr/>
                    <a:lstStyle/>
                    <a:p>
                      <a:r>
                        <a:rPr lang="it-IT" sz="1000" dirty="0">
                          <a:solidFill>
                            <a:schemeClr val="tx1"/>
                          </a:solidFill>
                          <a:latin typeface="Raleway" panose="020B0503030101060003" pitchFamily="34" charset="0"/>
                        </a:rPr>
                        <a:t>Innovazione culturale</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14.184.000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4,1%</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205</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11,9%</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533212054"/>
                  </a:ext>
                </a:extLst>
              </a:tr>
              <a:tr h="265500">
                <a:tc>
                  <a:txBody>
                    <a:bodyPr/>
                    <a:lstStyle/>
                    <a:p>
                      <a:r>
                        <a:rPr lang="it-IT" sz="1000" dirty="0">
                          <a:solidFill>
                            <a:schemeClr val="tx1"/>
                          </a:solidFill>
                          <a:latin typeface="Raleway" panose="020B0503030101060003" pitchFamily="34" charset="0"/>
                        </a:rPr>
                        <a:t>Politiche sociali</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150.609.000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42,0%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456</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26,6%</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1236084785"/>
                  </a:ext>
                </a:extLst>
              </a:tr>
              <a:tr h="265500">
                <a:tc>
                  <a:txBody>
                    <a:bodyPr/>
                    <a:lstStyle/>
                    <a:p>
                      <a:r>
                        <a:rPr lang="it-IT" sz="1000" dirty="0">
                          <a:solidFill>
                            <a:schemeClr val="tx1"/>
                          </a:solidFill>
                          <a:latin typeface="Raleway" panose="020B0503030101060003" pitchFamily="34" charset="0"/>
                        </a:rPr>
                        <a:t>Filantropia e Territorio</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23.480.000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6,6%</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149</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8,8%</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1491280429"/>
                  </a:ext>
                </a:extLst>
              </a:tr>
              <a:tr h="265500">
                <a:tc>
                  <a:txBody>
                    <a:bodyPr/>
                    <a:lstStyle/>
                    <a:p>
                      <a:r>
                        <a:rPr lang="it-IT" sz="1000" dirty="0">
                          <a:solidFill>
                            <a:schemeClr val="tx1"/>
                          </a:solidFill>
                          <a:latin typeface="Raleway" panose="020B0503030101060003" pitchFamily="34" charset="0"/>
                        </a:rPr>
                        <a:t>Programmi e piano strategico</a:t>
                      </a:r>
                    </a:p>
                  </a:txBody>
                  <a:tcPr marL="72000" marR="72000" marT="36000" marB="36000"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10.126.000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2,9%</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144</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1000" dirty="0">
                          <a:solidFill>
                            <a:schemeClr val="tx1"/>
                          </a:solidFill>
                          <a:latin typeface="Raleway" panose="020B0503030101060003" pitchFamily="34" charset="0"/>
                        </a:rPr>
                        <a:t>8,5%</a:t>
                      </a:r>
                    </a:p>
                  </a:txBody>
                  <a:tcPr marL="72000" marR="72000" marT="36000" marB="36000"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extLst>
                  <a:ext uri="{0D108BD9-81ED-4DB2-BD59-A6C34878D82A}">
                    <a16:rowId xmlns:a16="http://schemas.microsoft.com/office/drawing/2014/main" val="3792930877"/>
                  </a:ext>
                </a:extLst>
              </a:tr>
              <a:tr h="265500">
                <a:tc>
                  <a:txBody>
                    <a:bodyPr/>
                    <a:lstStyle/>
                    <a:p>
                      <a:r>
                        <a:rPr lang="it-IT" sz="1000" b="1" dirty="0">
                          <a:solidFill>
                            <a:schemeClr val="tx1"/>
                          </a:solidFill>
                          <a:latin typeface="Raleway" panose="020B0503030101060003" pitchFamily="34" charset="0"/>
                        </a:rPr>
                        <a:t>Totale</a:t>
                      </a:r>
                    </a:p>
                  </a:txBody>
                  <a:tcPr marL="72000" marR="72000" marT="36000" marB="36000" anchor="ctr">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1000" b="1" dirty="0">
                          <a:solidFill>
                            <a:schemeClr val="tx1"/>
                          </a:solidFill>
                          <a:latin typeface="Raleway" panose="020B0503030101060003" pitchFamily="34" charset="0"/>
                        </a:rPr>
                        <a:t>357.151.000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1000" b="1" dirty="0">
                          <a:solidFill>
                            <a:schemeClr val="tx1"/>
                          </a:solidFill>
                          <a:latin typeface="Raleway" panose="020B0503030101060003" pitchFamily="34" charset="0"/>
                        </a:rPr>
                        <a:t>100%</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1000" b="1" dirty="0">
                          <a:solidFill>
                            <a:schemeClr val="tx1"/>
                          </a:solidFill>
                          <a:latin typeface="Raleway" panose="020B0503030101060003" pitchFamily="34" charset="0"/>
                        </a:rPr>
                        <a:t>1.711</a:t>
                      </a:r>
                    </a:p>
                  </a:txBody>
                  <a:tcPr marL="72000" marR="72000" marT="36000" marB="36000"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1000" b="1" dirty="0">
                          <a:solidFill>
                            <a:schemeClr val="tx1"/>
                          </a:solidFill>
                          <a:latin typeface="Raleway" panose="020B0503030101060003" pitchFamily="34" charset="0"/>
                        </a:rPr>
                        <a:t>100%</a:t>
                      </a:r>
                    </a:p>
                  </a:txBody>
                  <a:tcPr marL="72000" marR="72000" marT="36000" marB="36000" anchor="ctr">
                    <a:lnL w="12700" cap="flat" cmpd="sng" algn="ctr">
                      <a:solidFill>
                        <a:srgbClr val="108C72"/>
                      </a:solidFill>
                      <a:prstDash val="sysDot"/>
                      <a:round/>
                      <a:headEnd type="none" w="med" len="med"/>
                      <a:tailEnd type="none" w="med" len="med"/>
                    </a:lnL>
                    <a:lnT w="28575" cap="flat" cmpd="sng" algn="ctr">
                      <a:solidFill>
                        <a:srgbClr val="86BC25"/>
                      </a:solidFill>
                      <a:prstDash val="solid"/>
                      <a:round/>
                      <a:headEnd type="none" w="med" len="med"/>
                      <a:tailEnd type="none" w="med" len="med"/>
                    </a:lnT>
                    <a:solidFill>
                      <a:schemeClr val="bg1"/>
                    </a:solidFill>
                  </a:tcPr>
                </a:tc>
                <a:extLst>
                  <a:ext uri="{0D108BD9-81ED-4DB2-BD59-A6C34878D82A}">
                    <a16:rowId xmlns:a16="http://schemas.microsoft.com/office/drawing/2014/main" val="3315043500"/>
                  </a:ext>
                </a:extLst>
              </a:tr>
            </a:tbl>
          </a:graphicData>
        </a:graphic>
      </p:graphicFrame>
      <p:graphicFrame>
        <p:nvGraphicFramePr>
          <p:cNvPr id="29" name="Chart 28">
            <a:extLst>
              <a:ext uri="{FF2B5EF4-FFF2-40B4-BE49-F238E27FC236}">
                <a16:creationId xmlns:a16="http://schemas.microsoft.com/office/drawing/2014/main" id="{F808A0D1-44F8-4A18-B58B-053DCA6CAE79}"/>
              </a:ext>
            </a:extLst>
          </p:cNvPr>
          <p:cNvGraphicFramePr/>
          <p:nvPr/>
        </p:nvGraphicFramePr>
        <p:xfrm>
          <a:off x="7399322" y="4217946"/>
          <a:ext cx="4353899" cy="2124000"/>
        </p:xfrm>
        <a:graphic>
          <a:graphicData uri="http://schemas.openxmlformats.org/drawingml/2006/chart">
            <c:chart xmlns:c="http://schemas.openxmlformats.org/drawingml/2006/chart" xmlns:r="http://schemas.openxmlformats.org/officeDocument/2006/relationships" r:id="rId2"/>
          </a:graphicData>
        </a:graphic>
      </p:graphicFrame>
      <p:sp>
        <p:nvSpPr>
          <p:cNvPr id="87" name="Rectangle 86">
            <a:extLst>
              <a:ext uri="{FF2B5EF4-FFF2-40B4-BE49-F238E27FC236}">
                <a16:creationId xmlns:a16="http://schemas.microsoft.com/office/drawing/2014/main" id="{4B7D9911-5C9C-4F5E-80EB-31D33286E483}"/>
              </a:ext>
            </a:extLst>
          </p:cNvPr>
          <p:cNvSpPr/>
          <p:nvPr/>
        </p:nvSpPr>
        <p:spPr>
          <a:xfrm>
            <a:off x="7399322" y="3854879"/>
            <a:ext cx="4316440" cy="276999"/>
          </a:xfrm>
          <a:prstGeom prst="rect">
            <a:avLst/>
          </a:prstGeom>
          <a:solidFill>
            <a:srgbClr val="00A989"/>
          </a:solidFill>
        </p:spPr>
        <p:txBody>
          <a:bodyPr wrap="square">
            <a:spAutoFit/>
          </a:bodyPr>
          <a:lstStyle/>
          <a:p>
            <a:pPr algn="ctr">
              <a:spcBef>
                <a:spcPts val="300"/>
              </a:spcBef>
            </a:pPr>
            <a:r>
              <a:rPr lang="it-IT" sz="1200" b="1" dirty="0">
                <a:solidFill>
                  <a:schemeClr val="bg1"/>
                </a:solidFill>
                <a:latin typeface="Raleway" panose="020B0503030101060003" pitchFamily="34" charset="0"/>
              </a:rPr>
              <a:t>Erogato biennio 2017-18 per tipologia di progetto (%)</a:t>
            </a:r>
            <a:endParaRPr lang="it-IT" sz="1200" dirty="0">
              <a:solidFill>
                <a:schemeClr val="bg1"/>
              </a:solidFill>
              <a:latin typeface="Raleway" panose="020B0503030101060003" pitchFamily="34" charset="0"/>
            </a:endParaRPr>
          </a:p>
        </p:txBody>
      </p:sp>
      <p:sp>
        <p:nvSpPr>
          <p:cNvPr id="88" name="Rectangle 87">
            <a:extLst>
              <a:ext uri="{FF2B5EF4-FFF2-40B4-BE49-F238E27FC236}">
                <a16:creationId xmlns:a16="http://schemas.microsoft.com/office/drawing/2014/main" id="{9054E253-C665-42D9-902C-3E34CDD5FDB6}"/>
              </a:ext>
            </a:extLst>
          </p:cNvPr>
          <p:cNvSpPr/>
          <p:nvPr/>
        </p:nvSpPr>
        <p:spPr>
          <a:xfrm>
            <a:off x="473087" y="3854879"/>
            <a:ext cx="6588000" cy="276999"/>
          </a:xfrm>
          <a:prstGeom prst="rect">
            <a:avLst/>
          </a:prstGeom>
          <a:solidFill>
            <a:srgbClr val="00A989"/>
          </a:solidFill>
        </p:spPr>
        <p:txBody>
          <a:bodyPr wrap="square">
            <a:spAutoFit/>
          </a:bodyPr>
          <a:lstStyle/>
          <a:p>
            <a:pPr algn="ctr">
              <a:spcBef>
                <a:spcPts val="300"/>
              </a:spcBef>
            </a:pPr>
            <a:r>
              <a:rPr lang="it-IT" sz="1200" b="1" dirty="0">
                <a:solidFill>
                  <a:schemeClr val="bg1"/>
                </a:solidFill>
                <a:latin typeface="Raleway" panose="020B0503030101060003" pitchFamily="34" charset="0"/>
              </a:rPr>
              <a:t>Erogato e numero progetti nel biennio 2017,18 per Area (€, %)</a:t>
            </a:r>
            <a:endParaRPr lang="it-IT" sz="1200" dirty="0">
              <a:solidFill>
                <a:schemeClr val="bg1"/>
              </a:solidFill>
              <a:latin typeface="Raleway" panose="020B0503030101060003" pitchFamily="34" charset="0"/>
            </a:endParaRPr>
          </a:p>
        </p:txBody>
      </p:sp>
    </p:spTree>
    <p:extLst>
      <p:ext uri="{BB962C8B-B14F-4D97-AF65-F5344CB8AC3E}">
        <p14:creationId xmlns:p14="http://schemas.microsoft.com/office/powerpoint/2010/main" val="3551976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3482-0D11-4A1E-B148-50321D792EAF}"/>
              </a:ext>
            </a:extLst>
          </p:cNvPr>
          <p:cNvSpPr>
            <a:spLocks noGrp="1"/>
          </p:cNvSpPr>
          <p:nvPr>
            <p:ph type="ctrTitle"/>
          </p:nvPr>
        </p:nvSpPr>
        <p:spPr>
          <a:xfrm>
            <a:off x="327991" y="217870"/>
            <a:ext cx="10177832" cy="620376"/>
          </a:xfrm>
        </p:spPr>
        <p:txBody>
          <a:bodyPr>
            <a:normAutofit/>
          </a:bodyPr>
          <a:lstStyle/>
          <a:p>
            <a:r>
              <a:rPr lang="it-IT" sz="2500" dirty="0">
                <a:gradFill flip="none" rotWithShape="1">
                  <a:gsLst>
                    <a:gs pos="0">
                      <a:srgbClr val="036937"/>
                    </a:gs>
                    <a:gs pos="24000">
                      <a:srgbClr val="108C72"/>
                    </a:gs>
                    <a:gs pos="56000">
                      <a:srgbClr val="86BC25"/>
                    </a:gs>
                    <a:gs pos="97326">
                      <a:srgbClr val="FCEA10"/>
                    </a:gs>
                    <a:gs pos="76000">
                      <a:srgbClr val="CFD700"/>
                    </a:gs>
                  </a:gsLst>
                  <a:lin ang="0" scaled="1"/>
                  <a:tileRect/>
                </a:gradFill>
              </a:rPr>
              <a:t>Executive </a:t>
            </a:r>
            <a:r>
              <a:rPr lang="it-IT" sz="2500" dirty="0" err="1">
                <a:gradFill flip="none" rotWithShape="1">
                  <a:gsLst>
                    <a:gs pos="0">
                      <a:srgbClr val="036937"/>
                    </a:gs>
                    <a:gs pos="24000">
                      <a:srgbClr val="108C72"/>
                    </a:gs>
                    <a:gs pos="56000">
                      <a:srgbClr val="86BC25"/>
                    </a:gs>
                    <a:gs pos="97326">
                      <a:srgbClr val="FCEA10"/>
                    </a:gs>
                    <a:gs pos="76000">
                      <a:srgbClr val="CFD700"/>
                    </a:gs>
                  </a:gsLst>
                  <a:lin ang="0" scaled="1"/>
                  <a:tileRect/>
                </a:gradFill>
              </a:rPr>
              <a:t>summary</a:t>
            </a:r>
            <a:r>
              <a:rPr lang="it-IT" sz="2500" dirty="0">
                <a:gradFill flip="none" rotWithShape="1">
                  <a:gsLst>
                    <a:gs pos="0">
                      <a:srgbClr val="036937"/>
                    </a:gs>
                    <a:gs pos="24000">
                      <a:srgbClr val="108C72"/>
                    </a:gs>
                    <a:gs pos="56000">
                      <a:srgbClr val="86BC25"/>
                    </a:gs>
                    <a:gs pos="97326">
                      <a:srgbClr val="FCEA10"/>
                    </a:gs>
                    <a:gs pos="76000">
                      <a:srgbClr val="CFD700"/>
                    </a:gs>
                  </a:gsLst>
                  <a:lin ang="0" scaled="1"/>
                  <a:tileRect/>
                </a:gradFill>
              </a:rPr>
              <a:t> </a:t>
            </a:r>
            <a: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t>| Sperimentazione Crowdfunding CSP 2019</a:t>
            </a:r>
          </a:p>
        </p:txBody>
      </p:sp>
      <p:sp>
        <p:nvSpPr>
          <p:cNvPr id="4" name="Slide Number Placeholder 3">
            <a:extLst>
              <a:ext uri="{FF2B5EF4-FFF2-40B4-BE49-F238E27FC236}">
                <a16:creationId xmlns:a16="http://schemas.microsoft.com/office/drawing/2014/main" id="{A8BB09AD-2E38-48F5-A31B-2F3209564AC5}"/>
              </a:ext>
            </a:extLst>
          </p:cNvPr>
          <p:cNvSpPr>
            <a:spLocks noGrp="1"/>
          </p:cNvSpPr>
          <p:nvPr>
            <p:ph type="sldNum" sz="quarter" idx="12"/>
          </p:nvPr>
        </p:nvSpPr>
        <p:spPr>
          <a:xfrm>
            <a:off x="10591801" y="6535198"/>
            <a:ext cx="1173479" cy="365125"/>
          </a:xfrm>
        </p:spPr>
        <p:txBody>
          <a:bodyPr/>
          <a:lstStyle/>
          <a:p>
            <a:fld id="{FEDAE875-4048-254F-AF2D-3CFA50F6E766}" type="slidenum">
              <a:rPr lang="it-IT" smtClean="0"/>
              <a:pPr/>
              <a:t>4</a:t>
            </a:fld>
            <a:endParaRPr lang="it-IT" dirty="0"/>
          </a:p>
        </p:txBody>
      </p:sp>
      <p:grpSp>
        <p:nvGrpSpPr>
          <p:cNvPr id="28" name="Group 27">
            <a:extLst>
              <a:ext uri="{FF2B5EF4-FFF2-40B4-BE49-F238E27FC236}">
                <a16:creationId xmlns:a16="http://schemas.microsoft.com/office/drawing/2014/main" id="{4A1311EF-0204-4FA5-A5D3-04EFA2C3930F}"/>
              </a:ext>
            </a:extLst>
          </p:cNvPr>
          <p:cNvGrpSpPr/>
          <p:nvPr/>
        </p:nvGrpSpPr>
        <p:grpSpPr>
          <a:xfrm>
            <a:off x="410615" y="3053392"/>
            <a:ext cx="11461611" cy="671594"/>
            <a:chOff x="343136" y="1204836"/>
            <a:chExt cx="11461611" cy="671594"/>
          </a:xfrm>
        </p:grpSpPr>
        <p:pic>
          <p:nvPicPr>
            <p:cNvPr id="8" name="Picture 7">
              <a:extLst>
                <a:ext uri="{FF2B5EF4-FFF2-40B4-BE49-F238E27FC236}">
                  <a16:creationId xmlns:a16="http://schemas.microsoft.com/office/drawing/2014/main" id="{541E7C89-D20D-4AF5-B6DB-279051BDFAA5}"/>
                </a:ext>
              </a:extLst>
            </p:cNvPr>
            <p:cNvPicPr>
              <a:picLocks noChangeAspect="1"/>
            </p:cNvPicPr>
            <p:nvPr/>
          </p:nvPicPr>
          <p:blipFill rotWithShape="1">
            <a:blip r:embed="rId2"/>
            <a:srcRect r="8761" b="7800"/>
            <a:stretch/>
          </p:blipFill>
          <p:spPr>
            <a:xfrm>
              <a:off x="343136" y="1256701"/>
              <a:ext cx="428651" cy="433166"/>
            </a:xfrm>
            <a:prstGeom prst="rect">
              <a:avLst/>
            </a:prstGeom>
          </p:spPr>
        </p:pic>
        <p:sp>
          <p:nvSpPr>
            <p:cNvPr id="25" name="Subtitle 2">
              <a:extLst>
                <a:ext uri="{FF2B5EF4-FFF2-40B4-BE49-F238E27FC236}">
                  <a16:creationId xmlns:a16="http://schemas.microsoft.com/office/drawing/2014/main" id="{26447FAF-DCE1-4A1C-8C9C-9F0EA436A980}"/>
                </a:ext>
              </a:extLst>
            </p:cNvPr>
            <p:cNvSpPr txBox="1">
              <a:spLocks/>
            </p:cNvSpPr>
            <p:nvPr/>
          </p:nvSpPr>
          <p:spPr>
            <a:xfrm>
              <a:off x="946653" y="1204836"/>
              <a:ext cx="10858094" cy="671594"/>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Outcome attesi:</a:t>
              </a:r>
              <a:r>
                <a:rPr lang="it-IT" sz="1200" dirty="0"/>
                <a:t> </a:t>
              </a:r>
              <a:r>
                <a:rPr lang="it-IT" sz="1200" b="1" dirty="0"/>
                <a:t>avvicinare</a:t>
              </a:r>
              <a:r>
                <a:rPr lang="it-IT" sz="1200" dirty="0"/>
                <a:t> </a:t>
              </a:r>
              <a:r>
                <a:rPr lang="it-IT" sz="1200" b="1" dirty="0"/>
                <a:t>gli enti al crowdfunding </a:t>
              </a:r>
              <a:r>
                <a:rPr lang="it-IT" sz="1200" dirty="0"/>
                <a:t>(quale esempio di strumento innovativo per la differenziazione delle entrate);  </a:t>
              </a:r>
              <a:r>
                <a:rPr lang="it-IT" sz="1200" b="1" dirty="0"/>
                <a:t>indurre un cambiamento culturale e organizzativo degli Enti </a:t>
              </a:r>
              <a:r>
                <a:rPr lang="it-IT" sz="1200" dirty="0"/>
                <a:t>funzionale a potenziare la loro capacità di attrarre più risorse, di comunicare e pianificare in modo strategico</a:t>
              </a:r>
            </a:p>
          </p:txBody>
        </p:sp>
      </p:grpSp>
      <p:cxnSp>
        <p:nvCxnSpPr>
          <p:cNvPr id="32" name="Straight Connector 31">
            <a:extLst>
              <a:ext uri="{FF2B5EF4-FFF2-40B4-BE49-F238E27FC236}">
                <a16:creationId xmlns:a16="http://schemas.microsoft.com/office/drawing/2014/main" id="{08E046CB-2A11-4DE0-8B8D-F753B64308F8}"/>
              </a:ext>
            </a:extLst>
          </p:cNvPr>
          <p:cNvCxnSpPr/>
          <p:nvPr/>
        </p:nvCxnSpPr>
        <p:spPr>
          <a:xfrm>
            <a:off x="1044690" y="3865132"/>
            <a:ext cx="1072800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D21F070B-50F3-4CCE-A06E-B3B2357564CE}"/>
              </a:ext>
            </a:extLst>
          </p:cNvPr>
          <p:cNvCxnSpPr/>
          <p:nvPr/>
        </p:nvCxnSpPr>
        <p:spPr>
          <a:xfrm>
            <a:off x="1045359" y="5554513"/>
            <a:ext cx="1072800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D5370661-3A4B-4703-8DA4-46954CCD098B}"/>
              </a:ext>
            </a:extLst>
          </p:cNvPr>
          <p:cNvGrpSpPr/>
          <p:nvPr/>
        </p:nvGrpSpPr>
        <p:grpSpPr>
          <a:xfrm>
            <a:off x="419134" y="4342986"/>
            <a:ext cx="7654776" cy="671594"/>
            <a:chOff x="569639" y="3030984"/>
            <a:chExt cx="7654776" cy="671594"/>
          </a:xfrm>
        </p:grpSpPr>
        <p:pic>
          <p:nvPicPr>
            <p:cNvPr id="38" name="Picture 37">
              <a:extLst>
                <a:ext uri="{FF2B5EF4-FFF2-40B4-BE49-F238E27FC236}">
                  <a16:creationId xmlns:a16="http://schemas.microsoft.com/office/drawing/2014/main" id="{BCE6810E-2C2E-4F79-BE3D-E578E5786227}"/>
                </a:ext>
              </a:extLst>
            </p:cNvPr>
            <p:cNvPicPr>
              <a:picLocks noChangeAspect="1"/>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brightnessContrast bright="-40000"/>
                      </a14:imgEffect>
                    </a14:imgLayer>
                  </a14:imgProps>
                </a:ext>
              </a:extLst>
            </a:blip>
            <a:stretch>
              <a:fillRect/>
            </a:stretch>
          </p:blipFill>
          <p:spPr>
            <a:xfrm>
              <a:off x="569639" y="3061341"/>
              <a:ext cx="432000" cy="432000"/>
            </a:xfrm>
            <a:prstGeom prst="rect">
              <a:avLst/>
            </a:prstGeom>
          </p:spPr>
        </p:pic>
        <p:sp>
          <p:nvSpPr>
            <p:cNvPr id="39" name="Subtitle 2">
              <a:extLst>
                <a:ext uri="{FF2B5EF4-FFF2-40B4-BE49-F238E27FC236}">
                  <a16:creationId xmlns:a16="http://schemas.microsoft.com/office/drawing/2014/main" id="{06284FCD-7D6E-4DB2-9DCC-806FEC51FE98}"/>
                </a:ext>
              </a:extLst>
            </p:cNvPr>
            <p:cNvSpPr txBox="1">
              <a:spLocks/>
            </p:cNvSpPr>
            <p:nvPr/>
          </p:nvSpPr>
          <p:spPr>
            <a:xfrm>
              <a:off x="1173156" y="3030984"/>
              <a:ext cx="7051259" cy="671594"/>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it-IT" sz="1200" b="1" dirty="0">
                  <a:solidFill>
                    <a:srgbClr val="108C72"/>
                  </a:solidFill>
                </a:rPr>
                <a:t>Metodologia di monitoraggio e valutazione: </a:t>
              </a:r>
              <a:r>
                <a:rPr lang="it-IT" sz="1200" dirty="0"/>
                <a:t>analisi di implementazione e analisi di impatto quantitativa non controfattuale implementata attraverso una metodologia prima/dopo e una “formative </a:t>
              </a:r>
              <a:r>
                <a:rPr lang="it-IT" sz="1200" dirty="0" err="1"/>
                <a:t>evaluation</a:t>
              </a:r>
              <a:r>
                <a:rPr lang="it-IT" sz="1200" dirty="0"/>
                <a:t>”</a:t>
              </a:r>
            </a:p>
          </p:txBody>
        </p:sp>
      </p:grpSp>
      <p:grpSp>
        <p:nvGrpSpPr>
          <p:cNvPr id="9" name="Group 8">
            <a:extLst>
              <a:ext uri="{FF2B5EF4-FFF2-40B4-BE49-F238E27FC236}">
                <a16:creationId xmlns:a16="http://schemas.microsoft.com/office/drawing/2014/main" id="{271187CC-C58A-4CEC-A331-7A2BC8B19DCD}"/>
              </a:ext>
            </a:extLst>
          </p:cNvPr>
          <p:cNvGrpSpPr/>
          <p:nvPr/>
        </p:nvGrpSpPr>
        <p:grpSpPr>
          <a:xfrm>
            <a:off x="441932" y="5612479"/>
            <a:ext cx="11388723" cy="1153221"/>
            <a:chOff x="628363" y="3461372"/>
            <a:chExt cx="11388723" cy="1153221"/>
          </a:xfrm>
        </p:grpSpPr>
        <p:pic>
          <p:nvPicPr>
            <p:cNvPr id="7" name="Picture 6">
              <a:extLst>
                <a:ext uri="{FF2B5EF4-FFF2-40B4-BE49-F238E27FC236}">
                  <a16:creationId xmlns:a16="http://schemas.microsoft.com/office/drawing/2014/main" id="{FF046DBE-09A1-46D7-9572-4A4DD1255998}"/>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a14:imgEffect>
                    </a14:imgLayer>
                  </a14:imgProps>
                </a:ext>
              </a:extLst>
            </a:blip>
            <a:stretch>
              <a:fillRect/>
            </a:stretch>
          </p:blipFill>
          <p:spPr>
            <a:xfrm>
              <a:off x="628363" y="3461372"/>
              <a:ext cx="433231" cy="432000"/>
            </a:xfrm>
            <a:prstGeom prst="rect">
              <a:avLst/>
            </a:prstGeom>
          </p:spPr>
        </p:pic>
        <p:sp>
          <p:nvSpPr>
            <p:cNvPr id="42" name="Subtitle 2">
              <a:extLst>
                <a:ext uri="{FF2B5EF4-FFF2-40B4-BE49-F238E27FC236}">
                  <a16:creationId xmlns:a16="http://schemas.microsoft.com/office/drawing/2014/main" id="{8334E538-4C24-4E0C-B14A-A2602705D4A0}"/>
                </a:ext>
              </a:extLst>
            </p:cNvPr>
            <p:cNvSpPr txBox="1">
              <a:spLocks/>
            </p:cNvSpPr>
            <p:nvPr/>
          </p:nvSpPr>
          <p:spPr>
            <a:xfrm>
              <a:off x="1173156" y="3563023"/>
              <a:ext cx="10843930" cy="1051570"/>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300"/>
                </a:spcBef>
                <a:buClr>
                  <a:srgbClr val="108C72"/>
                </a:buClr>
              </a:pPr>
              <a:r>
                <a:rPr lang="it-IT" sz="1200" b="1" dirty="0">
                  <a:solidFill>
                    <a:srgbClr val="108C72"/>
                  </a:solidFill>
                </a:rPr>
                <a:t>Principali risultati:</a:t>
              </a:r>
              <a:r>
                <a:rPr lang="it-IT" sz="1200" dirty="0"/>
                <a:t> Il progetto è stato l’occasione per apprendere sul campo come effettuare una campagna di crowdfunding e, in generale, come potenziare il fundraising. </a:t>
              </a:r>
              <a:r>
                <a:rPr lang="it-IT" sz="1200" b="1" dirty="0"/>
                <a:t>Ha</a:t>
              </a:r>
              <a:r>
                <a:rPr lang="it-IT" sz="1200" dirty="0"/>
                <a:t> inoltre </a:t>
              </a:r>
              <a:r>
                <a:rPr lang="it-IT" sz="1200" b="1" dirty="0"/>
                <a:t>stimolato gli enti ad attivarsi per individuare e colmare alcune lacune dal punto di vista della comunicazione, dell’organizzazione interna e della pianificazione</a:t>
              </a:r>
              <a:r>
                <a:rPr lang="it-IT" sz="1200" dirty="0"/>
                <a:t> </a:t>
              </a:r>
              <a:r>
                <a:rPr lang="it-IT" sz="1200" b="1" dirty="0"/>
                <a:t>strategica</a:t>
              </a:r>
              <a:r>
                <a:rPr lang="it-IT" sz="1200" dirty="0"/>
                <a:t>. </a:t>
              </a:r>
              <a:endParaRPr lang="it-IT" sz="1200" b="1" dirty="0"/>
            </a:p>
            <a:p>
              <a:endParaRPr lang="it-IT" sz="1200" b="1" dirty="0"/>
            </a:p>
          </p:txBody>
        </p:sp>
      </p:grpSp>
      <p:grpSp>
        <p:nvGrpSpPr>
          <p:cNvPr id="43" name="Group 42">
            <a:extLst>
              <a:ext uri="{FF2B5EF4-FFF2-40B4-BE49-F238E27FC236}">
                <a16:creationId xmlns:a16="http://schemas.microsoft.com/office/drawing/2014/main" id="{7270B803-C13F-4CB6-B096-A49766E58EA1}"/>
              </a:ext>
            </a:extLst>
          </p:cNvPr>
          <p:cNvGrpSpPr/>
          <p:nvPr/>
        </p:nvGrpSpPr>
        <p:grpSpPr>
          <a:xfrm>
            <a:off x="404475" y="1937655"/>
            <a:ext cx="11467751" cy="834795"/>
            <a:chOff x="343135" y="3071054"/>
            <a:chExt cx="11467751" cy="834795"/>
          </a:xfrm>
        </p:grpSpPr>
        <p:pic>
          <p:nvPicPr>
            <p:cNvPr id="44" name="Picture 43">
              <a:extLst>
                <a:ext uri="{FF2B5EF4-FFF2-40B4-BE49-F238E27FC236}">
                  <a16:creationId xmlns:a16="http://schemas.microsoft.com/office/drawing/2014/main" id="{25DFB040-5277-4ED6-B667-3B8C44BC3B5B}"/>
                </a:ext>
              </a:extLst>
            </p:cNvPr>
            <p:cNvPicPr>
              <a:picLocks noChangeAspect="1"/>
            </p:cNvPicPr>
            <p:nvPr/>
          </p:nvPicPr>
          <p:blipFill>
            <a:blip r:embed="rId7">
              <a:duotone>
                <a:schemeClr val="accent6">
                  <a:shade val="45000"/>
                  <a:satMod val="135000"/>
                </a:schemeClr>
                <a:prstClr val="white"/>
              </a:duotone>
              <a:extLst>
                <a:ext uri="{BEBA8EAE-BF5A-486C-A8C5-ECC9F3942E4B}">
                  <a14:imgProps xmlns:a14="http://schemas.microsoft.com/office/drawing/2010/main">
                    <a14:imgLayer r:embed="rId8">
                      <a14:imgEffect>
                        <a14:brightnessContrast bright="-40000" contrast="-20000"/>
                      </a14:imgEffect>
                    </a14:imgLayer>
                  </a14:imgProps>
                </a:ext>
              </a:extLst>
            </a:blip>
            <a:stretch>
              <a:fillRect/>
            </a:stretch>
          </p:blipFill>
          <p:spPr>
            <a:xfrm>
              <a:off x="343135" y="3071054"/>
              <a:ext cx="433232" cy="432000"/>
            </a:xfrm>
            <a:prstGeom prst="rect">
              <a:avLst/>
            </a:prstGeom>
          </p:spPr>
        </p:pic>
        <p:sp>
          <p:nvSpPr>
            <p:cNvPr id="45" name="Subtitle 2">
              <a:extLst>
                <a:ext uri="{FF2B5EF4-FFF2-40B4-BE49-F238E27FC236}">
                  <a16:creationId xmlns:a16="http://schemas.microsoft.com/office/drawing/2014/main" id="{E0C5F6C6-C1D5-4D51-A954-3A5C3411EBFA}"/>
                </a:ext>
              </a:extLst>
            </p:cNvPr>
            <p:cNvSpPr txBox="1">
              <a:spLocks/>
            </p:cNvSpPr>
            <p:nvPr/>
          </p:nvSpPr>
          <p:spPr>
            <a:xfrm>
              <a:off x="946653" y="3085111"/>
              <a:ext cx="10864233" cy="820738"/>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Nome del progetto: </a:t>
              </a:r>
              <a:r>
                <a:rPr lang="it-IT" sz="1200" b="1" dirty="0"/>
                <a:t>Sperimentazione Crowdfunding CSP 2019</a:t>
              </a:r>
            </a:p>
            <a:p>
              <a:r>
                <a:rPr lang="it-IT" sz="1200" b="1" dirty="0">
                  <a:solidFill>
                    <a:srgbClr val="108C72"/>
                  </a:solidFill>
                </a:rPr>
                <a:t>Descrizione del progetto: </a:t>
              </a:r>
              <a:r>
                <a:rPr lang="it-IT" sz="1200" b="1" dirty="0"/>
                <a:t>accompagnamento di un gruppo di enti </a:t>
              </a:r>
              <a:r>
                <a:rPr lang="it-IT" sz="1200" dirty="0"/>
                <a:t>beneficiari della Compagnia di San Paolo e operanti sul territorio piemontese, ligure e della Valle d’Aosta, </a:t>
              </a:r>
              <a:r>
                <a:rPr lang="it-IT" sz="1200" b="1" dirty="0"/>
                <a:t>nell’impostazione e nello svolgimento di una campagna di crowdfunding </a:t>
              </a:r>
              <a:r>
                <a:rPr lang="it-IT" sz="1200" dirty="0"/>
                <a:t>relativa ad un loro progetto</a:t>
              </a:r>
              <a:endParaRPr lang="it-IT" sz="1200" strike="sngStrike" dirty="0">
                <a:solidFill>
                  <a:srgbClr val="FF0000"/>
                </a:solidFill>
              </a:endParaRPr>
            </a:p>
          </p:txBody>
        </p:sp>
      </p:grpSp>
      <p:cxnSp>
        <p:nvCxnSpPr>
          <p:cNvPr id="46" name="Straight Connector 45">
            <a:extLst>
              <a:ext uri="{FF2B5EF4-FFF2-40B4-BE49-F238E27FC236}">
                <a16:creationId xmlns:a16="http://schemas.microsoft.com/office/drawing/2014/main" id="{09070C6E-5202-484E-A2DF-DF3866C581A1}"/>
              </a:ext>
            </a:extLst>
          </p:cNvPr>
          <p:cNvCxnSpPr/>
          <p:nvPr/>
        </p:nvCxnSpPr>
        <p:spPr>
          <a:xfrm>
            <a:off x="1007993" y="2950732"/>
            <a:ext cx="1072800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Subtitle 2">
            <a:extLst>
              <a:ext uri="{FF2B5EF4-FFF2-40B4-BE49-F238E27FC236}">
                <a16:creationId xmlns:a16="http://schemas.microsoft.com/office/drawing/2014/main" id="{6F0EFFEC-13D7-4072-9DDF-EFF81D34E02D}"/>
              </a:ext>
            </a:extLst>
          </p:cNvPr>
          <p:cNvSpPr txBox="1">
            <a:spLocks/>
          </p:cNvSpPr>
          <p:nvPr/>
        </p:nvSpPr>
        <p:spPr>
          <a:xfrm>
            <a:off x="327991" y="1007715"/>
            <a:ext cx="11544235" cy="671594"/>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i="1" dirty="0"/>
              <a:t>Il presente documento offre una vista sintetica delle evidenze emerse dalle attività di monitoraggio e valutazione realizzate sul progetto «</a:t>
            </a:r>
            <a:r>
              <a:rPr lang="it-IT" sz="1200" b="1" i="1" dirty="0"/>
              <a:t>Crowdfunding</a:t>
            </a:r>
            <a:r>
              <a:rPr lang="it-IT" sz="1200" i="1" dirty="0"/>
              <a:t>». Il documento si articola in tre sezioni: la prima offre informazioni sul </a:t>
            </a:r>
            <a:r>
              <a:rPr lang="it-IT" sz="1200" b="1" i="1" dirty="0"/>
              <a:t>progetto</a:t>
            </a:r>
            <a:r>
              <a:rPr lang="it-IT" sz="1200" i="1" dirty="0"/>
              <a:t>, i suoi obiettivi e le modalità di realizzazione; la seconda definisce obiettivi e metodologia di </a:t>
            </a:r>
            <a:r>
              <a:rPr lang="it-IT" sz="1200" b="1" i="1" dirty="0"/>
              <a:t>monitoraggio e valutazione</a:t>
            </a:r>
            <a:r>
              <a:rPr lang="it-IT" sz="1200" i="1" dirty="0"/>
              <a:t> applicati; la terza ripercorre i </a:t>
            </a:r>
            <a:r>
              <a:rPr lang="it-IT" sz="1200" b="1" i="1" dirty="0"/>
              <a:t>risultati e gli </a:t>
            </a:r>
            <a:r>
              <a:rPr lang="it-IT" sz="1200" b="1" i="1" dirty="0" err="1"/>
              <a:t>outcome</a:t>
            </a:r>
            <a:r>
              <a:rPr lang="it-IT" sz="1200" b="1" i="1" dirty="0"/>
              <a:t> del progetto</a:t>
            </a:r>
            <a:r>
              <a:rPr lang="it-IT" sz="1200" i="1" dirty="0"/>
              <a:t>.</a:t>
            </a:r>
          </a:p>
        </p:txBody>
      </p:sp>
      <p:grpSp>
        <p:nvGrpSpPr>
          <p:cNvPr id="63" name="Group 62">
            <a:extLst>
              <a:ext uri="{FF2B5EF4-FFF2-40B4-BE49-F238E27FC236}">
                <a16:creationId xmlns:a16="http://schemas.microsoft.com/office/drawing/2014/main" id="{2FF299C7-D237-4938-814E-294FBD500385}"/>
              </a:ext>
            </a:extLst>
          </p:cNvPr>
          <p:cNvGrpSpPr/>
          <p:nvPr/>
        </p:nvGrpSpPr>
        <p:grpSpPr>
          <a:xfrm>
            <a:off x="8412863" y="4157521"/>
            <a:ext cx="3540095" cy="1213904"/>
            <a:chOff x="4459014" y="5059454"/>
            <a:chExt cx="3540095" cy="1213904"/>
          </a:xfrm>
        </p:grpSpPr>
        <p:sp>
          <p:nvSpPr>
            <p:cNvPr id="64" name="TextBox 63">
              <a:extLst>
                <a:ext uri="{FF2B5EF4-FFF2-40B4-BE49-F238E27FC236}">
                  <a16:creationId xmlns:a16="http://schemas.microsoft.com/office/drawing/2014/main" id="{A52E71AE-0CB7-469B-800D-F2DD6D6B48C6}"/>
                </a:ext>
              </a:extLst>
            </p:cNvPr>
            <p:cNvSpPr txBox="1"/>
            <p:nvPr/>
          </p:nvSpPr>
          <p:spPr>
            <a:xfrm>
              <a:off x="4459014" y="5059454"/>
              <a:ext cx="3329963" cy="819455"/>
            </a:xfrm>
            <a:prstGeom prst="rect">
              <a:avLst/>
            </a:prstGeom>
            <a:noFill/>
          </p:spPr>
          <p:txBody>
            <a:bodyPr wrap="square" rtlCol="0">
              <a:spAutoFit/>
            </a:bodyPr>
            <a:lstStyle/>
            <a:p>
              <a:pPr marL="265113" indent="-265113">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Analisi descrittiva</a:t>
              </a:r>
            </a:p>
            <a:p>
              <a:pPr marL="265113" indent="-265113">
                <a:lnSpc>
                  <a:spcPct val="90000"/>
                </a:lnSpc>
                <a:buClr>
                  <a:schemeClr val="bg2">
                    <a:lumMod val="75000"/>
                  </a:schemeClr>
                </a:buClr>
                <a:buFont typeface="Wingdings" panose="05000000000000000000" pitchFamily="2" charset="2"/>
                <a:buChar char="¨"/>
              </a:pPr>
              <a:r>
                <a:rPr lang="it-IT" sz="1050" b="1" dirty="0">
                  <a:latin typeface="Raleway" panose="020B0503030101060003" pitchFamily="34" charset="0"/>
                </a:rPr>
                <a:t>Valutazione di implementazione</a:t>
              </a:r>
            </a:p>
            <a:p>
              <a:pPr marL="265113" indent="-265113">
                <a:lnSpc>
                  <a:spcPct val="90000"/>
                </a:lnSpc>
                <a:buClr>
                  <a:schemeClr val="bg2">
                    <a:lumMod val="75000"/>
                  </a:schemeClr>
                </a:buClr>
                <a:buFont typeface="Wingdings" panose="05000000000000000000" pitchFamily="2" charset="2"/>
                <a:buChar char="¨"/>
              </a:pPr>
              <a:r>
                <a:rPr lang="it-IT" sz="1050" b="1" dirty="0">
                  <a:latin typeface="Raleway" panose="020B0503030101060003" pitchFamily="34" charset="0"/>
                </a:rPr>
                <a:t>Valutazione d’impatto: </a:t>
              </a:r>
            </a:p>
            <a:p>
              <a:pPr marL="446088" indent="-257175">
                <a:lnSpc>
                  <a:spcPct val="90000"/>
                </a:lnSpc>
                <a:buClr>
                  <a:schemeClr val="bg2">
                    <a:lumMod val="75000"/>
                  </a:schemeClr>
                </a:buClr>
                <a:buFont typeface="Wingdings" panose="05000000000000000000" pitchFamily="2" charset="2"/>
                <a:buChar char="¨"/>
              </a:pPr>
              <a:r>
                <a:rPr lang="it-IT" sz="1050" dirty="0">
                  <a:latin typeface="Raleway" panose="020B0503030101060003" pitchFamily="34" charset="0"/>
                </a:rPr>
                <a:t>qualitativa</a:t>
              </a:r>
            </a:p>
            <a:p>
              <a:pPr marL="446088" indent="-257175">
                <a:lnSpc>
                  <a:spcPct val="90000"/>
                </a:lnSpc>
                <a:buClr>
                  <a:schemeClr val="bg2">
                    <a:lumMod val="75000"/>
                  </a:schemeClr>
                </a:buClr>
                <a:buFont typeface="Wingdings" panose="05000000000000000000" pitchFamily="2" charset="2"/>
                <a:buChar char="¨"/>
              </a:pPr>
              <a:r>
                <a:rPr lang="it-IT" sz="1050" b="1" dirty="0">
                  <a:latin typeface="Raleway" panose="020B0503030101060003" pitchFamily="34" charset="0"/>
                </a:rPr>
                <a:t>quantitativa:</a:t>
              </a:r>
            </a:p>
          </p:txBody>
        </p:sp>
        <p:sp>
          <p:nvSpPr>
            <p:cNvPr id="65" name="Rectangle: Rounded Corners 64">
              <a:extLst>
                <a:ext uri="{FF2B5EF4-FFF2-40B4-BE49-F238E27FC236}">
                  <a16:creationId xmlns:a16="http://schemas.microsoft.com/office/drawing/2014/main" id="{2510D95D-144F-49D9-BDEC-BCECF0F5DAD3}"/>
                </a:ext>
              </a:extLst>
            </p:cNvPr>
            <p:cNvSpPr/>
            <p:nvPr/>
          </p:nvSpPr>
          <p:spPr>
            <a:xfrm>
              <a:off x="5175968" y="6143986"/>
              <a:ext cx="252000" cy="104856"/>
            </a:xfrm>
            <a:prstGeom prst="roundRect">
              <a:avLst/>
            </a:prstGeom>
            <a:solidFill>
              <a:srgbClr val="99D55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dirty="0">
                <a:latin typeface="Raleway" panose="020B0503030101060003" pitchFamily="34" charset="0"/>
              </a:endParaRPr>
            </a:p>
          </p:txBody>
        </p:sp>
        <p:sp>
          <p:nvSpPr>
            <p:cNvPr id="66" name="TextBox 65">
              <a:extLst>
                <a:ext uri="{FF2B5EF4-FFF2-40B4-BE49-F238E27FC236}">
                  <a16:creationId xmlns:a16="http://schemas.microsoft.com/office/drawing/2014/main" id="{17425369-65C6-4FD3-BC2E-44CBD9CA6C03}"/>
                </a:ext>
              </a:extLst>
            </p:cNvPr>
            <p:cNvSpPr txBox="1"/>
            <p:nvPr/>
          </p:nvSpPr>
          <p:spPr>
            <a:xfrm>
              <a:off x="5466224" y="6119470"/>
              <a:ext cx="2520000" cy="153888"/>
            </a:xfrm>
            <a:prstGeom prst="rect">
              <a:avLst/>
            </a:prstGeom>
            <a:noFill/>
          </p:spPr>
          <p:txBody>
            <a:bodyPr wrap="square" lIns="36000" tIns="0" rIns="36000" bIns="0" rtlCol="0" anchor="ctr">
              <a:spAutoFit/>
            </a:bodyPr>
            <a:lstStyle/>
            <a:p>
              <a:r>
                <a:rPr lang="it-IT" sz="1000" b="1" dirty="0" err="1">
                  <a:latin typeface="Raleway" panose="020B0503030101060003" pitchFamily="34" charset="0"/>
                </a:rPr>
                <a:t>Outcome</a:t>
              </a:r>
              <a:r>
                <a:rPr lang="it-IT" sz="1000" b="1" dirty="0">
                  <a:latin typeface="Raleway" panose="020B0503030101060003" pitchFamily="34" charset="0"/>
                </a:rPr>
                <a:t> non controfattuale</a:t>
              </a:r>
            </a:p>
          </p:txBody>
        </p:sp>
        <p:sp>
          <p:nvSpPr>
            <p:cNvPr id="67" name="Rectangle: Rounded Corners 66">
              <a:extLst>
                <a:ext uri="{FF2B5EF4-FFF2-40B4-BE49-F238E27FC236}">
                  <a16:creationId xmlns:a16="http://schemas.microsoft.com/office/drawing/2014/main" id="{E320AB25-E28F-4589-A2D5-192BEBE4291C}"/>
                </a:ext>
              </a:extLst>
            </p:cNvPr>
            <p:cNvSpPr/>
            <p:nvPr/>
          </p:nvSpPr>
          <p:spPr>
            <a:xfrm>
              <a:off x="5076489" y="5999831"/>
              <a:ext cx="360000" cy="104856"/>
            </a:xfrm>
            <a:prstGeom prst="roundRect">
              <a:avLst/>
            </a:prstGeom>
            <a:solidFill>
              <a:srgbClr val="68A52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a:latin typeface="Raleway" panose="020B0503030101060003" pitchFamily="34" charset="0"/>
              </a:endParaRPr>
            </a:p>
          </p:txBody>
        </p:sp>
        <p:sp>
          <p:nvSpPr>
            <p:cNvPr id="68" name="TextBox 67">
              <a:extLst>
                <a:ext uri="{FF2B5EF4-FFF2-40B4-BE49-F238E27FC236}">
                  <a16:creationId xmlns:a16="http://schemas.microsoft.com/office/drawing/2014/main" id="{965FFCDE-1CAA-4590-83AB-D9BAF4432B62}"/>
                </a:ext>
              </a:extLst>
            </p:cNvPr>
            <p:cNvSpPr txBox="1"/>
            <p:nvPr/>
          </p:nvSpPr>
          <p:spPr>
            <a:xfrm>
              <a:off x="5474613" y="5975315"/>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controfattuale</a:t>
              </a:r>
            </a:p>
          </p:txBody>
        </p:sp>
        <p:sp>
          <p:nvSpPr>
            <p:cNvPr id="69" name="Rectangle: Rounded Corners 68">
              <a:extLst>
                <a:ext uri="{FF2B5EF4-FFF2-40B4-BE49-F238E27FC236}">
                  <a16:creationId xmlns:a16="http://schemas.microsoft.com/office/drawing/2014/main" id="{122C25B1-DCFE-4FC4-AE6A-C0FCB905420C}"/>
                </a:ext>
              </a:extLst>
            </p:cNvPr>
            <p:cNvSpPr/>
            <p:nvPr/>
          </p:nvSpPr>
          <p:spPr>
            <a:xfrm>
              <a:off x="4975245" y="5855677"/>
              <a:ext cx="468000" cy="104856"/>
            </a:xfrm>
            <a:prstGeom prst="roundRect">
              <a:avLst/>
            </a:prstGeom>
            <a:solidFill>
              <a:srgbClr val="41671B"/>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endParaRPr lang="it-IT" sz="1100">
                <a:latin typeface="Raleway" panose="020B0503030101060003" pitchFamily="34" charset="0"/>
              </a:endParaRPr>
            </a:p>
          </p:txBody>
        </p:sp>
        <p:sp>
          <p:nvSpPr>
            <p:cNvPr id="70" name="TextBox 69">
              <a:extLst>
                <a:ext uri="{FF2B5EF4-FFF2-40B4-BE49-F238E27FC236}">
                  <a16:creationId xmlns:a16="http://schemas.microsoft.com/office/drawing/2014/main" id="{5F03909F-5B6A-4A89-8D8E-D42B67D90F5E}"/>
                </a:ext>
              </a:extLst>
            </p:cNvPr>
            <p:cNvSpPr txBox="1"/>
            <p:nvPr/>
          </p:nvSpPr>
          <p:spPr>
            <a:xfrm>
              <a:off x="5479109" y="5831160"/>
              <a:ext cx="2520000" cy="153888"/>
            </a:xfrm>
            <a:prstGeom prst="rect">
              <a:avLst/>
            </a:prstGeom>
            <a:noFill/>
          </p:spPr>
          <p:txBody>
            <a:bodyPr wrap="square" lIns="36000" tIns="0" rIns="36000" bIns="0" rtlCol="0" anchor="ctr">
              <a:spAutoFit/>
            </a:bodyPr>
            <a:lstStyle/>
            <a:p>
              <a:r>
                <a:rPr lang="it-IT" sz="1000" dirty="0" err="1">
                  <a:latin typeface="Raleway" panose="020B0503030101060003" pitchFamily="34" charset="0"/>
                </a:rPr>
                <a:t>Outcome</a:t>
              </a:r>
              <a:r>
                <a:rPr lang="it-IT" sz="1000" dirty="0">
                  <a:latin typeface="Raleway" panose="020B0503030101060003" pitchFamily="34" charset="0"/>
                </a:rPr>
                <a:t> controfattuale sperimentale</a:t>
              </a:r>
            </a:p>
          </p:txBody>
        </p:sp>
      </p:grpSp>
      <p:sp>
        <p:nvSpPr>
          <p:cNvPr id="71" name="Trapezoid 70">
            <a:extLst>
              <a:ext uri="{FF2B5EF4-FFF2-40B4-BE49-F238E27FC236}">
                <a16:creationId xmlns:a16="http://schemas.microsoft.com/office/drawing/2014/main" id="{2A99527A-DEF1-4F4C-9B60-CDEAB475ED98}"/>
              </a:ext>
            </a:extLst>
          </p:cNvPr>
          <p:cNvSpPr/>
          <p:nvPr/>
        </p:nvSpPr>
        <p:spPr>
          <a:xfrm rot="5400000">
            <a:off x="7529555" y="4650961"/>
            <a:ext cx="1440000" cy="144000"/>
          </a:xfrm>
          <a:prstGeom prst="trapezoid">
            <a:avLst>
              <a:gd name="adj" fmla="val 71764"/>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73" name="Group 72">
            <a:extLst>
              <a:ext uri="{FF2B5EF4-FFF2-40B4-BE49-F238E27FC236}">
                <a16:creationId xmlns:a16="http://schemas.microsoft.com/office/drawing/2014/main" id="{E7D5AF49-52DA-4530-99EC-BF0EAA8A326C}"/>
              </a:ext>
            </a:extLst>
          </p:cNvPr>
          <p:cNvGrpSpPr/>
          <p:nvPr/>
        </p:nvGrpSpPr>
        <p:grpSpPr>
          <a:xfrm>
            <a:off x="8374655" y="3955532"/>
            <a:ext cx="3456000" cy="1484609"/>
            <a:chOff x="8366116" y="4127450"/>
            <a:chExt cx="3234684" cy="1332422"/>
          </a:xfrm>
        </p:grpSpPr>
        <p:sp>
          <p:nvSpPr>
            <p:cNvPr id="75" name="Rectangle: Rounded Corners 74">
              <a:extLst>
                <a:ext uri="{FF2B5EF4-FFF2-40B4-BE49-F238E27FC236}">
                  <a16:creationId xmlns:a16="http://schemas.microsoft.com/office/drawing/2014/main" id="{44A37945-DA97-4B0B-8BFD-DBAA6BCE09BF}"/>
                </a:ext>
              </a:extLst>
            </p:cNvPr>
            <p:cNvSpPr/>
            <p:nvPr/>
          </p:nvSpPr>
          <p:spPr>
            <a:xfrm>
              <a:off x="8366116" y="4143257"/>
              <a:ext cx="3234684" cy="1316615"/>
            </a:xfrm>
            <a:prstGeom prst="roundRect">
              <a:avLst>
                <a:gd name="adj" fmla="val 9693"/>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6" name="TextBox 75">
              <a:extLst>
                <a:ext uri="{FF2B5EF4-FFF2-40B4-BE49-F238E27FC236}">
                  <a16:creationId xmlns:a16="http://schemas.microsoft.com/office/drawing/2014/main" id="{9799E651-5D96-4940-9BDD-E1932E3BFFB4}"/>
                </a:ext>
              </a:extLst>
            </p:cNvPr>
            <p:cNvSpPr txBox="1"/>
            <p:nvPr/>
          </p:nvSpPr>
          <p:spPr>
            <a:xfrm>
              <a:off x="9045806" y="4127450"/>
              <a:ext cx="1862365" cy="169277"/>
            </a:xfrm>
            <a:prstGeom prst="rect">
              <a:avLst/>
            </a:prstGeom>
            <a:solidFill>
              <a:schemeClr val="bg1"/>
            </a:solidFill>
          </p:spPr>
          <p:txBody>
            <a:bodyPr wrap="square" lIns="72000" tIns="0" rIns="72000" bIns="0" rtlCol="0">
              <a:spAutoFit/>
            </a:bodyPr>
            <a:lstStyle/>
            <a:p>
              <a:pPr algn="ctr"/>
              <a:r>
                <a:rPr lang="it-IT" sz="1100" dirty="0">
                  <a:latin typeface="Raleway" panose="020B0503030101060003" pitchFamily="34" charset="0"/>
                </a:rPr>
                <a:t>SCALA MONITORAGGIO</a:t>
              </a:r>
            </a:p>
          </p:txBody>
        </p:sp>
      </p:grpSp>
      <p:sp>
        <p:nvSpPr>
          <p:cNvPr id="77" name="Rectangle 76">
            <a:extLst>
              <a:ext uri="{FF2B5EF4-FFF2-40B4-BE49-F238E27FC236}">
                <a16:creationId xmlns:a16="http://schemas.microsoft.com/office/drawing/2014/main" id="{55ECB937-C1B7-4D6B-9D2C-28586EA69385}"/>
              </a:ext>
            </a:extLst>
          </p:cNvPr>
          <p:cNvSpPr/>
          <p:nvPr/>
        </p:nvSpPr>
        <p:spPr>
          <a:xfrm>
            <a:off x="8895637" y="4939412"/>
            <a:ext cx="2847189" cy="287858"/>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8" name="TextBox 77">
            <a:extLst>
              <a:ext uri="{FF2B5EF4-FFF2-40B4-BE49-F238E27FC236}">
                <a16:creationId xmlns:a16="http://schemas.microsoft.com/office/drawing/2014/main" id="{24188AE8-8E78-4C81-91D3-F88B58769619}"/>
              </a:ext>
            </a:extLst>
          </p:cNvPr>
          <p:cNvSpPr txBox="1"/>
          <p:nvPr/>
        </p:nvSpPr>
        <p:spPr>
          <a:xfrm>
            <a:off x="8688347" y="4688906"/>
            <a:ext cx="335560" cy="276999"/>
          </a:xfrm>
          <a:prstGeom prst="rect">
            <a:avLst/>
          </a:prstGeom>
          <a:noFill/>
        </p:spPr>
        <p:txBody>
          <a:bodyPr wrap="square" lIns="0" tIns="0" rIns="0" bIns="0" rtlCol="0">
            <a:spAutoFit/>
          </a:bodyPr>
          <a:lstStyle/>
          <a:p>
            <a:r>
              <a:rPr lang="it-IT" dirty="0">
                <a:solidFill>
                  <a:srgbClr val="108C72"/>
                </a:solidFill>
                <a:latin typeface="Raleway" panose="020B0503030101060003" pitchFamily="34" charset="0"/>
                <a:sym typeface="Wingdings" panose="05000000000000000000" pitchFamily="2" charset="2"/>
              </a:rPr>
              <a:t></a:t>
            </a:r>
            <a:endParaRPr lang="it-IT" dirty="0">
              <a:solidFill>
                <a:srgbClr val="108C72"/>
              </a:solidFill>
              <a:latin typeface="Raleway" panose="020B0503030101060003" pitchFamily="34" charset="0"/>
            </a:endParaRPr>
          </a:p>
        </p:txBody>
      </p:sp>
      <p:sp>
        <p:nvSpPr>
          <p:cNvPr id="79" name="TextBox 78">
            <a:extLst>
              <a:ext uri="{FF2B5EF4-FFF2-40B4-BE49-F238E27FC236}">
                <a16:creationId xmlns:a16="http://schemas.microsoft.com/office/drawing/2014/main" id="{C0935D1F-2524-4B9F-A6C8-282E57A5677C}"/>
              </a:ext>
            </a:extLst>
          </p:cNvPr>
          <p:cNvSpPr txBox="1"/>
          <p:nvPr/>
        </p:nvSpPr>
        <p:spPr>
          <a:xfrm>
            <a:off x="8502815" y="4244958"/>
            <a:ext cx="335560" cy="276999"/>
          </a:xfrm>
          <a:prstGeom prst="rect">
            <a:avLst/>
          </a:prstGeom>
          <a:noFill/>
        </p:spPr>
        <p:txBody>
          <a:bodyPr wrap="square" lIns="0" tIns="0" rIns="0" bIns="0" rtlCol="0">
            <a:spAutoFit/>
          </a:bodyPr>
          <a:lstStyle/>
          <a:p>
            <a:r>
              <a:rPr lang="it-IT" dirty="0">
                <a:solidFill>
                  <a:srgbClr val="108C72"/>
                </a:solidFill>
                <a:latin typeface="Raleway" panose="020B0503030101060003" pitchFamily="34" charset="0"/>
                <a:sym typeface="Wingdings" panose="05000000000000000000" pitchFamily="2" charset="2"/>
              </a:rPr>
              <a:t></a:t>
            </a:r>
            <a:endParaRPr lang="it-IT" dirty="0">
              <a:solidFill>
                <a:srgbClr val="108C72"/>
              </a:solidFill>
              <a:latin typeface="Raleway" panose="020B0503030101060003" pitchFamily="34" charset="0"/>
            </a:endParaRPr>
          </a:p>
        </p:txBody>
      </p:sp>
      <p:sp>
        <p:nvSpPr>
          <p:cNvPr id="80" name="TextBox 79">
            <a:extLst>
              <a:ext uri="{FF2B5EF4-FFF2-40B4-BE49-F238E27FC236}">
                <a16:creationId xmlns:a16="http://schemas.microsoft.com/office/drawing/2014/main" id="{19B5DC82-3D0B-4731-9B7B-FE39F1A99F9B}"/>
              </a:ext>
            </a:extLst>
          </p:cNvPr>
          <p:cNvSpPr txBox="1"/>
          <p:nvPr/>
        </p:nvSpPr>
        <p:spPr>
          <a:xfrm>
            <a:off x="8506128" y="4397358"/>
            <a:ext cx="335560" cy="276999"/>
          </a:xfrm>
          <a:prstGeom prst="rect">
            <a:avLst/>
          </a:prstGeom>
          <a:noFill/>
        </p:spPr>
        <p:txBody>
          <a:bodyPr wrap="square" lIns="0" tIns="0" rIns="0" bIns="0" rtlCol="0">
            <a:spAutoFit/>
          </a:bodyPr>
          <a:lstStyle/>
          <a:p>
            <a:r>
              <a:rPr lang="it-IT" dirty="0">
                <a:solidFill>
                  <a:srgbClr val="108C72"/>
                </a:solidFill>
                <a:latin typeface="Raleway" panose="020B0503030101060003" pitchFamily="34" charset="0"/>
                <a:sym typeface="Wingdings" panose="05000000000000000000" pitchFamily="2" charset="2"/>
              </a:rPr>
              <a:t></a:t>
            </a:r>
            <a:endParaRPr lang="it-IT" dirty="0">
              <a:solidFill>
                <a:srgbClr val="108C72"/>
              </a:solidFill>
              <a:latin typeface="Raleway" panose="020B0503030101060003" pitchFamily="34" charset="0"/>
            </a:endParaRPr>
          </a:p>
        </p:txBody>
      </p:sp>
    </p:spTree>
    <p:extLst>
      <p:ext uri="{BB962C8B-B14F-4D97-AF65-F5344CB8AC3E}">
        <p14:creationId xmlns:p14="http://schemas.microsoft.com/office/powerpoint/2010/main" val="3329535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3482-0D11-4A1E-B148-50321D792EAF}"/>
              </a:ext>
            </a:extLst>
          </p:cNvPr>
          <p:cNvSpPr>
            <a:spLocks noGrp="1"/>
          </p:cNvSpPr>
          <p:nvPr>
            <p:ph type="ctrTitle"/>
          </p:nvPr>
        </p:nvSpPr>
        <p:spPr>
          <a:xfrm>
            <a:off x="327991" y="217870"/>
            <a:ext cx="10177832" cy="620376"/>
          </a:xfrm>
        </p:spPr>
        <p:txBody>
          <a:bodyPr>
            <a:normAutofit/>
          </a:bodyPr>
          <a:lstStyle/>
          <a:p>
            <a:r>
              <a:rPr lang="it-IT" sz="2500" dirty="0"/>
              <a:t>Progetto</a:t>
            </a:r>
            <a: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t> | Sperimentazione Crowdfunding CSP 2019</a:t>
            </a:r>
            <a:endParaRPr lang="it-IT" sz="2500" dirty="0"/>
          </a:p>
        </p:txBody>
      </p:sp>
      <p:sp>
        <p:nvSpPr>
          <p:cNvPr id="4" name="Slide Number Placeholder 3">
            <a:extLst>
              <a:ext uri="{FF2B5EF4-FFF2-40B4-BE49-F238E27FC236}">
                <a16:creationId xmlns:a16="http://schemas.microsoft.com/office/drawing/2014/main" id="{A8BB09AD-2E38-48F5-A31B-2F3209564AC5}"/>
              </a:ext>
            </a:extLst>
          </p:cNvPr>
          <p:cNvSpPr>
            <a:spLocks noGrp="1"/>
          </p:cNvSpPr>
          <p:nvPr>
            <p:ph type="sldNum" sz="quarter" idx="12"/>
          </p:nvPr>
        </p:nvSpPr>
        <p:spPr>
          <a:xfrm>
            <a:off x="10591801" y="6535198"/>
            <a:ext cx="1173479" cy="365125"/>
          </a:xfrm>
        </p:spPr>
        <p:txBody>
          <a:bodyPr/>
          <a:lstStyle/>
          <a:p>
            <a:fld id="{FEDAE875-4048-254F-AF2D-3CFA50F6E766}" type="slidenum">
              <a:rPr lang="it-IT" smtClean="0"/>
              <a:pPr/>
              <a:t>5</a:t>
            </a:fld>
            <a:endParaRPr lang="it-IT" dirty="0"/>
          </a:p>
        </p:txBody>
      </p:sp>
      <p:grpSp>
        <p:nvGrpSpPr>
          <p:cNvPr id="28" name="Group 27">
            <a:extLst>
              <a:ext uri="{FF2B5EF4-FFF2-40B4-BE49-F238E27FC236}">
                <a16:creationId xmlns:a16="http://schemas.microsoft.com/office/drawing/2014/main" id="{4A1311EF-0204-4FA5-A5D3-04EFA2C3930F}"/>
              </a:ext>
            </a:extLst>
          </p:cNvPr>
          <p:cNvGrpSpPr/>
          <p:nvPr/>
        </p:nvGrpSpPr>
        <p:grpSpPr>
          <a:xfrm>
            <a:off x="424354" y="1599927"/>
            <a:ext cx="11057504" cy="540578"/>
            <a:chOff x="343136" y="1235436"/>
            <a:chExt cx="11057504" cy="540578"/>
          </a:xfrm>
        </p:grpSpPr>
        <p:pic>
          <p:nvPicPr>
            <p:cNvPr id="8" name="Picture 7">
              <a:extLst>
                <a:ext uri="{FF2B5EF4-FFF2-40B4-BE49-F238E27FC236}">
                  <a16:creationId xmlns:a16="http://schemas.microsoft.com/office/drawing/2014/main" id="{541E7C89-D20D-4AF5-B6DB-279051BDFAA5}"/>
                </a:ext>
              </a:extLst>
            </p:cNvPr>
            <p:cNvPicPr>
              <a:picLocks noChangeAspect="1"/>
            </p:cNvPicPr>
            <p:nvPr/>
          </p:nvPicPr>
          <p:blipFill rotWithShape="1">
            <a:blip r:embed="rId2"/>
            <a:srcRect r="8761" b="7800"/>
            <a:stretch/>
          </p:blipFill>
          <p:spPr>
            <a:xfrm>
              <a:off x="343136" y="1235436"/>
              <a:ext cx="428651" cy="433166"/>
            </a:xfrm>
            <a:prstGeom prst="rect">
              <a:avLst/>
            </a:prstGeom>
          </p:spPr>
        </p:pic>
        <p:sp>
          <p:nvSpPr>
            <p:cNvPr id="25" name="Subtitle 2">
              <a:extLst>
                <a:ext uri="{FF2B5EF4-FFF2-40B4-BE49-F238E27FC236}">
                  <a16:creationId xmlns:a16="http://schemas.microsoft.com/office/drawing/2014/main" id="{26447FAF-DCE1-4A1C-8C9C-9F0EA436A980}"/>
                </a:ext>
              </a:extLst>
            </p:cNvPr>
            <p:cNvSpPr txBox="1">
              <a:spLocks/>
            </p:cNvSpPr>
            <p:nvPr/>
          </p:nvSpPr>
          <p:spPr>
            <a:xfrm>
              <a:off x="946653" y="1335252"/>
              <a:ext cx="10453987" cy="440762"/>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Obiettivi del progetto:</a:t>
              </a:r>
              <a:r>
                <a:rPr lang="it-IT" sz="1200" dirty="0"/>
                <a:t> Sperimentare l’affiancamento all’intervento erogativo tradizionale della Compagnia del</a:t>
              </a:r>
              <a:r>
                <a:rPr lang="it-IT" sz="1200" b="1" dirty="0"/>
                <a:t>l’offerta di competenze diversificate e alternative, in un’ottica di fundraising 2.0, per ottenere un effetto moltiplicatore delle risorse</a:t>
              </a:r>
              <a:r>
                <a:rPr lang="it-IT" sz="1200" dirty="0"/>
                <a:t>.</a:t>
              </a:r>
            </a:p>
          </p:txBody>
        </p:sp>
      </p:grpSp>
      <p:grpSp>
        <p:nvGrpSpPr>
          <p:cNvPr id="27" name="Group 26">
            <a:extLst>
              <a:ext uri="{FF2B5EF4-FFF2-40B4-BE49-F238E27FC236}">
                <a16:creationId xmlns:a16="http://schemas.microsoft.com/office/drawing/2014/main" id="{B749E07C-AB8C-4ABE-BF73-EC5D4CBA3B8D}"/>
              </a:ext>
            </a:extLst>
          </p:cNvPr>
          <p:cNvGrpSpPr/>
          <p:nvPr/>
        </p:nvGrpSpPr>
        <p:grpSpPr>
          <a:xfrm>
            <a:off x="424353" y="2679927"/>
            <a:ext cx="11412292" cy="539412"/>
            <a:chOff x="377612" y="1833169"/>
            <a:chExt cx="11412292" cy="539412"/>
          </a:xfrm>
        </p:grpSpPr>
        <p:pic>
          <p:nvPicPr>
            <p:cNvPr id="11" name="Picture 10">
              <a:extLst>
                <a:ext uri="{FF2B5EF4-FFF2-40B4-BE49-F238E27FC236}">
                  <a16:creationId xmlns:a16="http://schemas.microsoft.com/office/drawing/2014/main" id="{361EEADC-4629-4C82-A3C7-05694A221ECD}"/>
                </a:ext>
              </a:extLst>
            </p:cNvPr>
            <p:cNvPicPr>
              <a:picLocks noChangeAspect="1"/>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brightnessContrast bright="-20000"/>
                      </a14:imgEffect>
                    </a14:imgLayer>
                  </a14:imgProps>
                </a:ext>
              </a:extLst>
            </a:blip>
            <a:stretch>
              <a:fillRect/>
            </a:stretch>
          </p:blipFill>
          <p:spPr>
            <a:xfrm>
              <a:off x="377612" y="1833169"/>
              <a:ext cx="432000" cy="432000"/>
            </a:xfrm>
            <a:prstGeom prst="rect">
              <a:avLst/>
            </a:prstGeom>
          </p:spPr>
        </p:pic>
        <p:sp>
          <p:nvSpPr>
            <p:cNvPr id="26" name="Subtitle 2">
              <a:extLst>
                <a:ext uri="{FF2B5EF4-FFF2-40B4-BE49-F238E27FC236}">
                  <a16:creationId xmlns:a16="http://schemas.microsoft.com/office/drawing/2014/main" id="{7D38032F-B1AF-43F8-B7F2-AC4FD2A70D74}"/>
                </a:ext>
              </a:extLst>
            </p:cNvPr>
            <p:cNvSpPr txBox="1">
              <a:spLocks/>
            </p:cNvSpPr>
            <p:nvPr/>
          </p:nvSpPr>
          <p:spPr>
            <a:xfrm>
              <a:off x="946653" y="1931819"/>
              <a:ext cx="10843251" cy="440762"/>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Audience target:</a:t>
              </a:r>
              <a:r>
                <a:rPr lang="it-IT" sz="1200" dirty="0"/>
                <a:t> 10</a:t>
              </a:r>
              <a:r>
                <a:rPr lang="it-IT" sz="1200" b="1" dirty="0"/>
                <a:t> </a:t>
              </a:r>
              <a:r>
                <a:rPr lang="it-IT" sz="1200" dirty="0"/>
                <a:t>enti beneficiari con un consolidato rapporto con la Compagnia di San Paolo</a:t>
              </a:r>
              <a:r>
                <a:rPr lang="it-IT" sz="1200" dirty="0">
                  <a:solidFill>
                    <a:srgbClr val="FF0000"/>
                  </a:solidFill>
                </a:rPr>
                <a:t> </a:t>
              </a:r>
              <a:r>
                <a:rPr lang="it-IT" sz="1200" dirty="0"/>
                <a:t>operanti nel territorio piemontese, ligure e della Valle d’Aosta. </a:t>
              </a:r>
            </a:p>
          </p:txBody>
        </p:sp>
      </p:grpSp>
      <p:grpSp>
        <p:nvGrpSpPr>
          <p:cNvPr id="30" name="Group 29">
            <a:extLst>
              <a:ext uri="{FF2B5EF4-FFF2-40B4-BE49-F238E27FC236}">
                <a16:creationId xmlns:a16="http://schemas.microsoft.com/office/drawing/2014/main" id="{C270FE2B-82A4-476C-9469-CF88AA8678A6}"/>
              </a:ext>
            </a:extLst>
          </p:cNvPr>
          <p:cNvGrpSpPr/>
          <p:nvPr/>
        </p:nvGrpSpPr>
        <p:grpSpPr>
          <a:xfrm>
            <a:off x="424353" y="3556891"/>
            <a:ext cx="11154504" cy="561142"/>
            <a:chOff x="343135" y="2964731"/>
            <a:chExt cx="11446769" cy="561142"/>
          </a:xfrm>
        </p:grpSpPr>
        <p:pic>
          <p:nvPicPr>
            <p:cNvPr id="15" name="Picture 14">
              <a:extLst>
                <a:ext uri="{FF2B5EF4-FFF2-40B4-BE49-F238E27FC236}">
                  <a16:creationId xmlns:a16="http://schemas.microsoft.com/office/drawing/2014/main" id="{216962A1-8A7A-41F8-A5D2-DF69A98B56C3}"/>
                </a:ext>
              </a:extLst>
            </p:cNvPr>
            <p:cNvPicPr>
              <a:picLocks noChangeAspect="1"/>
            </p:cNvPicPr>
            <p:nvPr/>
          </p:nvPicPr>
          <p:blipFill>
            <a:blip r:embed="rId5">
              <a:duotone>
                <a:schemeClr val="accent6">
                  <a:shade val="45000"/>
                  <a:satMod val="135000"/>
                </a:schemeClr>
                <a:prstClr val="white"/>
              </a:duotone>
              <a:extLst>
                <a:ext uri="{BEBA8EAE-BF5A-486C-A8C5-ECC9F3942E4B}">
                  <a14:imgProps xmlns:a14="http://schemas.microsoft.com/office/drawing/2010/main">
                    <a14:imgLayer r:embed="rId6">
                      <a14:imgEffect>
                        <a14:brightnessContrast bright="-40000" contrast="-20000"/>
                      </a14:imgEffect>
                    </a14:imgLayer>
                  </a14:imgProps>
                </a:ext>
              </a:extLst>
            </a:blip>
            <a:stretch>
              <a:fillRect/>
            </a:stretch>
          </p:blipFill>
          <p:spPr>
            <a:xfrm>
              <a:off x="343135" y="2964731"/>
              <a:ext cx="433232" cy="432000"/>
            </a:xfrm>
            <a:prstGeom prst="rect">
              <a:avLst/>
            </a:prstGeom>
          </p:spPr>
        </p:pic>
        <p:sp>
          <p:nvSpPr>
            <p:cNvPr id="29" name="Subtitle 2">
              <a:extLst>
                <a:ext uri="{FF2B5EF4-FFF2-40B4-BE49-F238E27FC236}">
                  <a16:creationId xmlns:a16="http://schemas.microsoft.com/office/drawing/2014/main" id="{E7610E87-89DF-4BF8-AAA5-8C2A1C87D90C}"/>
                </a:ext>
              </a:extLst>
            </p:cNvPr>
            <p:cNvSpPr txBox="1">
              <a:spLocks/>
            </p:cNvSpPr>
            <p:nvPr/>
          </p:nvSpPr>
          <p:spPr>
            <a:xfrm>
              <a:off x="946653" y="3085111"/>
              <a:ext cx="10843251" cy="440762"/>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Modalità di realizzazione: </a:t>
              </a:r>
              <a:r>
                <a:rPr lang="it-IT" sz="1200" b="1" dirty="0"/>
                <a:t>accompagnamento degli enti beneficiari nella realizzazione di una campagna di crowdfunding </a:t>
              </a:r>
              <a:r>
                <a:rPr lang="it-IT" sz="1200" dirty="0"/>
                <a:t>relativa ad un loro progetto da parte dell’ufficio Fundraising del CSP-ST, della </a:t>
              </a:r>
              <a:r>
                <a:rPr lang="it-IT" sz="1200" dirty="0" err="1"/>
                <a:t>crowd</a:t>
              </a:r>
              <a:r>
                <a:rPr lang="it-IT" sz="1200" dirty="0"/>
                <a:t>-company </a:t>
              </a:r>
              <a:r>
                <a:rPr lang="it-IT" sz="1200" dirty="0" err="1"/>
                <a:t>Starteed</a:t>
              </a:r>
              <a:r>
                <a:rPr lang="it-IT" sz="1200" dirty="0"/>
                <a:t> e della società di comunicazione </a:t>
              </a:r>
              <a:r>
                <a:rPr lang="it-IT" sz="1200" dirty="0" err="1"/>
                <a:t>Quattrolinee</a:t>
              </a:r>
              <a:r>
                <a:rPr lang="it-IT" sz="1200" dirty="0"/>
                <a:t>.</a:t>
              </a:r>
              <a:endParaRPr lang="it-IT" sz="1200" strike="sngStrike" dirty="0">
                <a:solidFill>
                  <a:srgbClr val="FF0000"/>
                </a:solidFill>
              </a:endParaRPr>
            </a:p>
          </p:txBody>
        </p:sp>
      </p:grpSp>
      <p:cxnSp>
        <p:nvCxnSpPr>
          <p:cNvPr id="32" name="Straight Connector 31">
            <a:extLst>
              <a:ext uri="{FF2B5EF4-FFF2-40B4-BE49-F238E27FC236}">
                <a16:creationId xmlns:a16="http://schemas.microsoft.com/office/drawing/2014/main" id="{08E046CB-2A11-4DE0-8B8D-F753B64308F8}"/>
              </a:ext>
            </a:extLst>
          </p:cNvPr>
          <p:cNvCxnSpPr/>
          <p:nvPr/>
        </p:nvCxnSpPr>
        <p:spPr>
          <a:xfrm>
            <a:off x="1027872" y="2443430"/>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0FD5FA4-0197-46D2-8ADA-4E0DCF6EAB5E}"/>
              </a:ext>
            </a:extLst>
          </p:cNvPr>
          <p:cNvCxnSpPr/>
          <p:nvPr/>
        </p:nvCxnSpPr>
        <p:spPr>
          <a:xfrm>
            <a:off x="1012463" y="3291962"/>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CDF6F1CA-0E31-4F20-92D6-F564CB13001B}"/>
              </a:ext>
            </a:extLst>
          </p:cNvPr>
          <p:cNvGrpSpPr/>
          <p:nvPr/>
        </p:nvGrpSpPr>
        <p:grpSpPr>
          <a:xfrm>
            <a:off x="424353" y="4549919"/>
            <a:ext cx="11452908" cy="432000"/>
            <a:chOff x="336996" y="4324417"/>
            <a:chExt cx="11452908" cy="432000"/>
          </a:xfrm>
        </p:grpSpPr>
        <p:pic>
          <p:nvPicPr>
            <p:cNvPr id="19" name="Picture 18">
              <a:extLst>
                <a:ext uri="{FF2B5EF4-FFF2-40B4-BE49-F238E27FC236}">
                  <a16:creationId xmlns:a16="http://schemas.microsoft.com/office/drawing/2014/main" id="{9736F5D9-0C06-41E4-BC28-4B2DC1ACE3C7}"/>
                </a:ext>
              </a:extLst>
            </p:cNvPr>
            <p:cNvPicPr>
              <a:picLocks noChangeAspect="1"/>
            </p:cNvPicPr>
            <p:nvPr/>
          </p:nvPicPr>
          <p:blipFill>
            <a:blip r:embed="rId7">
              <a:duotone>
                <a:schemeClr val="accent6">
                  <a:shade val="45000"/>
                  <a:satMod val="135000"/>
                </a:schemeClr>
                <a:prstClr val="white"/>
              </a:duotone>
              <a:extLst>
                <a:ext uri="{BEBA8EAE-BF5A-486C-A8C5-ECC9F3942E4B}">
                  <a14:imgProps xmlns:a14="http://schemas.microsoft.com/office/drawing/2010/main">
                    <a14:imgLayer r:embed="rId8">
                      <a14:imgEffect>
                        <a14:brightnessContrast bright="-40000" contrast="-20000"/>
                      </a14:imgEffect>
                    </a14:imgLayer>
                  </a14:imgProps>
                </a:ext>
              </a:extLst>
            </a:blip>
            <a:stretch>
              <a:fillRect/>
            </a:stretch>
          </p:blipFill>
          <p:spPr>
            <a:xfrm>
              <a:off x="336996" y="4324417"/>
              <a:ext cx="430964" cy="432000"/>
            </a:xfrm>
            <a:prstGeom prst="rect">
              <a:avLst/>
            </a:prstGeom>
          </p:spPr>
        </p:pic>
        <p:sp>
          <p:nvSpPr>
            <p:cNvPr id="34" name="Subtitle 2">
              <a:extLst>
                <a:ext uri="{FF2B5EF4-FFF2-40B4-BE49-F238E27FC236}">
                  <a16:creationId xmlns:a16="http://schemas.microsoft.com/office/drawing/2014/main" id="{5F156EF7-BB20-4561-8EE1-60FD22589039}"/>
                </a:ext>
              </a:extLst>
            </p:cNvPr>
            <p:cNvSpPr txBox="1">
              <a:spLocks/>
            </p:cNvSpPr>
            <p:nvPr/>
          </p:nvSpPr>
          <p:spPr>
            <a:xfrm>
              <a:off x="898368" y="4465597"/>
              <a:ext cx="10891536" cy="209929"/>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Durata:</a:t>
              </a:r>
              <a:r>
                <a:rPr lang="it-IT" sz="1200" dirty="0"/>
                <a:t> </a:t>
              </a:r>
              <a:r>
                <a:rPr lang="it-IT" sz="1200" b="1" dirty="0"/>
                <a:t>1 anno </a:t>
              </a:r>
              <a:r>
                <a:rPr lang="it-IT" sz="1200" dirty="0"/>
                <a:t>(a seguito di una fase </a:t>
              </a:r>
              <a:r>
                <a:rPr lang="it-IT" sz="1200" dirty="0" err="1"/>
                <a:t>pre</a:t>
              </a:r>
              <a:r>
                <a:rPr lang="it-IT" sz="1200" dirty="0"/>
                <a:t>-pilota del 2018 che ha visto coinvolti altri 3 Enti). </a:t>
              </a:r>
              <a:endParaRPr lang="it-IT" sz="1200" dirty="0">
                <a:solidFill>
                  <a:srgbClr val="FF0000"/>
                </a:solidFill>
              </a:endParaRPr>
            </a:p>
          </p:txBody>
        </p:sp>
      </p:grpSp>
      <p:grpSp>
        <p:nvGrpSpPr>
          <p:cNvPr id="37" name="Group 36">
            <a:extLst>
              <a:ext uri="{FF2B5EF4-FFF2-40B4-BE49-F238E27FC236}">
                <a16:creationId xmlns:a16="http://schemas.microsoft.com/office/drawing/2014/main" id="{DB753AA6-1715-47EF-BAEF-69944F12D526}"/>
              </a:ext>
            </a:extLst>
          </p:cNvPr>
          <p:cNvGrpSpPr/>
          <p:nvPr/>
        </p:nvGrpSpPr>
        <p:grpSpPr>
          <a:xfrm>
            <a:off x="424353" y="5362015"/>
            <a:ext cx="11452908" cy="432000"/>
            <a:chOff x="336996" y="5496473"/>
            <a:chExt cx="11452908" cy="432000"/>
          </a:xfrm>
        </p:grpSpPr>
        <p:pic>
          <p:nvPicPr>
            <p:cNvPr id="24" name="Picture 23">
              <a:extLst>
                <a:ext uri="{FF2B5EF4-FFF2-40B4-BE49-F238E27FC236}">
                  <a16:creationId xmlns:a16="http://schemas.microsoft.com/office/drawing/2014/main" id="{1725B850-5DD1-495B-BE11-B7D7ADEB6ACD}"/>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20000" contrast="-40000"/>
                      </a14:imgEffect>
                    </a14:imgLayer>
                  </a14:imgProps>
                </a:ext>
              </a:extLst>
            </a:blip>
            <a:stretch>
              <a:fillRect/>
            </a:stretch>
          </p:blipFill>
          <p:spPr>
            <a:xfrm>
              <a:off x="336996" y="5496473"/>
              <a:ext cx="472616" cy="432000"/>
            </a:xfrm>
            <a:prstGeom prst="rect">
              <a:avLst/>
            </a:prstGeom>
          </p:spPr>
        </p:pic>
        <p:sp>
          <p:nvSpPr>
            <p:cNvPr id="36" name="Subtitle 2">
              <a:extLst>
                <a:ext uri="{FF2B5EF4-FFF2-40B4-BE49-F238E27FC236}">
                  <a16:creationId xmlns:a16="http://schemas.microsoft.com/office/drawing/2014/main" id="{5410E5D9-CA2A-45C3-B938-1067670DF22B}"/>
                </a:ext>
              </a:extLst>
            </p:cNvPr>
            <p:cNvSpPr txBox="1">
              <a:spLocks/>
            </p:cNvSpPr>
            <p:nvPr/>
          </p:nvSpPr>
          <p:spPr>
            <a:xfrm>
              <a:off x="898368" y="5563222"/>
              <a:ext cx="10891536" cy="209929"/>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Finanziamento della Compagnia di San Paolo: </a:t>
              </a:r>
              <a:r>
                <a:rPr lang="it-IT" sz="1200" dirty="0"/>
                <a:t>65.984,52 €</a:t>
              </a:r>
              <a:endParaRPr lang="it-IT" sz="1200" dirty="0">
                <a:solidFill>
                  <a:srgbClr val="FF0000"/>
                </a:solidFill>
              </a:endParaRPr>
            </a:p>
          </p:txBody>
        </p:sp>
      </p:grpSp>
      <p:cxnSp>
        <p:nvCxnSpPr>
          <p:cNvPr id="40" name="Straight Connector 39">
            <a:extLst>
              <a:ext uri="{FF2B5EF4-FFF2-40B4-BE49-F238E27FC236}">
                <a16:creationId xmlns:a16="http://schemas.microsoft.com/office/drawing/2014/main" id="{D21F070B-50F3-4CCE-A06E-B3B2357564CE}"/>
              </a:ext>
            </a:extLst>
          </p:cNvPr>
          <p:cNvCxnSpPr/>
          <p:nvPr/>
        </p:nvCxnSpPr>
        <p:spPr>
          <a:xfrm>
            <a:off x="993394" y="4426498"/>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1B99557-15F8-46E5-8705-BD24B1497DE7}"/>
              </a:ext>
            </a:extLst>
          </p:cNvPr>
          <p:cNvCxnSpPr/>
          <p:nvPr/>
        </p:nvCxnSpPr>
        <p:spPr>
          <a:xfrm>
            <a:off x="993394" y="5134599"/>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4671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72289-C2F4-4A63-9986-A1E50D04D3D3}"/>
              </a:ext>
            </a:extLst>
          </p:cNvPr>
          <p:cNvSpPr>
            <a:spLocks noGrp="1"/>
          </p:cNvSpPr>
          <p:nvPr>
            <p:ph type="ctrTitle"/>
          </p:nvPr>
        </p:nvSpPr>
        <p:spPr>
          <a:xfrm>
            <a:off x="357809" y="217870"/>
            <a:ext cx="10148014" cy="620376"/>
          </a:xfrm>
        </p:spPr>
        <p:txBody>
          <a:bodyPr>
            <a:normAutofit fontScale="90000"/>
          </a:bodyPr>
          <a:lstStyle/>
          <a:p>
            <a:r>
              <a:rPr lang="it-IT" sz="2500" dirty="0"/>
              <a:t>Disegno di monitoraggio e valutazione </a:t>
            </a:r>
            <a: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t>| </a:t>
            </a:r>
            <a:b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br>
            <a: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t>Sperimentazione Crowdfunding CSP 2019</a:t>
            </a:r>
            <a:endParaRPr lang="it-IT" sz="2500" dirty="0"/>
          </a:p>
        </p:txBody>
      </p:sp>
      <p:sp>
        <p:nvSpPr>
          <p:cNvPr id="4" name="Slide Number Placeholder 3">
            <a:extLst>
              <a:ext uri="{FF2B5EF4-FFF2-40B4-BE49-F238E27FC236}">
                <a16:creationId xmlns:a16="http://schemas.microsoft.com/office/drawing/2014/main" id="{B9892371-E9A4-41DD-AC6C-D3EE3444C34E}"/>
              </a:ext>
            </a:extLst>
          </p:cNvPr>
          <p:cNvSpPr>
            <a:spLocks noGrp="1"/>
          </p:cNvSpPr>
          <p:nvPr>
            <p:ph type="sldNum" sz="quarter" idx="12"/>
          </p:nvPr>
        </p:nvSpPr>
        <p:spPr/>
        <p:txBody>
          <a:bodyPr/>
          <a:lstStyle/>
          <a:p>
            <a:fld id="{FEDAE875-4048-254F-AF2D-3CFA50F6E766}" type="slidenum">
              <a:rPr lang="it-IT" smtClean="0"/>
              <a:pPr/>
              <a:t>6</a:t>
            </a:fld>
            <a:endParaRPr lang="it-IT" dirty="0"/>
          </a:p>
        </p:txBody>
      </p:sp>
      <p:grpSp>
        <p:nvGrpSpPr>
          <p:cNvPr id="30" name="Group 29">
            <a:extLst>
              <a:ext uri="{FF2B5EF4-FFF2-40B4-BE49-F238E27FC236}">
                <a16:creationId xmlns:a16="http://schemas.microsoft.com/office/drawing/2014/main" id="{A2B25A16-9D1B-448F-9C38-9FD07FD08890}"/>
              </a:ext>
            </a:extLst>
          </p:cNvPr>
          <p:cNvGrpSpPr/>
          <p:nvPr/>
        </p:nvGrpSpPr>
        <p:grpSpPr>
          <a:xfrm>
            <a:off x="430493" y="1078277"/>
            <a:ext cx="11436828" cy="439677"/>
            <a:chOff x="569639" y="1419142"/>
            <a:chExt cx="11436828" cy="439677"/>
          </a:xfrm>
        </p:grpSpPr>
        <p:pic>
          <p:nvPicPr>
            <p:cNvPr id="8" name="Picture 7">
              <a:extLst>
                <a:ext uri="{FF2B5EF4-FFF2-40B4-BE49-F238E27FC236}">
                  <a16:creationId xmlns:a16="http://schemas.microsoft.com/office/drawing/2014/main" id="{6CD1AB03-FAB6-418F-BBC0-D4D9F4E28E4E}"/>
                </a:ext>
              </a:extLst>
            </p:cNvPr>
            <p:cNvPicPr>
              <a:picLocks noChangeAspect="1"/>
            </p:cNvPicPr>
            <p:nvPr/>
          </p:nvPicPr>
          <p:blipFill>
            <a:blip r:embed="rId2">
              <a:duotone>
                <a:schemeClr val="accent6">
                  <a:shade val="45000"/>
                  <a:satMod val="135000"/>
                </a:schemeClr>
                <a:prstClr val="white"/>
              </a:duotone>
              <a:extLst>
                <a:ext uri="{BEBA8EAE-BF5A-486C-A8C5-ECC9F3942E4B}">
                  <a14:imgProps xmlns:a14="http://schemas.microsoft.com/office/drawing/2010/main">
                    <a14:imgLayer r:embed="rId3">
                      <a14:imgEffect>
                        <a14:sharpenSoften amount="50000"/>
                      </a14:imgEffect>
                      <a14:imgEffect>
                        <a14:saturation sat="0"/>
                      </a14:imgEffect>
                    </a14:imgLayer>
                  </a14:imgProps>
                </a:ext>
              </a:extLst>
            </a:blip>
            <a:stretch>
              <a:fillRect/>
            </a:stretch>
          </p:blipFill>
          <p:spPr>
            <a:xfrm>
              <a:off x="569639" y="1426819"/>
              <a:ext cx="433231" cy="432000"/>
            </a:xfrm>
            <a:prstGeom prst="rect">
              <a:avLst/>
            </a:prstGeom>
          </p:spPr>
        </p:pic>
        <p:sp>
          <p:nvSpPr>
            <p:cNvPr id="10" name="Subtitle 2">
              <a:extLst>
                <a:ext uri="{FF2B5EF4-FFF2-40B4-BE49-F238E27FC236}">
                  <a16:creationId xmlns:a16="http://schemas.microsoft.com/office/drawing/2014/main" id="{0987B0CC-A92E-4CB3-A450-756120D779AD}"/>
                </a:ext>
              </a:extLst>
            </p:cNvPr>
            <p:cNvSpPr txBox="1">
              <a:spLocks/>
            </p:cNvSpPr>
            <p:nvPr/>
          </p:nvSpPr>
          <p:spPr>
            <a:xfrm>
              <a:off x="1173156" y="1419142"/>
              <a:ext cx="10833311" cy="209929"/>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Obiettivi:</a:t>
              </a:r>
              <a:endParaRPr lang="it-IT" sz="1200" dirty="0"/>
            </a:p>
          </p:txBody>
        </p:sp>
      </p:grpSp>
      <p:grpSp>
        <p:nvGrpSpPr>
          <p:cNvPr id="26" name="Group 25">
            <a:extLst>
              <a:ext uri="{FF2B5EF4-FFF2-40B4-BE49-F238E27FC236}">
                <a16:creationId xmlns:a16="http://schemas.microsoft.com/office/drawing/2014/main" id="{9468C9A7-4974-4EF4-A735-79E78207AAA8}"/>
              </a:ext>
            </a:extLst>
          </p:cNvPr>
          <p:cNvGrpSpPr/>
          <p:nvPr/>
        </p:nvGrpSpPr>
        <p:grpSpPr>
          <a:xfrm>
            <a:off x="430493" y="4857940"/>
            <a:ext cx="11436828" cy="947914"/>
            <a:chOff x="569639" y="3040077"/>
            <a:chExt cx="11436828" cy="947914"/>
          </a:xfrm>
        </p:grpSpPr>
        <p:pic>
          <p:nvPicPr>
            <p:cNvPr id="9" name="Picture 8">
              <a:extLst>
                <a:ext uri="{FF2B5EF4-FFF2-40B4-BE49-F238E27FC236}">
                  <a16:creationId xmlns:a16="http://schemas.microsoft.com/office/drawing/2014/main" id="{998A99E1-304D-4ED3-8C87-DEA69505A947}"/>
                </a:ext>
              </a:extLst>
            </p:cNvPr>
            <p:cNvPicPr>
              <a:picLocks noChangeAspect="1"/>
            </p:cNvPicPr>
            <p:nvPr/>
          </p:nvPicPr>
          <p:blipFill>
            <a:blip r:embed="rId4">
              <a:duotone>
                <a:schemeClr val="accent6">
                  <a:shade val="45000"/>
                  <a:satMod val="135000"/>
                </a:schemeClr>
                <a:prstClr val="white"/>
              </a:duotone>
              <a:extLst>
                <a:ext uri="{BEBA8EAE-BF5A-486C-A8C5-ECC9F3942E4B}">
                  <a14:imgProps xmlns:a14="http://schemas.microsoft.com/office/drawing/2010/main">
                    <a14:imgLayer r:embed="rId5">
                      <a14:imgEffect>
                        <a14:brightnessContrast bright="-40000"/>
                      </a14:imgEffect>
                    </a14:imgLayer>
                  </a14:imgProps>
                </a:ext>
              </a:extLst>
            </a:blip>
            <a:stretch>
              <a:fillRect/>
            </a:stretch>
          </p:blipFill>
          <p:spPr>
            <a:xfrm>
              <a:off x="569639" y="3040077"/>
              <a:ext cx="432000" cy="432000"/>
            </a:xfrm>
            <a:prstGeom prst="rect">
              <a:avLst/>
            </a:prstGeom>
          </p:spPr>
        </p:pic>
        <p:sp>
          <p:nvSpPr>
            <p:cNvPr id="13" name="Subtitle 2">
              <a:extLst>
                <a:ext uri="{FF2B5EF4-FFF2-40B4-BE49-F238E27FC236}">
                  <a16:creationId xmlns:a16="http://schemas.microsoft.com/office/drawing/2014/main" id="{23F6471B-72DF-4B11-93DD-7985583D28AE}"/>
                </a:ext>
              </a:extLst>
            </p:cNvPr>
            <p:cNvSpPr txBox="1">
              <a:spLocks/>
            </p:cNvSpPr>
            <p:nvPr/>
          </p:nvSpPr>
          <p:spPr>
            <a:xfrm>
              <a:off x="1173156" y="3085564"/>
              <a:ext cx="10833311" cy="902427"/>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it-IT" sz="1200" b="1" dirty="0">
                  <a:solidFill>
                    <a:srgbClr val="108C72"/>
                  </a:solidFill>
                </a:rPr>
                <a:t>Metodologia: </a:t>
              </a:r>
              <a:r>
                <a:rPr lang="it-IT" sz="1200" b="1" dirty="0"/>
                <a:t>analisi di implementazione e analisi di impatto quantitativa non controfattuale implementata attraverso una metodologia prima/dopo </a:t>
              </a:r>
              <a:r>
                <a:rPr lang="it-IT" sz="1200" dirty="0"/>
                <a:t>in cui gli </a:t>
              </a:r>
              <a:r>
                <a:rPr lang="it-IT" sz="1200" dirty="0" err="1"/>
                <a:t>outcome</a:t>
              </a:r>
              <a:r>
                <a:rPr lang="it-IT" sz="1200" dirty="0"/>
                <a:t> del progetto sono auto-dichiarati dagli enti, ma anche valutati da esperti terzi (nella fattispecie, i consulenti coinvolti</a:t>
              </a:r>
              <a:r>
                <a:rPr lang="it-IT" sz="1200" dirty="0">
                  <a:solidFill>
                    <a:srgbClr val="FF0000"/>
                  </a:solidFill>
                </a:rPr>
                <a:t> </a:t>
              </a:r>
              <a:r>
                <a:rPr lang="it-IT" sz="1200" dirty="0"/>
                <a:t>nell’accompagnamento all’impostazione e allo svolgimento della campagna: la </a:t>
              </a:r>
              <a:r>
                <a:rPr lang="it-IT" sz="1200" dirty="0" err="1"/>
                <a:t>crowd</a:t>
              </a:r>
              <a:r>
                <a:rPr lang="it-IT" sz="1200" dirty="0"/>
                <a:t>-company </a:t>
              </a:r>
              <a:r>
                <a:rPr lang="it-IT" sz="1200" dirty="0" err="1"/>
                <a:t>Starteed</a:t>
              </a:r>
              <a:r>
                <a:rPr lang="it-IT" sz="1200" dirty="0"/>
                <a:t> e l’agenzia di comunicazione </a:t>
              </a:r>
              <a:r>
                <a:rPr lang="it-IT" sz="1200" dirty="0" err="1"/>
                <a:t>Quattrolinee</a:t>
              </a:r>
              <a:r>
                <a:rPr lang="it-IT" sz="1200" dirty="0"/>
                <a:t>) </a:t>
              </a:r>
              <a:r>
                <a:rPr lang="it-IT" sz="1200" b="1" dirty="0"/>
                <a:t>e una “formative </a:t>
              </a:r>
              <a:r>
                <a:rPr lang="it-IT" sz="1200" b="1" dirty="0" err="1"/>
                <a:t>evaluation</a:t>
              </a:r>
              <a:r>
                <a:rPr lang="it-IT" sz="1200" b="1" dirty="0"/>
                <a:t>” </a:t>
              </a:r>
              <a:r>
                <a:rPr lang="it-IT" sz="1200" dirty="0"/>
                <a:t>(ossia un’analisi qualitativa sull’utilità dell’esperienza vissuta, basata sui giudizi soggettivi forniti dagli enti a fine percorso). </a:t>
              </a:r>
              <a:endParaRPr lang="it-IT" sz="1200" dirty="0">
                <a:solidFill>
                  <a:srgbClr val="00B0F0"/>
                </a:solidFill>
              </a:endParaRPr>
            </a:p>
          </p:txBody>
        </p:sp>
      </p:grpSp>
      <p:grpSp>
        <p:nvGrpSpPr>
          <p:cNvPr id="31" name="Group 30">
            <a:extLst>
              <a:ext uri="{FF2B5EF4-FFF2-40B4-BE49-F238E27FC236}">
                <a16:creationId xmlns:a16="http://schemas.microsoft.com/office/drawing/2014/main" id="{DDA624A7-3A9A-4901-BDA0-3248AA2BB8D5}"/>
              </a:ext>
            </a:extLst>
          </p:cNvPr>
          <p:cNvGrpSpPr/>
          <p:nvPr/>
        </p:nvGrpSpPr>
        <p:grpSpPr>
          <a:xfrm>
            <a:off x="430493" y="3904331"/>
            <a:ext cx="11436828" cy="602187"/>
            <a:chOff x="569639" y="2084641"/>
            <a:chExt cx="11436828" cy="602187"/>
          </a:xfrm>
        </p:grpSpPr>
        <p:sp>
          <p:nvSpPr>
            <p:cNvPr id="20" name="Subtitle 2">
              <a:extLst>
                <a:ext uri="{FF2B5EF4-FFF2-40B4-BE49-F238E27FC236}">
                  <a16:creationId xmlns:a16="http://schemas.microsoft.com/office/drawing/2014/main" id="{E3691CB2-B76F-4740-A4C3-D4B9C0767F0B}"/>
                </a:ext>
              </a:extLst>
            </p:cNvPr>
            <p:cNvSpPr txBox="1">
              <a:spLocks/>
            </p:cNvSpPr>
            <p:nvPr/>
          </p:nvSpPr>
          <p:spPr>
            <a:xfrm>
              <a:off x="1173156" y="2246066"/>
              <a:ext cx="10833311" cy="440762"/>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Popolazione di riferimento:</a:t>
              </a:r>
              <a:r>
                <a:rPr lang="it-IT" sz="1200" dirty="0"/>
                <a:t> 10 enti tra i beneficiari di contributi di Compagnia di San Paolo nelle diverse aree istituzionali: Arte e Beni Culturali, Filantropia e Territorio, Innovazione Culturale, Politiche Sociali, Ricerca e Sanità </a:t>
              </a:r>
            </a:p>
          </p:txBody>
        </p:sp>
        <p:pic>
          <p:nvPicPr>
            <p:cNvPr id="25" name="Picture 24">
              <a:extLst>
                <a:ext uri="{FF2B5EF4-FFF2-40B4-BE49-F238E27FC236}">
                  <a16:creationId xmlns:a16="http://schemas.microsoft.com/office/drawing/2014/main" id="{A3F451D5-03CF-4ACA-A595-6B99E2C61CDD}"/>
                </a:ext>
              </a:extLst>
            </p:cNvPr>
            <p:cNvPicPr>
              <a:picLocks noChangeAspect="1"/>
            </p:cNvPicPr>
            <p:nvPr/>
          </p:nvPicPr>
          <p:blipFill rotWithShape="1">
            <a:blip r:embed="rId6">
              <a:duotone>
                <a:schemeClr val="accent6">
                  <a:shade val="45000"/>
                  <a:satMod val="135000"/>
                </a:schemeClr>
                <a:prstClr val="white"/>
              </a:duotone>
            </a:blip>
            <a:srcRect l="12287" t="10019" r="11853" b="11355"/>
            <a:stretch/>
          </p:blipFill>
          <p:spPr>
            <a:xfrm>
              <a:off x="569639" y="2084641"/>
              <a:ext cx="468000" cy="485063"/>
            </a:xfrm>
            <a:prstGeom prst="rect">
              <a:avLst/>
            </a:prstGeom>
          </p:spPr>
        </p:pic>
      </p:grpSp>
      <p:cxnSp>
        <p:nvCxnSpPr>
          <p:cNvPr id="32" name="Straight Connector 31">
            <a:extLst>
              <a:ext uri="{FF2B5EF4-FFF2-40B4-BE49-F238E27FC236}">
                <a16:creationId xmlns:a16="http://schemas.microsoft.com/office/drawing/2014/main" id="{619B7B53-053B-4831-A92C-58E2DF0D8308}"/>
              </a:ext>
            </a:extLst>
          </p:cNvPr>
          <p:cNvCxnSpPr/>
          <p:nvPr/>
        </p:nvCxnSpPr>
        <p:spPr>
          <a:xfrm>
            <a:off x="1034010" y="3847866"/>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B30CBCB-9742-400C-B659-E005072EFC15}"/>
              </a:ext>
            </a:extLst>
          </p:cNvPr>
          <p:cNvCxnSpPr/>
          <p:nvPr/>
        </p:nvCxnSpPr>
        <p:spPr>
          <a:xfrm>
            <a:off x="1034010" y="4762255"/>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Subtitle 2">
            <a:extLst>
              <a:ext uri="{FF2B5EF4-FFF2-40B4-BE49-F238E27FC236}">
                <a16:creationId xmlns:a16="http://schemas.microsoft.com/office/drawing/2014/main" id="{6416AC46-8D8A-4FDD-BA7C-DD2B2190C43C}"/>
              </a:ext>
            </a:extLst>
          </p:cNvPr>
          <p:cNvSpPr txBox="1">
            <a:spLocks/>
          </p:cNvSpPr>
          <p:nvPr/>
        </p:nvSpPr>
        <p:spPr>
          <a:xfrm>
            <a:off x="1094721" y="1375420"/>
            <a:ext cx="10711888" cy="2472446"/>
          </a:xfrm>
          <a:prstGeom prst="rect">
            <a:avLst/>
          </a:prstGeom>
          <a:solidFill>
            <a:schemeClr val="bg1"/>
          </a:solidFill>
        </p:spPr>
        <p:txBody>
          <a:bodyPr vert="horz" lIns="0" tIns="0" rIns="0" bIns="0" numCol="1" rtlCol="0">
            <a:no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28600" indent="-228600">
              <a:spcBef>
                <a:spcPts val="0"/>
              </a:spcBef>
              <a:buFont typeface="+mj-lt"/>
              <a:buAutoNum type="alphaUcPeriod"/>
            </a:pPr>
            <a:r>
              <a:rPr lang="it-IT" sz="1200" dirty="0"/>
              <a:t>mappare le </a:t>
            </a:r>
            <a:r>
              <a:rPr lang="it-IT" sz="1200" b="1" dirty="0"/>
              <a:t>competenze</a:t>
            </a:r>
            <a:r>
              <a:rPr lang="it-IT" sz="1200" dirty="0"/>
              <a:t> </a:t>
            </a:r>
            <a:r>
              <a:rPr lang="it-IT" sz="1200" b="1" dirty="0"/>
              <a:t>di fundraising e crowdfunding degli enti a inizio del progetto </a:t>
            </a:r>
          </a:p>
          <a:p>
            <a:pPr marL="228600" indent="-228600">
              <a:spcBef>
                <a:spcPts val="600"/>
              </a:spcBef>
              <a:buFont typeface="+mj-lt"/>
              <a:buAutoNum type="alphaUcPeriod"/>
            </a:pPr>
            <a:r>
              <a:rPr lang="it-IT" sz="1200" dirty="0"/>
              <a:t>misurare la capacità del progetto di </a:t>
            </a:r>
            <a:r>
              <a:rPr lang="it-IT" sz="1200" b="1" dirty="0"/>
              <a:t>“fornire o stimolare gli enti ad acquisire” le competenze necessarie a svolgere attività di fundraising </a:t>
            </a:r>
            <a:r>
              <a:rPr lang="it-IT" sz="1200" dirty="0"/>
              <a:t>e </a:t>
            </a:r>
            <a:r>
              <a:rPr lang="it-IT" sz="1200" b="1" dirty="0"/>
              <a:t>crowdfunding</a:t>
            </a:r>
          </a:p>
          <a:p>
            <a:pPr marL="228600" indent="-228600">
              <a:spcBef>
                <a:spcPts val="600"/>
              </a:spcBef>
              <a:buFont typeface="+mj-lt"/>
              <a:buAutoNum type="alphaUcPeriod"/>
            </a:pPr>
            <a:r>
              <a:rPr lang="it-IT" sz="1200" dirty="0"/>
              <a:t>valutare l’</a:t>
            </a:r>
            <a:r>
              <a:rPr lang="it-IT" sz="1200" b="1" dirty="0"/>
              <a:t>utilità dello strumento di crowdfunding </a:t>
            </a:r>
            <a:r>
              <a:rPr lang="it-IT" sz="1200" dirty="0"/>
              <a:t>come mezzo per:</a:t>
            </a:r>
          </a:p>
          <a:p>
            <a:pPr marL="447675" indent="-228600">
              <a:spcBef>
                <a:spcPts val="0"/>
              </a:spcBef>
              <a:buFont typeface="+mj-lt"/>
              <a:buAutoNum type="arabicPeriod"/>
            </a:pPr>
            <a:r>
              <a:rPr lang="it-IT" sz="1200" dirty="0"/>
              <a:t>diversificare ed incrementare le risorse a disposizione dell’ente</a:t>
            </a:r>
          </a:p>
          <a:p>
            <a:pPr marL="447675" indent="-228600">
              <a:spcBef>
                <a:spcPts val="0"/>
              </a:spcBef>
              <a:spcAft>
                <a:spcPts val="600"/>
              </a:spcAft>
              <a:buFont typeface="+mj-lt"/>
              <a:buAutoNum type="arabicPeriod"/>
            </a:pPr>
            <a:r>
              <a:rPr lang="it-IT" sz="1200" dirty="0"/>
              <a:t>sondare l’interesse della comunità di riferimento dell’ente verso l’iniziativa oggetto della campagna di crowdfunding (ampiezza/incremento  della community di </a:t>
            </a:r>
            <a:r>
              <a:rPr lang="it-IT" sz="1200" dirty="0" err="1"/>
              <a:t>donors</a:t>
            </a:r>
            <a:r>
              <a:rPr lang="it-IT" sz="1200" dirty="0"/>
              <a:t>, risonanza della comunicazione del progetto/campagna sui social network)</a:t>
            </a:r>
          </a:p>
          <a:p>
            <a:pPr marL="182563" indent="-182563">
              <a:spcBef>
                <a:spcPts val="0"/>
              </a:spcBef>
            </a:pPr>
            <a:r>
              <a:rPr lang="it-IT" sz="1200" dirty="0"/>
              <a:t>D. verificare</a:t>
            </a:r>
            <a:r>
              <a:rPr lang="it-IT" sz="1200" b="1" dirty="0"/>
              <a:t> il livello di acquisizione di competenze e l’incremento della </a:t>
            </a:r>
            <a:r>
              <a:rPr lang="it-IT" sz="1200" dirty="0"/>
              <a:t>consapevolezza circa il proprio posizionamento interno ed esterno da parte dell’ente in una logica di </a:t>
            </a:r>
            <a:r>
              <a:rPr lang="it-IT" sz="1200" dirty="0" err="1"/>
              <a:t>fundrasing</a:t>
            </a:r>
            <a:r>
              <a:rPr lang="it-IT" sz="1200" dirty="0"/>
              <a:t> 2.0, a fronte del </a:t>
            </a:r>
            <a:r>
              <a:rPr lang="it-IT" sz="1200" dirty="0" err="1"/>
              <a:t>capacity</a:t>
            </a:r>
            <a:r>
              <a:rPr lang="it-IT" sz="1200" dirty="0"/>
              <a:t> building offerto dalla CSP</a:t>
            </a:r>
          </a:p>
          <a:p>
            <a:pPr marL="219075">
              <a:spcBef>
                <a:spcPts val="0"/>
              </a:spcBef>
            </a:pPr>
            <a:endParaRPr lang="it-IT" sz="1200" b="1" dirty="0"/>
          </a:p>
        </p:txBody>
      </p:sp>
      <p:sp>
        <p:nvSpPr>
          <p:cNvPr id="16" name="Subtitle 2">
            <a:extLst>
              <a:ext uri="{FF2B5EF4-FFF2-40B4-BE49-F238E27FC236}">
                <a16:creationId xmlns:a16="http://schemas.microsoft.com/office/drawing/2014/main" id="{6DC7BD7F-8820-4CD0-B226-A7FEF93AF6CD}"/>
              </a:ext>
            </a:extLst>
          </p:cNvPr>
          <p:cNvSpPr txBox="1">
            <a:spLocks/>
          </p:cNvSpPr>
          <p:nvPr/>
        </p:nvSpPr>
        <p:spPr>
          <a:xfrm>
            <a:off x="1034010" y="6065561"/>
            <a:ext cx="10833311" cy="209929"/>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t-IT" sz="1200" b="1" dirty="0">
                <a:solidFill>
                  <a:srgbClr val="108C72"/>
                </a:solidFill>
              </a:rPr>
              <a:t>Responsabile valutazione:</a:t>
            </a:r>
            <a:r>
              <a:rPr lang="it-IT" sz="1200" dirty="0"/>
              <a:t> Flavia Coda Moscarola, Compagnia di San Paolo - Direzione Pianificazione, Studi e Valutazione</a:t>
            </a:r>
          </a:p>
        </p:txBody>
      </p:sp>
      <p:pic>
        <p:nvPicPr>
          <p:cNvPr id="18" name="Picture 17">
            <a:extLst>
              <a:ext uri="{FF2B5EF4-FFF2-40B4-BE49-F238E27FC236}">
                <a16:creationId xmlns:a16="http://schemas.microsoft.com/office/drawing/2014/main" id="{ABFD3688-AC74-4476-84C7-238346BA5F77}"/>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20000" contrast="-40000"/>
                    </a14:imgEffect>
                  </a14:imgLayer>
                </a14:imgProps>
              </a:ext>
            </a:extLst>
          </a:blip>
          <a:stretch>
            <a:fillRect/>
          </a:stretch>
        </p:blipFill>
        <p:spPr>
          <a:xfrm>
            <a:off x="430493" y="5921416"/>
            <a:ext cx="431490" cy="432000"/>
          </a:xfrm>
          <a:prstGeom prst="rect">
            <a:avLst/>
          </a:prstGeom>
        </p:spPr>
      </p:pic>
      <p:cxnSp>
        <p:nvCxnSpPr>
          <p:cNvPr id="19" name="Straight Connector 18">
            <a:extLst>
              <a:ext uri="{FF2B5EF4-FFF2-40B4-BE49-F238E27FC236}">
                <a16:creationId xmlns:a16="http://schemas.microsoft.com/office/drawing/2014/main" id="{4D0909C9-AAEF-48FD-9B8C-4AD2A39C2FC3}"/>
              </a:ext>
            </a:extLst>
          </p:cNvPr>
          <p:cNvCxnSpPr/>
          <p:nvPr/>
        </p:nvCxnSpPr>
        <p:spPr>
          <a:xfrm>
            <a:off x="1155433" y="5901538"/>
            <a:ext cx="1045398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755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30" name="Straight Arrow Connector 1029">
            <a:extLst>
              <a:ext uri="{FF2B5EF4-FFF2-40B4-BE49-F238E27FC236}">
                <a16:creationId xmlns:a16="http://schemas.microsoft.com/office/drawing/2014/main" id="{A72D2371-D99C-4F8C-A0FB-7108C31756F7}"/>
              </a:ext>
            </a:extLst>
          </p:cNvPr>
          <p:cNvCxnSpPr>
            <a:cxnSpLocks/>
            <a:stCxn id="105" idx="2"/>
            <a:endCxn id="128" idx="0"/>
          </p:cNvCxnSpPr>
          <p:nvPr/>
        </p:nvCxnSpPr>
        <p:spPr>
          <a:xfrm>
            <a:off x="1504326" y="5059798"/>
            <a:ext cx="7619" cy="367462"/>
          </a:xfrm>
          <a:prstGeom prst="straightConnector1">
            <a:avLst/>
          </a:prstGeom>
          <a:ln w="28575">
            <a:solidFill>
              <a:srgbClr val="FCEA10"/>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2174E22E-4927-4C93-8996-6D82D09CDC6D}"/>
              </a:ext>
            </a:extLst>
          </p:cNvPr>
          <p:cNvCxnSpPr>
            <a:cxnSpLocks/>
          </p:cNvCxnSpPr>
          <p:nvPr/>
        </p:nvCxnSpPr>
        <p:spPr>
          <a:xfrm rot="5400000">
            <a:off x="761815" y="4883529"/>
            <a:ext cx="367462" cy="720000"/>
          </a:xfrm>
          <a:prstGeom prst="bentConnector3">
            <a:avLst>
              <a:gd name="adj1" fmla="val 50000"/>
            </a:avLst>
          </a:prstGeom>
          <a:ln w="28575">
            <a:solidFill>
              <a:srgbClr val="FCEA10"/>
            </a:solidFill>
            <a:tailEnd type="triangle"/>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A2302DE0-ED25-4C48-999A-B554860A552A}"/>
              </a:ext>
            </a:extLst>
          </p:cNvPr>
          <p:cNvSpPr/>
          <p:nvPr/>
        </p:nvSpPr>
        <p:spPr>
          <a:xfrm>
            <a:off x="5152229" y="1933032"/>
            <a:ext cx="6834328" cy="2079874"/>
          </a:xfrm>
          <a:prstGeom prst="rect">
            <a:avLst/>
          </a:prstGeom>
          <a:solidFill>
            <a:schemeClr val="bg1"/>
          </a:solidFill>
          <a:ln>
            <a:solidFill>
              <a:schemeClr val="bg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le 1">
            <a:extLst>
              <a:ext uri="{FF2B5EF4-FFF2-40B4-BE49-F238E27FC236}">
                <a16:creationId xmlns:a16="http://schemas.microsoft.com/office/drawing/2014/main" id="{43772289-C2F4-4A63-9986-A1E50D04D3D3}"/>
              </a:ext>
            </a:extLst>
          </p:cNvPr>
          <p:cNvSpPr>
            <a:spLocks noGrp="1"/>
          </p:cNvSpPr>
          <p:nvPr>
            <p:ph type="ctrTitle"/>
          </p:nvPr>
        </p:nvSpPr>
        <p:spPr>
          <a:xfrm>
            <a:off x="310554" y="217870"/>
            <a:ext cx="10195269" cy="620376"/>
          </a:xfrm>
        </p:spPr>
        <p:txBody>
          <a:bodyPr>
            <a:normAutofit/>
          </a:bodyPr>
          <a:lstStyle/>
          <a:p>
            <a:r>
              <a:rPr lang="it-IT" sz="2500" dirty="0"/>
              <a:t>Risultati </a:t>
            </a:r>
            <a:r>
              <a:rPr lang="it-IT" sz="2500" b="0" dirty="0">
                <a:gradFill flip="none" rotWithShape="1">
                  <a:gsLst>
                    <a:gs pos="0">
                      <a:srgbClr val="036937"/>
                    </a:gs>
                    <a:gs pos="24000">
                      <a:srgbClr val="108C72"/>
                    </a:gs>
                    <a:gs pos="56000">
                      <a:srgbClr val="86BC25"/>
                    </a:gs>
                    <a:gs pos="97326">
                      <a:srgbClr val="FCEA10"/>
                    </a:gs>
                    <a:gs pos="76000">
                      <a:srgbClr val="CFD700"/>
                    </a:gs>
                  </a:gsLst>
                  <a:lin ang="0" scaled="1"/>
                  <a:tileRect/>
                </a:gradFill>
              </a:rPr>
              <a:t>| Sperimentazione Crowdfunding CSP 2019</a:t>
            </a:r>
            <a:endParaRPr lang="it-IT" sz="2500" dirty="0"/>
          </a:p>
        </p:txBody>
      </p:sp>
      <p:sp>
        <p:nvSpPr>
          <p:cNvPr id="4" name="Slide Number Placeholder 3">
            <a:extLst>
              <a:ext uri="{FF2B5EF4-FFF2-40B4-BE49-F238E27FC236}">
                <a16:creationId xmlns:a16="http://schemas.microsoft.com/office/drawing/2014/main" id="{B9892371-E9A4-41DD-AC6C-D3EE3444C34E}"/>
              </a:ext>
            </a:extLst>
          </p:cNvPr>
          <p:cNvSpPr>
            <a:spLocks noGrp="1"/>
          </p:cNvSpPr>
          <p:nvPr>
            <p:ph type="sldNum" sz="quarter" idx="12"/>
          </p:nvPr>
        </p:nvSpPr>
        <p:spPr/>
        <p:txBody>
          <a:bodyPr/>
          <a:lstStyle/>
          <a:p>
            <a:fld id="{FEDAE875-4048-254F-AF2D-3CFA50F6E766}" type="slidenum">
              <a:rPr lang="it-IT" smtClean="0"/>
              <a:pPr/>
              <a:t>7</a:t>
            </a:fld>
            <a:endParaRPr lang="it-IT" dirty="0"/>
          </a:p>
        </p:txBody>
      </p:sp>
      <p:sp>
        <p:nvSpPr>
          <p:cNvPr id="96" name="Subtitle 2">
            <a:extLst>
              <a:ext uri="{FF2B5EF4-FFF2-40B4-BE49-F238E27FC236}">
                <a16:creationId xmlns:a16="http://schemas.microsoft.com/office/drawing/2014/main" id="{17E2EFED-0416-4B6A-8819-64020727495A}"/>
              </a:ext>
            </a:extLst>
          </p:cNvPr>
          <p:cNvSpPr txBox="1">
            <a:spLocks/>
          </p:cNvSpPr>
          <p:nvPr/>
        </p:nvSpPr>
        <p:spPr>
          <a:xfrm>
            <a:off x="265912" y="934802"/>
            <a:ext cx="4272959" cy="923330"/>
          </a:xfrm>
          <a:prstGeom prst="rect">
            <a:avLst/>
          </a:prstGeom>
        </p:spPr>
        <p:txBody>
          <a:bodyPr vert="horz" wrap="square" lIns="0" tIns="0" rIns="0" bIns="0" rtlCol="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2563" indent="-182563" algn="just">
              <a:spcBef>
                <a:spcPts val="600"/>
              </a:spcBef>
              <a:buClr>
                <a:srgbClr val="108C72"/>
              </a:buClr>
              <a:buFont typeface="Arial" panose="020B0604020202020204" pitchFamily="34" charset="0"/>
              <a:buChar char="•"/>
            </a:pPr>
            <a:r>
              <a:rPr lang="it-IT" sz="1200" b="1" dirty="0"/>
              <a:t>Solo 1 progetto </a:t>
            </a:r>
            <a:r>
              <a:rPr lang="it-IT" sz="1200" dirty="0"/>
              <a:t>dei 10 (tutti avviati con una modalità di raccolta «</a:t>
            </a:r>
            <a:r>
              <a:rPr lang="it-IT" sz="1200" dirty="0" err="1"/>
              <a:t>keep</a:t>
            </a:r>
            <a:r>
              <a:rPr lang="it-IT" sz="1200" dirty="0"/>
              <a:t> </a:t>
            </a:r>
            <a:r>
              <a:rPr lang="it-IT" sz="1200" dirty="0" err="1"/>
              <a:t>it</a:t>
            </a:r>
            <a:r>
              <a:rPr lang="it-IT" sz="1200" dirty="0"/>
              <a:t> </a:t>
            </a:r>
            <a:r>
              <a:rPr lang="it-IT" sz="1200" dirty="0" err="1"/>
              <a:t>all</a:t>
            </a:r>
            <a:r>
              <a:rPr lang="it-IT" sz="1200" dirty="0"/>
              <a:t>*»)</a:t>
            </a:r>
            <a:r>
              <a:rPr lang="it-IT" sz="1200" dirty="0">
                <a:solidFill>
                  <a:srgbClr val="FF0000"/>
                </a:solidFill>
              </a:rPr>
              <a:t> </a:t>
            </a:r>
            <a:r>
              <a:rPr lang="it-IT" sz="1200" dirty="0"/>
              <a:t> </a:t>
            </a:r>
            <a:r>
              <a:rPr lang="it-IT" sz="1200" b="1" dirty="0"/>
              <a:t>ha raggiunto il target di raccolta prefissato</a:t>
            </a:r>
            <a:r>
              <a:rPr lang="it-IT" sz="1200" dirty="0"/>
              <a:t>. Per gli altri la raccolta si è attestata tra il 12% e il 75%del target per un ammontare medio di </a:t>
            </a:r>
            <a:r>
              <a:rPr lang="it-IT" sz="1200" b="1" dirty="0"/>
              <a:t>4.919 euro </a:t>
            </a:r>
          </a:p>
        </p:txBody>
      </p:sp>
      <p:sp>
        <p:nvSpPr>
          <p:cNvPr id="7" name="TextBox 6">
            <a:extLst>
              <a:ext uri="{FF2B5EF4-FFF2-40B4-BE49-F238E27FC236}">
                <a16:creationId xmlns:a16="http://schemas.microsoft.com/office/drawing/2014/main" id="{2521F5EF-F906-4369-907C-146291A091E1}"/>
              </a:ext>
            </a:extLst>
          </p:cNvPr>
          <p:cNvSpPr txBox="1"/>
          <p:nvPr/>
        </p:nvSpPr>
        <p:spPr>
          <a:xfrm>
            <a:off x="2747513" y="2687622"/>
            <a:ext cx="1836000" cy="253916"/>
          </a:xfrm>
          <a:prstGeom prst="rect">
            <a:avLst/>
          </a:prstGeom>
          <a:noFill/>
        </p:spPr>
        <p:txBody>
          <a:bodyPr wrap="square" rtlCol="0" anchor="ctr">
            <a:spAutoFit/>
          </a:bodyPr>
          <a:lstStyle/>
          <a:p>
            <a:r>
              <a:rPr lang="it-IT" sz="1050" dirty="0">
                <a:latin typeface="Raleway" panose="020B0503030101060003" pitchFamily="34" charset="0"/>
              </a:rPr>
              <a:t>Progetti di crowdfunding</a:t>
            </a:r>
          </a:p>
        </p:txBody>
      </p:sp>
      <p:sp>
        <p:nvSpPr>
          <p:cNvPr id="24" name="TextBox 23">
            <a:extLst>
              <a:ext uri="{FF2B5EF4-FFF2-40B4-BE49-F238E27FC236}">
                <a16:creationId xmlns:a16="http://schemas.microsoft.com/office/drawing/2014/main" id="{D3CF5D8E-E3A6-44DE-B934-C475AF05116F}"/>
              </a:ext>
            </a:extLst>
          </p:cNvPr>
          <p:cNvSpPr txBox="1"/>
          <p:nvPr/>
        </p:nvSpPr>
        <p:spPr>
          <a:xfrm>
            <a:off x="2747513" y="3347543"/>
            <a:ext cx="1836000" cy="553998"/>
          </a:xfrm>
          <a:prstGeom prst="rect">
            <a:avLst/>
          </a:prstGeom>
          <a:noFill/>
        </p:spPr>
        <p:txBody>
          <a:bodyPr wrap="square" rtlCol="0" anchor="ctr">
            <a:spAutoFit/>
          </a:bodyPr>
          <a:lstStyle/>
          <a:p>
            <a:r>
              <a:rPr lang="it-IT" sz="1000" dirty="0">
                <a:latin typeface="Raleway" panose="020B0503030101060003" pitchFamily="34" charset="0"/>
              </a:rPr>
              <a:t>Monte ore totale dedicato</a:t>
            </a:r>
            <a:r>
              <a:rPr lang="it-IT" sz="1000" strike="sngStrike" dirty="0">
                <a:latin typeface="Raleway" panose="020B0503030101060003" pitchFamily="34" charset="0"/>
              </a:rPr>
              <a:t> </a:t>
            </a:r>
            <a:r>
              <a:rPr lang="it-IT" sz="1000" dirty="0">
                <a:latin typeface="Raleway" panose="020B0503030101060003" pitchFamily="34" charset="0"/>
              </a:rPr>
              <a:t>al progetto dagli enti coinvolti</a:t>
            </a:r>
            <a:r>
              <a:rPr lang="it-IT" sz="1000" b="1" dirty="0">
                <a:latin typeface="Raleway" panose="020B0503030101060003" pitchFamily="34" charset="0"/>
              </a:rPr>
              <a:t>**</a:t>
            </a:r>
            <a:endParaRPr lang="it-IT" sz="1000" dirty="0">
              <a:latin typeface="Raleway" panose="020B0503030101060003" pitchFamily="34" charset="0"/>
            </a:endParaRPr>
          </a:p>
        </p:txBody>
      </p:sp>
      <p:sp>
        <p:nvSpPr>
          <p:cNvPr id="27" name="TextBox 26">
            <a:extLst>
              <a:ext uri="{FF2B5EF4-FFF2-40B4-BE49-F238E27FC236}">
                <a16:creationId xmlns:a16="http://schemas.microsoft.com/office/drawing/2014/main" id="{A437018D-C0CA-4B23-A81F-FBE7CE825B35}"/>
              </a:ext>
            </a:extLst>
          </p:cNvPr>
          <p:cNvSpPr txBox="1"/>
          <p:nvPr/>
        </p:nvSpPr>
        <p:spPr>
          <a:xfrm>
            <a:off x="2747513" y="4110429"/>
            <a:ext cx="1836000" cy="553998"/>
          </a:xfrm>
          <a:prstGeom prst="rect">
            <a:avLst/>
          </a:prstGeom>
          <a:noFill/>
        </p:spPr>
        <p:txBody>
          <a:bodyPr wrap="square" rtlCol="0" anchor="ctr">
            <a:spAutoFit/>
          </a:bodyPr>
          <a:lstStyle/>
          <a:p>
            <a:r>
              <a:rPr lang="it-IT" sz="1000" dirty="0">
                <a:latin typeface="Raleway" panose="020B0503030101060003" pitchFamily="34" charset="0"/>
              </a:rPr>
              <a:t>Numero donazioni ricevute contabilizzate su piattaforma ***</a:t>
            </a:r>
          </a:p>
        </p:txBody>
      </p:sp>
      <p:cxnSp>
        <p:nvCxnSpPr>
          <p:cNvPr id="14" name="Straight Connector 13">
            <a:extLst>
              <a:ext uri="{FF2B5EF4-FFF2-40B4-BE49-F238E27FC236}">
                <a16:creationId xmlns:a16="http://schemas.microsoft.com/office/drawing/2014/main" id="{D10D287F-DA73-4AC9-BD69-7DD9F0AF53C4}"/>
              </a:ext>
            </a:extLst>
          </p:cNvPr>
          <p:cNvCxnSpPr>
            <a:cxnSpLocks/>
            <a:stCxn id="3" idx="3"/>
            <a:endCxn id="7" idx="1"/>
          </p:cNvCxnSpPr>
          <p:nvPr/>
        </p:nvCxnSpPr>
        <p:spPr>
          <a:xfrm>
            <a:off x="2625970" y="2814580"/>
            <a:ext cx="121543" cy="0"/>
          </a:xfrm>
          <a:prstGeom prst="line">
            <a:avLst/>
          </a:prstGeom>
          <a:ln>
            <a:solidFill>
              <a:srgbClr val="146238"/>
            </a:solidFill>
            <a:prstDash val="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878D94C-AD42-4EA9-8BED-29BF0690AD96}"/>
              </a:ext>
            </a:extLst>
          </p:cNvPr>
          <p:cNvCxnSpPr>
            <a:cxnSpLocks/>
            <a:stCxn id="17" idx="3"/>
            <a:endCxn id="24" idx="1"/>
          </p:cNvCxnSpPr>
          <p:nvPr/>
        </p:nvCxnSpPr>
        <p:spPr>
          <a:xfrm>
            <a:off x="2417958" y="3620045"/>
            <a:ext cx="329555" cy="4497"/>
          </a:xfrm>
          <a:prstGeom prst="line">
            <a:avLst/>
          </a:prstGeom>
          <a:ln>
            <a:solidFill>
              <a:srgbClr val="108C72"/>
            </a:solidFill>
            <a:prstDash val="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BF9DBCE-C5A8-4DA7-A150-14D00E3116F7}"/>
              </a:ext>
            </a:extLst>
          </p:cNvPr>
          <p:cNvCxnSpPr>
            <a:cxnSpLocks/>
            <a:stCxn id="18" idx="3"/>
            <a:endCxn id="27" idx="1"/>
          </p:cNvCxnSpPr>
          <p:nvPr/>
        </p:nvCxnSpPr>
        <p:spPr>
          <a:xfrm>
            <a:off x="2248224" y="4378989"/>
            <a:ext cx="499289" cy="8439"/>
          </a:xfrm>
          <a:prstGeom prst="line">
            <a:avLst/>
          </a:prstGeom>
          <a:ln>
            <a:solidFill>
              <a:srgbClr val="86BC25"/>
            </a:solidFill>
            <a:prstDash val="dash"/>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E941025-AD28-4769-B7EB-CDDB5A9A1031}"/>
              </a:ext>
            </a:extLst>
          </p:cNvPr>
          <p:cNvSpPr txBox="1"/>
          <p:nvPr/>
        </p:nvSpPr>
        <p:spPr>
          <a:xfrm>
            <a:off x="27374" y="5427260"/>
            <a:ext cx="1116000" cy="923330"/>
          </a:xfrm>
          <a:prstGeom prst="rect">
            <a:avLst/>
          </a:prstGeom>
          <a:noFill/>
        </p:spPr>
        <p:txBody>
          <a:bodyPr wrap="square" rtlCol="0">
            <a:spAutoFit/>
          </a:bodyPr>
          <a:lstStyle/>
          <a:p>
            <a:pPr algn="ctr"/>
            <a:r>
              <a:rPr lang="it-IT" b="1" dirty="0">
                <a:latin typeface="Raleway" panose="020B0503030101060003" pitchFamily="34" charset="0"/>
              </a:rPr>
              <a:t>34,6%</a:t>
            </a:r>
          </a:p>
          <a:p>
            <a:pPr algn="ctr"/>
            <a:r>
              <a:rPr lang="it-IT" sz="1200" dirty="0">
                <a:latin typeface="Raleway" panose="020B0503030101060003" pitchFamily="34" charset="0"/>
              </a:rPr>
              <a:t>del target economico raggiunto</a:t>
            </a:r>
          </a:p>
        </p:txBody>
      </p:sp>
      <p:sp>
        <p:nvSpPr>
          <p:cNvPr id="92" name="Trapezoid 91">
            <a:extLst>
              <a:ext uri="{FF2B5EF4-FFF2-40B4-BE49-F238E27FC236}">
                <a16:creationId xmlns:a16="http://schemas.microsoft.com/office/drawing/2014/main" id="{3F73F3B5-509E-412B-BA3F-CB33B3F4F4DC}"/>
              </a:ext>
            </a:extLst>
          </p:cNvPr>
          <p:cNvSpPr/>
          <p:nvPr/>
        </p:nvSpPr>
        <p:spPr>
          <a:xfrm rot="5400000" flipV="1">
            <a:off x="1987888" y="3395542"/>
            <a:ext cx="5661468" cy="407103"/>
          </a:xfrm>
          <a:prstGeom prst="trapezoid">
            <a:avLst>
              <a:gd name="adj" fmla="val 6043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0" name="TextBox 99">
            <a:extLst>
              <a:ext uri="{FF2B5EF4-FFF2-40B4-BE49-F238E27FC236}">
                <a16:creationId xmlns:a16="http://schemas.microsoft.com/office/drawing/2014/main" id="{FF27C737-E973-42D3-8A0D-5EA22BEB60E6}"/>
              </a:ext>
            </a:extLst>
          </p:cNvPr>
          <p:cNvSpPr txBox="1"/>
          <p:nvPr/>
        </p:nvSpPr>
        <p:spPr>
          <a:xfrm>
            <a:off x="166869" y="2000859"/>
            <a:ext cx="4174728" cy="338554"/>
          </a:xfrm>
          <a:prstGeom prst="rect">
            <a:avLst/>
          </a:prstGeom>
          <a:noFill/>
        </p:spPr>
        <p:txBody>
          <a:bodyPr wrap="square" rtlCol="0">
            <a:spAutoFit/>
          </a:bodyPr>
          <a:lstStyle/>
          <a:p>
            <a:pPr algn="ctr"/>
            <a:r>
              <a:rPr lang="it-IT" sz="1600" b="1" dirty="0" err="1">
                <a:solidFill>
                  <a:srgbClr val="108C72"/>
                </a:solidFill>
                <a:latin typeface="Raleway" panose="020B0503030101060003" pitchFamily="34" charset="0"/>
              </a:rPr>
              <a:t>Funnel</a:t>
            </a:r>
            <a:r>
              <a:rPr lang="it-IT" sz="1600" b="1" dirty="0">
                <a:solidFill>
                  <a:srgbClr val="108C72"/>
                </a:solidFill>
                <a:latin typeface="Raleway" panose="020B0503030101060003" pitchFamily="34" charset="0"/>
              </a:rPr>
              <a:t> di raccolta</a:t>
            </a:r>
          </a:p>
        </p:txBody>
      </p:sp>
      <p:cxnSp>
        <p:nvCxnSpPr>
          <p:cNvPr id="102" name="Straight Connector 101">
            <a:extLst>
              <a:ext uri="{FF2B5EF4-FFF2-40B4-BE49-F238E27FC236}">
                <a16:creationId xmlns:a16="http://schemas.microsoft.com/office/drawing/2014/main" id="{97C907BF-0F59-4C9A-B08A-8598ABA81BB1}"/>
              </a:ext>
            </a:extLst>
          </p:cNvPr>
          <p:cNvCxnSpPr>
            <a:cxnSpLocks/>
          </p:cNvCxnSpPr>
          <p:nvPr/>
        </p:nvCxnSpPr>
        <p:spPr>
          <a:xfrm>
            <a:off x="310553" y="2351345"/>
            <a:ext cx="4032000" cy="0"/>
          </a:xfrm>
          <a:prstGeom prst="line">
            <a:avLst/>
          </a:prstGeom>
          <a:ln w="19050">
            <a:solidFill>
              <a:srgbClr val="108C72"/>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32695369-372C-4DEB-90E5-BC12753CF9EA}"/>
              </a:ext>
            </a:extLst>
          </p:cNvPr>
          <p:cNvSpPr txBox="1"/>
          <p:nvPr/>
        </p:nvSpPr>
        <p:spPr>
          <a:xfrm>
            <a:off x="5409088" y="2519056"/>
            <a:ext cx="252000" cy="184666"/>
          </a:xfrm>
          <a:prstGeom prst="rect">
            <a:avLst/>
          </a:prstGeom>
          <a:noFill/>
        </p:spPr>
        <p:txBody>
          <a:bodyPr wrap="square" lIns="0" tIns="0" rIns="0" bIns="0" rtlCol="0">
            <a:spAutoFit/>
          </a:bodyPr>
          <a:lstStyle/>
          <a:p>
            <a:pPr algn="ctr"/>
            <a:r>
              <a:rPr lang="it-IT" sz="1200" b="1" dirty="0">
                <a:solidFill>
                  <a:schemeClr val="bg1"/>
                </a:solidFill>
                <a:latin typeface="Raleway" panose="020B0503030101060003" pitchFamily="34" charset="0"/>
              </a:rPr>
              <a:t>1</a:t>
            </a:r>
          </a:p>
        </p:txBody>
      </p:sp>
      <p:sp>
        <p:nvSpPr>
          <p:cNvPr id="67" name="TextBox 66">
            <a:extLst>
              <a:ext uri="{FF2B5EF4-FFF2-40B4-BE49-F238E27FC236}">
                <a16:creationId xmlns:a16="http://schemas.microsoft.com/office/drawing/2014/main" id="{85F5BF97-1DCD-4811-A564-7B99C0ED8B85}"/>
              </a:ext>
            </a:extLst>
          </p:cNvPr>
          <p:cNvSpPr txBox="1"/>
          <p:nvPr/>
        </p:nvSpPr>
        <p:spPr>
          <a:xfrm>
            <a:off x="11491592" y="2519056"/>
            <a:ext cx="252000" cy="184666"/>
          </a:xfrm>
          <a:prstGeom prst="rect">
            <a:avLst/>
          </a:prstGeom>
          <a:noFill/>
        </p:spPr>
        <p:txBody>
          <a:bodyPr wrap="square" lIns="0" tIns="0" rIns="0" bIns="0" rtlCol="0">
            <a:spAutoFit/>
          </a:bodyPr>
          <a:lstStyle/>
          <a:p>
            <a:pPr algn="ctr"/>
            <a:r>
              <a:rPr lang="it-IT" sz="1200" b="1" dirty="0">
                <a:solidFill>
                  <a:schemeClr val="bg1"/>
                </a:solidFill>
                <a:latin typeface="Raleway" panose="020B0503030101060003" pitchFamily="34" charset="0"/>
              </a:rPr>
              <a:t>10</a:t>
            </a:r>
          </a:p>
        </p:txBody>
      </p:sp>
      <p:cxnSp>
        <p:nvCxnSpPr>
          <p:cNvPr id="106" name="Straight Connector 105">
            <a:extLst>
              <a:ext uri="{FF2B5EF4-FFF2-40B4-BE49-F238E27FC236}">
                <a16:creationId xmlns:a16="http://schemas.microsoft.com/office/drawing/2014/main" id="{74C22368-6EAE-4318-9F3C-BDDC0A84978B}"/>
              </a:ext>
            </a:extLst>
          </p:cNvPr>
          <p:cNvCxnSpPr>
            <a:cxnSpLocks/>
            <a:stCxn id="104" idx="3"/>
            <a:endCxn id="108" idx="1"/>
          </p:cNvCxnSpPr>
          <p:nvPr/>
        </p:nvCxnSpPr>
        <p:spPr>
          <a:xfrm>
            <a:off x="2129376" y="4875132"/>
            <a:ext cx="618137" cy="0"/>
          </a:xfrm>
          <a:prstGeom prst="line">
            <a:avLst/>
          </a:prstGeom>
          <a:ln>
            <a:solidFill>
              <a:srgbClr val="CFD700"/>
            </a:solidFill>
            <a:prstDash val="dash"/>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40660FAB-EB10-48B7-AC73-AE5F6B75A1F2}"/>
              </a:ext>
            </a:extLst>
          </p:cNvPr>
          <p:cNvSpPr txBox="1"/>
          <p:nvPr/>
        </p:nvSpPr>
        <p:spPr>
          <a:xfrm>
            <a:off x="2747513" y="4675077"/>
            <a:ext cx="1836000" cy="400110"/>
          </a:xfrm>
          <a:prstGeom prst="rect">
            <a:avLst/>
          </a:prstGeom>
          <a:noFill/>
        </p:spPr>
        <p:txBody>
          <a:bodyPr wrap="square" rtlCol="0" anchor="ctr">
            <a:spAutoFit/>
          </a:bodyPr>
          <a:lstStyle/>
          <a:p>
            <a:r>
              <a:rPr lang="it-IT" sz="1000" dirty="0">
                <a:latin typeface="Raleway" panose="020B0503030101060003" pitchFamily="34" charset="0"/>
              </a:rPr>
              <a:t>Valore delle donazioni ricevute (€)</a:t>
            </a:r>
          </a:p>
        </p:txBody>
      </p:sp>
      <p:sp>
        <p:nvSpPr>
          <p:cNvPr id="128" name="TextBox 127">
            <a:extLst>
              <a:ext uri="{FF2B5EF4-FFF2-40B4-BE49-F238E27FC236}">
                <a16:creationId xmlns:a16="http://schemas.microsoft.com/office/drawing/2014/main" id="{3B789401-985F-423B-B11A-732EB2B0A70D}"/>
              </a:ext>
            </a:extLst>
          </p:cNvPr>
          <p:cNvSpPr txBox="1"/>
          <p:nvPr/>
        </p:nvSpPr>
        <p:spPr>
          <a:xfrm>
            <a:off x="953945" y="5427260"/>
            <a:ext cx="1116000" cy="923330"/>
          </a:xfrm>
          <a:prstGeom prst="rect">
            <a:avLst/>
          </a:prstGeom>
          <a:noFill/>
        </p:spPr>
        <p:txBody>
          <a:bodyPr wrap="square" rtlCol="0">
            <a:spAutoFit/>
          </a:bodyPr>
          <a:lstStyle/>
          <a:p>
            <a:pPr algn="ctr"/>
            <a:r>
              <a:rPr lang="it-IT" b="1" dirty="0">
                <a:latin typeface="Raleway" panose="020B0503030101060003" pitchFamily="34" charset="0"/>
              </a:rPr>
              <a:t>56€</a:t>
            </a:r>
          </a:p>
          <a:p>
            <a:pPr algn="ctr"/>
            <a:r>
              <a:rPr lang="it-IT" sz="1200" dirty="0">
                <a:latin typeface="Raleway" panose="020B0503030101060003" pitchFamily="34" charset="0"/>
              </a:rPr>
              <a:t>Valore medio donazione</a:t>
            </a:r>
          </a:p>
        </p:txBody>
      </p:sp>
      <p:sp>
        <p:nvSpPr>
          <p:cNvPr id="133" name="TextBox 132">
            <a:extLst>
              <a:ext uri="{FF2B5EF4-FFF2-40B4-BE49-F238E27FC236}">
                <a16:creationId xmlns:a16="http://schemas.microsoft.com/office/drawing/2014/main" id="{1985B1FB-E0C4-43FF-9B47-B1C4CF01AFE7}"/>
              </a:ext>
            </a:extLst>
          </p:cNvPr>
          <p:cNvSpPr txBox="1"/>
          <p:nvPr/>
        </p:nvSpPr>
        <p:spPr>
          <a:xfrm>
            <a:off x="1880516" y="5427260"/>
            <a:ext cx="1116000" cy="923330"/>
          </a:xfrm>
          <a:prstGeom prst="rect">
            <a:avLst/>
          </a:prstGeom>
          <a:noFill/>
        </p:spPr>
        <p:txBody>
          <a:bodyPr wrap="square" rtlCol="0">
            <a:spAutoFit/>
          </a:bodyPr>
          <a:lstStyle/>
          <a:p>
            <a:pPr algn="ctr"/>
            <a:r>
              <a:rPr lang="it-IT" b="1" dirty="0">
                <a:latin typeface="Raleway" panose="020B0503030101060003" pitchFamily="34" charset="0"/>
              </a:rPr>
              <a:t>13€</a:t>
            </a:r>
          </a:p>
          <a:p>
            <a:pPr algn="ctr"/>
            <a:r>
              <a:rPr lang="it-IT" sz="1200" dirty="0">
                <a:latin typeface="Raleway" panose="020B0503030101060003" pitchFamily="34" charset="0"/>
              </a:rPr>
              <a:t>Valore generato da 1h di lavoro</a:t>
            </a:r>
          </a:p>
        </p:txBody>
      </p:sp>
      <p:cxnSp>
        <p:nvCxnSpPr>
          <p:cNvPr id="134" name="Connector: Elbow 133">
            <a:extLst>
              <a:ext uri="{FF2B5EF4-FFF2-40B4-BE49-F238E27FC236}">
                <a16:creationId xmlns:a16="http://schemas.microsoft.com/office/drawing/2014/main" id="{59815A1F-93D6-457C-848A-4ACB11EFFDB4}"/>
              </a:ext>
            </a:extLst>
          </p:cNvPr>
          <p:cNvCxnSpPr>
            <a:cxnSpLocks/>
          </p:cNvCxnSpPr>
          <p:nvPr/>
        </p:nvCxnSpPr>
        <p:spPr>
          <a:xfrm rot="16200000" flipH="1">
            <a:off x="1919132" y="4883529"/>
            <a:ext cx="367462" cy="720000"/>
          </a:xfrm>
          <a:prstGeom prst="bentConnector3">
            <a:avLst>
              <a:gd name="adj1" fmla="val 50000"/>
            </a:avLst>
          </a:prstGeom>
          <a:ln w="28575">
            <a:solidFill>
              <a:srgbClr val="FCEA10"/>
            </a:solidFill>
            <a:tailEnd type="triangle"/>
          </a:ln>
        </p:spPr>
        <p:style>
          <a:lnRef idx="1">
            <a:schemeClr val="accent1"/>
          </a:lnRef>
          <a:fillRef idx="0">
            <a:schemeClr val="accent1"/>
          </a:fillRef>
          <a:effectRef idx="0">
            <a:schemeClr val="accent1"/>
          </a:effectRef>
          <a:fontRef idx="minor">
            <a:schemeClr val="tx1"/>
          </a:fontRef>
        </p:style>
      </p:cxnSp>
      <p:grpSp>
        <p:nvGrpSpPr>
          <p:cNvPr id="1024" name="Group 1023">
            <a:extLst>
              <a:ext uri="{FF2B5EF4-FFF2-40B4-BE49-F238E27FC236}">
                <a16:creationId xmlns:a16="http://schemas.microsoft.com/office/drawing/2014/main" id="{BC096DA8-7B05-4B5E-B499-CBE7F0BABFE2}"/>
              </a:ext>
            </a:extLst>
          </p:cNvPr>
          <p:cNvGrpSpPr/>
          <p:nvPr/>
        </p:nvGrpSpPr>
        <p:grpSpPr>
          <a:xfrm>
            <a:off x="310553" y="2562580"/>
            <a:ext cx="2387544" cy="2537654"/>
            <a:chOff x="166869" y="2562580"/>
            <a:chExt cx="2531228" cy="2537654"/>
          </a:xfrm>
        </p:grpSpPr>
        <p:sp>
          <p:nvSpPr>
            <p:cNvPr id="3" name="Trapezoid 2">
              <a:extLst>
                <a:ext uri="{FF2B5EF4-FFF2-40B4-BE49-F238E27FC236}">
                  <a16:creationId xmlns:a16="http://schemas.microsoft.com/office/drawing/2014/main" id="{08A29F5D-0428-4CD8-972E-A7BF4BA8BDB6}"/>
                </a:ext>
              </a:extLst>
            </p:cNvPr>
            <p:cNvSpPr/>
            <p:nvPr/>
          </p:nvSpPr>
          <p:spPr>
            <a:xfrm flipV="1">
              <a:off x="166869" y="2562580"/>
              <a:ext cx="2531228" cy="504000"/>
            </a:xfrm>
            <a:prstGeom prst="trapezoid">
              <a:avLst>
                <a:gd name="adj" fmla="val 28622"/>
              </a:avLst>
            </a:prstGeom>
            <a:solidFill>
              <a:srgbClr val="146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Trapezoid 16">
              <a:extLst>
                <a:ext uri="{FF2B5EF4-FFF2-40B4-BE49-F238E27FC236}">
                  <a16:creationId xmlns:a16="http://schemas.microsoft.com/office/drawing/2014/main" id="{9411DD98-7798-4FC2-AC17-B39FEED556FE}"/>
                </a:ext>
              </a:extLst>
            </p:cNvPr>
            <p:cNvSpPr/>
            <p:nvPr/>
          </p:nvSpPr>
          <p:spPr>
            <a:xfrm flipV="1">
              <a:off x="334483" y="3134046"/>
              <a:ext cx="2196000" cy="971998"/>
            </a:xfrm>
            <a:prstGeom prst="trapezoid">
              <a:avLst>
                <a:gd name="adj" fmla="val 25111"/>
              </a:avLst>
            </a:prstGeom>
            <a:solidFill>
              <a:srgbClr val="108C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Trapezoid 17">
              <a:extLst>
                <a:ext uri="{FF2B5EF4-FFF2-40B4-BE49-F238E27FC236}">
                  <a16:creationId xmlns:a16="http://schemas.microsoft.com/office/drawing/2014/main" id="{3B66ACDD-C2D4-4B80-A636-70187277E948}"/>
                </a:ext>
              </a:extLst>
            </p:cNvPr>
            <p:cNvSpPr/>
            <p:nvPr/>
          </p:nvSpPr>
          <p:spPr>
            <a:xfrm flipV="1">
              <a:off x="586483" y="4153888"/>
              <a:ext cx="1692000" cy="450203"/>
            </a:xfrm>
            <a:prstGeom prst="trapezoid">
              <a:avLst>
                <a:gd name="adj" fmla="val 24024"/>
              </a:avLst>
            </a:prstGeom>
            <a:solidFill>
              <a:srgbClr val="86BC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TextBox 5">
              <a:extLst>
                <a:ext uri="{FF2B5EF4-FFF2-40B4-BE49-F238E27FC236}">
                  <a16:creationId xmlns:a16="http://schemas.microsoft.com/office/drawing/2014/main" id="{7358FC57-68FA-44BB-9390-B5A90D7F3946}"/>
                </a:ext>
              </a:extLst>
            </p:cNvPr>
            <p:cNvSpPr txBox="1"/>
            <p:nvPr/>
          </p:nvSpPr>
          <p:spPr>
            <a:xfrm>
              <a:off x="720214" y="2629914"/>
              <a:ext cx="1424539" cy="369332"/>
            </a:xfrm>
            <a:prstGeom prst="rect">
              <a:avLst/>
            </a:prstGeom>
            <a:noFill/>
          </p:spPr>
          <p:txBody>
            <a:bodyPr wrap="square" rtlCol="0">
              <a:spAutoFit/>
            </a:bodyPr>
            <a:lstStyle/>
            <a:p>
              <a:pPr algn="ctr"/>
              <a:r>
                <a:rPr lang="it-IT" b="1" dirty="0">
                  <a:solidFill>
                    <a:schemeClr val="bg1"/>
                  </a:solidFill>
                  <a:latin typeface="Raleway" panose="020B0503030101060003" pitchFamily="34" charset="0"/>
                </a:rPr>
                <a:t>10</a:t>
              </a:r>
            </a:p>
          </p:txBody>
        </p:sp>
        <p:sp>
          <p:nvSpPr>
            <p:cNvPr id="21" name="TextBox 20">
              <a:extLst>
                <a:ext uri="{FF2B5EF4-FFF2-40B4-BE49-F238E27FC236}">
                  <a16:creationId xmlns:a16="http://schemas.microsoft.com/office/drawing/2014/main" id="{17392481-1F35-4F44-95C1-BBC9A4B2AEC3}"/>
                </a:ext>
              </a:extLst>
            </p:cNvPr>
            <p:cNvSpPr txBox="1"/>
            <p:nvPr/>
          </p:nvSpPr>
          <p:spPr>
            <a:xfrm>
              <a:off x="619663" y="3080318"/>
              <a:ext cx="1625640" cy="1046440"/>
            </a:xfrm>
            <a:prstGeom prst="rect">
              <a:avLst/>
            </a:prstGeom>
            <a:noFill/>
          </p:spPr>
          <p:txBody>
            <a:bodyPr wrap="square" rtlCol="0">
              <a:spAutoFit/>
            </a:bodyPr>
            <a:lstStyle/>
            <a:p>
              <a:pPr algn="ctr"/>
              <a:r>
                <a:rPr lang="it-IT" b="1" dirty="0">
                  <a:solidFill>
                    <a:schemeClr val="bg1"/>
                  </a:solidFill>
                  <a:latin typeface="Raleway" panose="020B0503030101060003" pitchFamily="34" charset="0"/>
                </a:rPr>
                <a:t>3.807 </a:t>
              </a:r>
              <a:r>
                <a:rPr lang="it-IT" sz="1200" dirty="0">
                  <a:solidFill>
                    <a:schemeClr val="bg1"/>
                  </a:solidFill>
                  <a:latin typeface="Raleway" panose="020B0503030101060003" pitchFamily="34" charset="0"/>
                </a:rPr>
                <a:t>ore</a:t>
              </a:r>
              <a:r>
                <a:rPr lang="it-IT" sz="1600" dirty="0">
                  <a:solidFill>
                    <a:schemeClr val="bg1"/>
                  </a:solidFill>
                  <a:latin typeface="Raleway" panose="020B0503030101060003" pitchFamily="34" charset="0"/>
                </a:rPr>
                <a:t>,</a:t>
              </a:r>
              <a:r>
                <a:rPr lang="it-IT" b="1" dirty="0">
                  <a:solidFill>
                    <a:schemeClr val="bg1"/>
                  </a:solidFill>
                  <a:latin typeface="Raleway" panose="020B0503030101060003" pitchFamily="34" charset="0"/>
                </a:rPr>
                <a:t> </a:t>
              </a:r>
              <a:r>
                <a:rPr lang="it-IT" sz="1100" dirty="0">
                  <a:solidFill>
                    <a:schemeClr val="bg1"/>
                  </a:solidFill>
                  <a:latin typeface="Raleway" panose="020B0503030101060003" pitchFamily="34" charset="0"/>
                </a:rPr>
                <a:t>di cui:</a:t>
              </a:r>
            </a:p>
            <a:p>
              <a:pPr marL="88900" indent="-88900">
                <a:buFont typeface="Arial" panose="020B0604020202020204" pitchFamily="34" charset="0"/>
                <a:buChar char="•"/>
              </a:pPr>
              <a:r>
                <a:rPr lang="it-IT" sz="1100" dirty="0">
                  <a:solidFill>
                    <a:schemeClr val="bg1"/>
                  </a:solidFill>
                  <a:latin typeface="Raleway" panose="020B0503030101060003" pitchFamily="34" charset="0"/>
                </a:rPr>
                <a:t>69% analisi</a:t>
              </a:r>
            </a:p>
            <a:p>
              <a:pPr marL="88900" indent="-88900">
                <a:buFont typeface="Arial" panose="020B0604020202020204" pitchFamily="34" charset="0"/>
                <a:buChar char="•"/>
              </a:pPr>
              <a:r>
                <a:rPr lang="it-IT" sz="1100" dirty="0">
                  <a:solidFill>
                    <a:schemeClr val="bg1"/>
                  </a:solidFill>
                  <a:latin typeface="Raleway" panose="020B0503030101060003" pitchFamily="34" charset="0"/>
                </a:rPr>
                <a:t>11% comunicazione</a:t>
              </a:r>
            </a:p>
            <a:p>
              <a:pPr marL="88900" indent="-88900">
                <a:buFont typeface="Arial" panose="020B0604020202020204" pitchFamily="34" charset="0"/>
                <a:buChar char="•"/>
              </a:pPr>
              <a:r>
                <a:rPr lang="it-IT" sz="1100" dirty="0">
                  <a:solidFill>
                    <a:schemeClr val="bg1"/>
                  </a:solidFill>
                  <a:latin typeface="Raleway" panose="020B0503030101060003" pitchFamily="34" charset="0"/>
                </a:rPr>
                <a:t>4% crowdfunding</a:t>
              </a:r>
            </a:p>
            <a:p>
              <a:pPr marL="88900" indent="-88900">
                <a:buFont typeface="Arial" panose="020B0604020202020204" pitchFamily="34" charset="0"/>
                <a:buChar char="•"/>
              </a:pPr>
              <a:r>
                <a:rPr lang="it-IT" sz="1100" dirty="0">
                  <a:solidFill>
                    <a:schemeClr val="bg1"/>
                  </a:solidFill>
                  <a:latin typeface="Raleway" panose="020B0503030101060003" pitchFamily="34" charset="0"/>
                </a:rPr>
                <a:t>15% altro</a:t>
              </a:r>
              <a:endParaRPr lang="it-IT" dirty="0">
                <a:solidFill>
                  <a:schemeClr val="bg1"/>
                </a:solidFill>
                <a:latin typeface="Raleway" panose="020B0503030101060003" pitchFamily="34" charset="0"/>
              </a:endParaRPr>
            </a:p>
          </p:txBody>
        </p:sp>
        <p:sp>
          <p:nvSpPr>
            <p:cNvPr id="22" name="TextBox 21">
              <a:extLst>
                <a:ext uri="{FF2B5EF4-FFF2-40B4-BE49-F238E27FC236}">
                  <a16:creationId xmlns:a16="http://schemas.microsoft.com/office/drawing/2014/main" id="{59846062-11FF-4991-9D14-1DB7074C5C9B}"/>
                </a:ext>
              </a:extLst>
            </p:cNvPr>
            <p:cNvSpPr txBox="1"/>
            <p:nvPr/>
          </p:nvSpPr>
          <p:spPr>
            <a:xfrm>
              <a:off x="720214" y="4196671"/>
              <a:ext cx="1424539" cy="369332"/>
            </a:xfrm>
            <a:prstGeom prst="rect">
              <a:avLst/>
            </a:prstGeom>
            <a:noFill/>
          </p:spPr>
          <p:txBody>
            <a:bodyPr wrap="square" rtlCol="0">
              <a:spAutoFit/>
            </a:bodyPr>
            <a:lstStyle/>
            <a:p>
              <a:pPr algn="ctr"/>
              <a:r>
                <a:rPr lang="it-IT" b="1" dirty="0">
                  <a:solidFill>
                    <a:schemeClr val="bg1"/>
                  </a:solidFill>
                  <a:latin typeface="Raleway" panose="020B0503030101060003" pitchFamily="34" charset="0"/>
                </a:rPr>
                <a:t>881</a:t>
              </a:r>
            </a:p>
          </p:txBody>
        </p:sp>
        <p:sp>
          <p:nvSpPr>
            <p:cNvPr id="104" name="Trapezoid 103">
              <a:extLst>
                <a:ext uri="{FF2B5EF4-FFF2-40B4-BE49-F238E27FC236}">
                  <a16:creationId xmlns:a16="http://schemas.microsoft.com/office/drawing/2014/main" id="{434BF880-29CF-4118-A32B-45BA71AF6539}"/>
                </a:ext>
              </a:extLst>
            </p:cNvPr>
            <p:cNvSpPr/>
            <p:nvPr/>
          </p:nvSpPr>
          <p:spPr>
            <a:xfrm flipV="1">
              <a:off x="712483" y="4650031"/>
              <a:ext cx="1440000" cy="450203"/>
            </a:xfrm>
            <a:prstGeom prst="trapezoid">
              <a:avLst>
                <a:gd name="adj" fmla="val 24024"/>
              </a:avLst>
            </a:prstGeom>
            <a:solidFill>
              <a:srgbClr val="CFD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5" name="TextBox 104">
              <a:extLst>
                <a:ext uri="{FF2B5EF4-FFF2-40B4-BE49-F238E27FC236}">
                  <a16:creationId xmlns:a16="http://schemas.microsoft.com/office/drawing/2014/main" id="{C3D3007D-76EE-412A-AE38-87105BB9DE59}"/>
                </a:ext>
              </a:extLst>
            </p:cNvPr>
            <p:cNvSpPr txBox="1"/>
            <p:nvPr/>
          </p:nvSpPr>
          <p:spPr>
            <a:xfrm>
              <a:off x="939154" y="4690466"/>
              <a:ext cx="986658" cy="369332"/>
            </a:xfrm>
            <a:prstGeom prst="rect">
              <a:avLst/>
            </a:prstGeom>
            <a:noFill/>
          </p:spPr>
          <p:txBody>
            <a:bodyPr wrap="square" rtlCol="0">
              <a:spAutoFit/>
            </a:bodyPr>
            <a:lstStyle/>
            <a:p>
              <a:pPr algn="ctr"/>
              <a:r>
                <a:rPr lang="it-IT" b="1" dirty="0">
                  <a:solidFill>
                    <a:schemeClr val="bg1"/>
                  </a:solidFill>
                  <a:latin typeface="Raleway" panose="020B0503030101060003" pitchFamily="34" charset="0"/>
                </a:rPr>
                <a:t>49,192</a:t>
              </a:r>
            </a:p>
          </p:txBody>
        </p:sp>
      </p:grpSp>
      <p:sp>
        <p:nvSpPr>
          <p:cNvPr id="150" name="TextBox 149">
            <a:extLst>
              <a:ext uri="{FF2B5EF4-FFF2-40B4-BE49-F238E27FC236}">
                <a16:creationId xmlns:a16="http://schemas.microsoft.com/office/drawing/2014/main" id="{24544D2A-B297-496F-9496-2FE7E652AD41}"/>
              </a:ext>
            </a:extLst>
          </p:cNvPr>
          <p:cNvSpPr txBox="1"/>
          <p:nvPr/>
        </p:nvSpPr>
        <p:spPr>
          <a:xfrm>
            <a:off x="8112424" y="2519056"/>
            <a:ext cx="252000" cy="184666"/>
          </a:xfrm>
          <a:prstGeom prst="rect">
            <a:avLst/>
          </a:prstGeom>
          <a:noFill/>
        </p:spPr>
        <p:txBody>
          <a:bodyPr wrap="square" lIns="0" tIns="0" rIns="0" bIns="0" rtlCol="0">
            <a:spAutoFit/>
          </a:bodyPr>
          <a:lstStyle/>
          <a:p>
            <a:pPr algn="ctr"/>
            <a:r>
              <a:rPr lang="it-IT" sz="1200" dirty="0">
                <a:solidFill>
                  <a:schemeClr val="bg1"/>
                </a:solidFill>
                <a:latin typeface="Arial" panose="020B0604020202020204" pitchFamily="34" charset="0"/>
                <a:cs typeface="Arial" panose="020B0604020202020204" pitchFamily="34" charset="0"/>
              </a:rPr>
              <a:t>5</a:t>
            </a:r>
            <a:endParaRPr lang="it-IT" sz="1200" dirty="0">
              <a:solidFill>
                <a:schemeClr val="bg1"/>
              </a:solidFill>
              <a:latin typeface="Raleway" panose="020B0503030101060003" pitchFamily="34" charset="0"/>
            </a:endParaRPr>
          </a:p>
        </p:txBody>
      </p:sp>
      <p:sp>
        <p:nvSpPr>
          <p:cNvPr id="155" name="TextBox 154">
            <a:extLst>
              <a:ext uri="{FF2B5EF4-FFF2-40B4-BE49-F238E27FC236}">
                <a16:creationId xmlns:a16="http://schemas.microsoft.com/office/drawing/2014/main" id="{C1F72F4A-8CA3-4046-AEE1-174092F6C386}"/>
              </a:ext>
            </a:extLst>
          </p:cNvPr>
          <p:cNvSpPr txBox="1"/>
          <p:nvPr/>
        </p:nvSpPr>
        <p:spPr>
          <a:xfrm>
            <a:off x="5266449" y="2659395"/>
            <a:ext cx="252000" cy="184666"/>
          </a:xfrm>
          <a:prstGeom prst="rect">
            <a:avLst/>
          </a:prstGeom>
          <a:noFill/>
        </p:spPr>
        <p:txBody>
          <a:bodyPr wrap="square" lIns="0" tIns="0" rIns="0" bIns="0" rtlCol="0">
            <a:spAutoFit/>
          </a:bodyPr>
          <a:lstStyle/>
          <a:p>
            <a:pPr algn="ctr"/>
            <a:r>
              <a:rPr lang="it-IT" sz="1200" dirty="0">
                <a:solidFill>
                  <a:schemeClr val="bg1"/>
                </a:solidFill>
                <a:latin typeface="Arial" panose="020B0604020202020204" pitchFamily="34" charset="0"/>
                <a:cs typeface="Arial" panose="020B0604020202020204" pitchFamily="34" charset="0"/>
              </a:rPr>
              <a:t>2</a:t>
            </a:r>
            <a:endParaRPr lang="it-IT" sz="1200" dirty="0">
              <a:solidFill>
                <a:schemeClr val="bg1"/>
              </a:solidFill>
              <a:latin typeface="Raleway" panose="020B0503030101060003" pitchFamily="34" charset="0"/>
            </a:endParaRPr>
          </a:p>
        </p:txBody>
      </p:sp>
      <p:sp>
        <p:nvSpPr>
          <p:cNvPr id="156" name="TextBox 155">
            <a:extLst>
              <a:ext uri="{FF2B5EF4-FFF2-40B4-BE49-F238E27FC236}">
                <a16:creationId xmlns:a16="http://schemas.microsoft.com/office/drawing/2014/main" id="{1EB48FF4-8BFE-48F2-9F93-0B9F0779EE5F}"/>
              </a:ext>
            </a:extLst>
          </p:cNvPr>
          <p:cNvSpPr txBox="1"/>
          <p:nvPr/>
        </p:nvSpPr>
        <p:spPr>
          <a:xfrm>
            <a:off x="6760756" y="2519056"/>
            <a:ext cx="252000" cy="184666"/>
          </a:xfrm>
          <a:prstGeom prst="rect">
            <a:avLst/>
          </a:prstGeom>
          <a:noFill/>
        </p:spPr>
        <p:txBody>
          <a:bodyPr wrap="square" lIns="0" tIns="0" rIns="0" bIns="0" rtlCol="0">
            <a:spAutoFit/>
          </a:bodyPr>
          <a:lstStyle/>
          <a:p>
            <a:pPr algn="ctr"/>
            <a:r>
              <a:rPr lang="it-IT" sz="1200" dirty="0">
                <a:solidFill>
                  <a:schemeClr val="bg1"/>
                </a:solidFill>
                <a:latin typeface="Arial" panose="020B0604020202020204" pitchFamily="34" charset="0"/>
                <a:cs typeface="Arial" panose="020B0604020202020204" pitchFamily="34" charset="0"/>
              </a:rPr>
              <a:t>3</a:t>
            </a:r>
            <a:endParaRPr lang="it-IT" sz="1200" dirty="0">
              <a:solidFill>
                <a:schemeClr val="bg1"/>
              </a:solidFill>
              <a:latin typeface="Raleway" panose="020B0503030101060003" pitchFamily="34" charset="0"/>
            </a:endParaRPr>
          </a:p>
        </p:txBody>
      </p:sp>
      <p:sp>
        <p:nvSpPr>
          <p:cNvPr id="157" name="TextBox 156">
            <a:extLst>
              <a:ext uri="{FF2B5EF4-FFF2-40B4-BE49-F238E27FC236}">
                <a16:creationId xmlns:a16="http://schemas.microsoft.com/office/drawing/2014/main" id="{43EDDCFD-B51F-48FE-967F-97ECEA8CAE32}"/>
              </a:ext>
            </a:extLst>
          </p:cNvPr>
          <p:cNvSpPr txBox="1"/>
          <p:nvPr/>
        </p:nvSpPr>
        <p:spPr>
          <a:xfrm>
            <a:off x="7436590" y="2519056"/>
            <a:ext cx="252000" cy="184666"/>
          </a:xfrm>
          <a:prstGeom prst="rect">
            <a:avLst/>
          </a:prstGeom>
          <a:noFill/>
        </p:spPr>
        <p:txBody>
          <a:bodyPr wrap="square" lIns="0" tIns="0" rIns="0" bIns="0" rtlCol="0">
            <a:spAutoFit/>
          </a:bodyPr>
          <a:lstStyle/>
          <a:p>
            <a:pPr algn="ctr"/>
            <a:r>
              <a:rPr lang="it-IT" sz="1200" dirty="0">
                <a:solidFill>
                  <a:schemeClr val="bg1"/>
                </a:solidFill>
                <a:latin typeface="Arial" panose="020B0604020202020204" pitchFamily="34" charset="0"/>
                <a:cs typeface="Arial" panose="020B0604020202020204" pitchFamily="34" charset="0"/>
              </a:rPr>
              <a:t>4</a:t>
            </a:r>
            <a:endParaRPr lang="it-IT" sz="1200" dirty="0">
              <a:solidFill>
                <a:schemeClr val="bg1"/>
              </a:solidFill>
              <a:latin typeface="Raleway" panose="020B0503030101060003" pitchFamily="34" charset="0"/>
            </a:endParaRPr>
          </a:p>
        </p:txBody>
      </p:sp>
      <p:sp>
        <p:nvSpPr>
          <p:cNvPr id="158" name="TextBox 157">
            <a:extLst>
              <a:ext uri="{FF2B5EF4-FFF2-40B4-BE49-F238E27FC236}">
                <a16:creationId xmlns:a16="http://schemas.microsoft.com/office/drawing/2014/main" id="{AA38395E-FEA4-466F-A8FE-FED12C9EF325}"/>
              </a:ext>
            </a:extLst>
          </p:cNvPr>
          <p:cNvSpPr txBox="1"/>
          <p:nvPr/>
        </p:nvSpPr>
        <p:spPr>
          <a:xfrm>
            <a:off x="8788258" y="2519056"/>
            <a:ext cx="252000" cy="184666"/>
          </a:xfrm>
          <a:prstGeom prst="rect">
            <a:avLst/>
          </a:prstGeom>
          <a:noFill/>
        </p:spPr>
        <p:txBody>
          <a:bodyPr wrap="square" lIns="0" tIns="0" rIns="0" bIns="0" rtlCol="0">
            <a:spAutoFit/>
          </a:bodyPr>
          <a:lstStyle/>
          <a:p>
            <a:pPr algn="ctr"/>
            <a:r>
              <a:rPr lang="it-IT" sz="1200" dirty="0">
                <a:solidFill>
                  <a:schemeClr val="bg1"/>
                </a:solidFill>
                <a:latin typeface="Arial" panose="020B0604020202020204" pitchFamily="34" charset="0"/>
                <a:cs typeface="Arial" panose="020B0604020202020204" pitchFamily="34" charset="0"/>
              </a:rPr>
              <a:t>6</a:t>
            </a:r>
            <a:endParaRPr lang="it-IT" sz="1200" dirty="0">
              <a:solidFill>
                <a:schemeClr val="bg1"/>
              </a:solidFill>
              <a:latin typeface="Raleway" panose="020B0503030101060003" pitchFamily="34" charset="0"/>
            </a:endParaRPr>
          </a:p>
        </p:txBody>
      </p:sp>
      <p:sp>
        <p:nvSpPr>
          <p:cNvPr id="159" name="TextBox 158">
            <a:extLst>
              <a:ext uri="{FF2B5EF4-FFF2-40B4-BE49-F238E27FC236}">
                <a16:creationId xmlns:a16="http://schemas.microsoft.com/office/drawing/2014/main" id="{B20713A0-9AD5-40FF-B445-1D207A531F3A}"/>
              </a:ext>
            </a:extLst>
          </p:cNvPr>
          <p:cNvSpPr txBox="1"/>
          <p:nvPr/>
        </p:nvSpPr>
        <p:spPr>
          <a:xfrm>
            <a:off x="9464092" y="2519056"/>
            <a:ext cx="252000" cy="184666"/>
          </a:xfrm>
          <a:prstGeom prst="rect">
            <a:avLst/>
          </a:prstGeom>
          <a:noFill/>
        </p:spPr>
        <p:txBody>
          <a:bodyPr wrap="square" lIns="0" tIns="0" rIns="0" bIns="0" rtlCol="0">
            <a:spAutoFit/>
          </a:bodyPr>
          <a:lstStyle/>
          <a:p>
            <a:pPr algn="ctr"/>
            <a:r>
              <a:rPr lang="it-IT" sz="1200" dirty="0">
                <a:solidFill>
                  <a:schemeClr val="bg1"/>
                </a:solidFill>
                <a:latin typeface="Arial" panose="020B0604020202020204" pitchFamily="34" charset="0"/>
                <a:cs typeface="Arial" panose="020B0604020202020204" pitchFamily="34" charset="0"/>
              </a:rPr>
              <a:t>7</a:t>
            </a:r>
            <a:endParaRPr lang="it-IT" sz="1200" dirty="0">
              <a:solidFill>
                <a:schemeClr val="bg1"/>
              </a:solidFill>
              <a:latin typeface="Raleway" panose="020B0503030101060003" pitchFamily="34" charset="0"/>
            </a:endParaRPr>
          </a:p>
        </p:txBody>
      </p:sp>
      <p:sp>
        <p:nvSpPr>
          <p:cNvPr id="160" name="TextBox 159">
            <a:extLst>
              <a:ext uri="{FF2B5EF4-FFF2-40B4-BE49-F238E27FC236}">
                <a16:creationId xmlns:a16="http://schemas.microsoft.com/office/drawing/2014/main" id="{7D6B23A5-FC8F-4DA1-8AE8-8CDBAF5ABC53}"/>
              </a:ext>
            </a:extLst>
          </p:cNvPr>
          <p:cNvSpPr txBox="1"/>
          <p:nvPr/>
        </p:nvSpPr>
        <p:spPr>
          <a:xfrm>
            <a:off x="10139926" y="2519056"/>
            <a:ext cx="252000" cy="184666"/>
          </a:xfrm>
          <a:prstGeom prst="rect">
            <a:avLst/>
          </a:prstGeom>
          <a:noFill/>
        </p:spPr>
        <p:txBody>
          <a:bodyPr wrap="square" lIns="0" tIns="0" rIns="0" bIns="0" rtlCol="0">
            <a:spAutoFit/>
          </a:bodyPr>
          <a:lstStyle/>
          <a:p>
            <a:pPr algn="ctr"/>
            <a:r>
              <a:rPr lang="it-IT" sz="1200" dirty="0">
                <a:solidFill>
                  <a:schemeClr val="bg1"/>
                </a:solidFill>
                <a:latin typeface="Arial" panose="020B0604020202020204" pitchFamily="34" charset="0"/>
                <a:cs typeface="Arial" panose="020B0604020202020204" pitchFamily="34" charset="0"/>
              </a:rPr>
              <a:t>8</a:t>
            </a:r>
            <a:endParaRPr lang="it-IT" sz="1200" dirty="0">
              <a:solidFill>
                <a:schemeClr val="bg1"/>
              </a:solidFill>
              <a:latin typeface="Raleway" panose="020B0503030101060003" pitchFamily="34" charset="0"/>
            </a:endParaRPr>
          </a:p>
        </p:txBody>
      </p:sp>
      <p:sp>
        <p:nvSpPr>
          <p:cNvPr id="162" name="TextBox 161">
            <a:extLst>
              <a:ext uri="{FF2B5EF4-FFF2-40B4-BE49-F238E27FC236}">
                <a16:creationId xmlns:a16="http://schemas.microsoft.com/office/drawing/2014/main" id="{F5E14F7B-09DC-48A6-A7FE-9B561C42DEAE}"/>
              </a:ext>
            </a:extLst>
          </p:cNvPr>
          <p:cNvSpPr txBox="1"/>
          <p:nvPr/>
        </p:nvSpPr>
        <p:spPr>
          <a:xfrm>
            <a:off x="10815760" y="2519056"/>
            <a:ext cx="252000" cy="184666"/>
          </a:xfrm>
          <a:prstGeom prst="rect">
            <a:avLst/>
          </a:prstGeom>
          <a:noFill/>
        </p:spPr>
        <p:txBody>
          <a:bodyPr wrap="square" lIns="0" tIns="0" rIns="0" bIns="0" rtlCol="0">
            <a:spAutoFit/>
          </a:bodyPr>
          <a:lstStyle/>
          <a:p>
            <a:pPr algn="ctr"/>
            <a:r>
              <a:rPr lang="it-IT" sz="1200" dirty="0">
                <a:solidFill>
                  <a:schemeClr val="bg1"/>
                </a:solidFill>
                <a:latin typeface="Arial" panose="020B0604020202020204" pitchFamily="34" charset="0"/>
                <a:cs typeface="Arial" panose="020B0604020202020204" pitchFamily="34" charset="0"/>
              </a:rPr>
              <a:t>9</a:t>
            </a:r>
            <a:endParaRPr lang="it-IT" sz="1200" dirty="0">
              <a:solidFill>
                <a:schemeClr val="bg1"/>
              </a:solidFill>
              <a:latin typeface="Raleway" panose="020B0503030101060003" pitchFamily="34" charset="0"/>
            </a:endParaRPr>
          </a:p>
        </p:txBody>
      </p:sp>
      <p:cxnSp>
        <p:nvCxnSpPr>
          <p:cNvPr id="66" name="Straight Connector 65">
            <a:extLst>
              <a:ext uri="{FF2B5EF4-FFF2-40B4-BE49-F238E27FC236}">
                <a16:creationId xmlns:a16="http://schemas.microsoft.com/office/drawing/2014/main" id="{A60E119A-B9CB-4F27-A3F8-D26522B1BB00}"/>
              </a:ext>
            </a:extLst>
          </p:cNvPr>
          <p:cNvCxnSpPr/>
          <p:nvPr/>
        </p:nvCxnSpPr>
        <p:spPr>
          <a:xfrm>
            <a:off x="5191592" y="1858132"/>
            <a:ext cx="655200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ADC06E6-9E1F-477A-AA1A-7674947E8796}"/>
              </a:ext>
            </a:extLst>
          </p:cNvPr>
          <p:cNvSpPr txBox="1"/>
          <p:nvPr/>
        </p:nvSpPr>
        <p:spPr>
          <a:xfrm>
            <a:off x="9081739" y="2476025"/>
            <a:ext cx="593715" cy="307777"/>
          </a:xfrm>
          <a:prstGeom prst="rect">
            <a:avLst/>
          </a:prstGeom>
        </p:spPr>
        <p:txBody>
          <a:bodyPr wrap="square">
            <a:spAutoFit/>
          </a:bodyPr>
          <a:lstStyle>
            <a:defPPr>
              <a:defRPr lang="it-IT"/>
            </a:defPPr>
            <a:lvl1pPr>
              <a:spcBef>
                <a:spcPts val="300"/>
              </a:spcBef>
              <a:defRPr sz="1200" b="1">
                <a:solidFill>
                  <a:srgbClr val="108C72"/>
                </a:solidFill>
                <a:latin typeface="Raleway" panose="020B0503030101060003" pitchFamily="34" charset="0"/>
              </a:defRPr>
            </a:lvl1pPr>
          </a:lstStyle>
          <a:p>
            <a:r>
              <a:rPr lang="it-IT" sz="1100" b="0" dirty="0"/>
              <a:t>x</a:t>
            </a:r>
            <a:r>
              <a:rPr lang="it-IT" sz="1400" dirty="0"/>
              <a:t>3,9</a:t>
            </a:r>
          </a:p>
        </p:txBody>
      </p:sp>
      <p:grpSp>
        <p:nvGrpSpPr>
          <p:cNvPr id="28" name="Gruppo 27">
            <a:extLst>
              <a:ext uri="{FF2B5EF4-FFF2-40B4-BE49-F238E27FC236}">
                <a16:creationId xmlns:a16="http://schemas.microsoft.com/office/drawing/2014/main" id="{2C01F667-10A8-4151-AB3A-30B81B857BA3}"/>
              </a:ext>
            </a:extLst>
          </p:cNvPr>
          <p:cNvGrpSpPr/>
          <p:nvPr/>
        </p:nvGrpSpPr>
        <p:grpSpPr>
          <a:xfrm>
            <a:off x="5191592" y="1925223"/>
            <a:ext cx="6657032" cy="2055558"/>
            <a:chOff x="5225765" y="3820295"/>
            <a:chExt cx="6657032" cy="2533179"/>
          </a:xfrm>
        </p:grpSpPr>
        <p:sp>
          <p:nvSpPr>
            <p:cNvPr id="89" name="Rectangle 88">
              <a:extLst>
                <a:ext uri="{FF2B5EF4-FFF2-40B4-BE49-F238E27FC236}">
                  <a16:creationId xmlns:a16="http://schemas.microsoft.com/office/drawing/2014/main" id="{60884942-F627-414E-80C9-D61BC8A56666}"/>
                </a:ext>
              </a:extLst>
            </p:cNvPr>
            <p:cNvSpPr/>
            <p:nvPr/>
          </p:nvSpPr>
          <p:spPr>
            <a:xfrm>
              <a:off x="5252129" y="4202373"/>
              <a:ext cx="3562440" cy="303432"/>
            </a:xfrm>
            <a:prstGeom prst="rect">
              <a:avLst/>
            </a:prstGeom>
          </p:spPr>
          <p:txBody>
            <a:bodyPr wrap="square">
              <a:spAutoFit/>
            </a:bodyPr>
            <a:lstStyle/>
            <a:p>
              <a:pPr>
                <a:spcBef>
                  <a:spcPts val="300"/>
                </a:spcBef>
              </a:pPr>
              <a:r>
                <a:rPr lang="it-IT" sz="1000" b="1" dirty="0">
                  <a:latin typeface="Raleway" panose="020B0503030101060003" pitchFamily="34" charset="0"/>
                </a:rPr>
                <a:t>Strumenti di comunicazione digitali attivati</a:t>
              </a:r>
              <a:endParaRPr lang="it-IT" sz="1000" dirty="0">
                <a:latin typeface="Raleway" panose="020B0503030101060003" pitchFamily="34" charset="0"/>
              </a:endParaRPr>
            </a:p>
          </p:txBody>
        </p:sp>
        <p:grpSp>
          <p:nvGrpSpPr>
            <p:cNvPr id="10" name="Group 9">
              <a:extLst>
                <a:ext uri="{FF2B5EF4-FFF2-40B4-BE49-F238E27FC236}">
                  <a16:creationId xmlns:a16="http://schemas.microsoft.com/office/drawing/2014/main" id="{C360A204-81EE-414F-9552-711BB0359F74}"/>
                </a:ext>
              </a:extLst>
            </p:cNvPr>
            <p:cNvGrpSpPr/>
            <p:nvPr/>
          </p:nvGrpSpPr>
          <p:grpSpPr>
            <a:xfrm>
              <a:off x="5339681" y="5933555"/>
              <a:ext cx="3474887" cy="291852"/>
              <a:chOff x="5460331" y="5645923"/>
              <a:chExt cx="3474887" cy="291852"/>
            </a:xfrm>
          </p:grpSpPr>
          <p:pic>
            <p:nvPicPr>
              <p:cNvPr id="15" name="Picture 14">
                <a:extLst>
                  <a:ext uri="{FF2B5EF4-FFF2-40B4-BE49-F238E27FC236}">
                    <a16:creationId xmlns:a16="http://schemas.microsoft.com/office/drawing/2014/main" id="{78D01B47-9BB8-4F58-A7FA-E6DEA42868FE}"/>
                  </a:ext>
                </a:extLst>
              </p:cNvPr>
              <p:cNvPicPr>
                <a:picLocks noChangeAspect="1"/>
              </p:cNvPicPr>
              <p:nvPr/>
            </p:nvPicPr>
            <p:blipFill>
              <a:blip r:embed="rId2"/>
              <a:stretch>
                <a:fillRect/>
              </a:stretch>
            </p:blipFill>
            <p:spPr>
              <a:xfrm>
                <a:off x="5460331" y="5649775"/>
                <a:ext cx="288000" cy="288000"/>
              </a:xfrm>
              <a:prstGeom prst="rect">
                <a:avLst/>
              </a:prstGeom>
            </p:spPr>
          </p:pic>
          <p:sp>
            <p:nvSpPr>
              <p:cNvPr id="91" name="TextBox 90">
                <a:extLst>
                  <a:ext uri="{FF2B5EF4-FFF2-40B4-BE49-F238E27FC236}">
                    <a16:creationId xmlns:a16="http://schemas.microsoft.com/office/drawing/2014/main" id="{4AC20A70-6F71-409A-86A4-0E56CF0FE58D}"/>
                  </a:ext>
                </a:extLst>
              </p:cNvPr>
              <p:cNvSpPr txBox="1"/>
              <p:nvPr/>
            </p:nvSpPr>
            <p:spPr>
              <a:xfrm>
                <a:off x="5875218" y="5645923"/>
                <a:ext cx="3060000" cy="271973"/>
              </a:xfrm>
              <a:prstGeom prst="rect">
                <a:avLst/>
              </a:prstGeom>
              <a:noFill/>
            </p:spPr>
            <p:txBody>
              <a:bodyPr wrap="square" rtlCol="0">
                <a:spAutoFit/>
              </a:bodyPr>
              <a:lstStyle/>
              <a:p>
                <a:r>
                  <a:rPr lang="it-IT" sz="1100" b="1" dirty="0">
                    <a:latin typeface="Raleway" panose="020B0503030101060003" pitchFamily="34" charset="0"/>
                  </a:rPr>
                  <a:t>Mailing list: </a:t>
                </a:r>
                <a:r>
                  <a:rPr lang="it-IT" sz="1100" dirty="0">
                    <a:latin typeface="Raleway" panose="020B0503030101060003" pitchFamily="34" charset="0"/>
                  </a:rPr>
                  <a:t>solo 1 ente su 10 </a:t>
                </a:r>
                <a:r>
                  <a:rPr lang="it-IT" sz="1100" b="1" dirty="0">
                    <a:latin typeface="Raleway" panose="020B0503030101060003" pitchFamily="34" charset="0"/>
                  </a:rPr>
                  <a:t> </a:t>
                </a:r>
              </a:p>
            </p:txBody>
          </p:sp>
        </p:grpSp>
        <p:grpSp>
          <p:nvGrpSpPr>
            <p:cNvPr id="5" name="Group 4">
              <a:extLst>
                <a:ext uri="{FF2B5EF4-FFF2-40B4-BE49-F238E27FC236}">
                  <a16:creationId xmlns:a16="http://schemas.microsoft.com/office/drawing/2014/main" id="{D4103942-89E2-45DD-AFF7-78A36CD09C23}"/>
                </a:ext>
              </a:extLst>
            </p:cNvPr>
            <p:cNvGrpSpPr/>
            <p:nvPr/>
          </p:nvGrpSpPr>
          <p:grpSpPr>
            <a:xfrm>
              <a:off x="5332282" y="5026749"/>
              <a:ext cx="3482287" cy="288000"/>
              <a:chOff x="5452932" y="4816925"/>
              <a:chExt cx="3482287" cy="288000"/>
            </a:xfrm>
          </p:grpSpPr>
          <p:sp>
            <p:nvSpPr>
              <p:cNvPr id="95" name="TextBox 94">
                <a:extLst>
                  <a:ext uri="{FF2B5EF4-FFF2-40B4-BE49-F238E27FC236}">
                    <a16:creationId xmlns:a16="http://schemas.microsoft.com/office/drawing/2014/main" id="{66A7C246-D71B-4D4E-AC7E-A7A89AEE46A1}"/>
                  </a:ext>
                </a:extLst>
              </p:cNvPr>
              <p:cNvSpPr txBox="1"/>
              <p:nvPr/>
            </p:nvSpPr>
            <p:spPr>
              <a:xfrm>
                <a:off x="5875219" y="4832392"/>
                <a:ext cx="3060000" cy="261610"/>
              </a:xfrm>
              <a:prstGeom prst="rect">
                <a:avLst/>
              </a:prstGeom>
              <a:noFill/>
            </p:spPr>
            <p:txBody>
              <a:bodyPr wrap="square" rtlCol="0">
                <a:spAutoFit/>
              </a:bodyPr>
              <a:lstStyle/>
              <a:p>
                <a:r>
                  <a:rPr lang="it-IT" sz="1100" b="1" i="1" dirty="0">
                    <a:latin typeface="Raleway" panose="020B0503030101060003" pitchFamily="34" charset="0"/>
                  </a:rPr>
                  <a:t>Facebook: 8 enti </a:t>
                </a:r>
                <a:r>
                  <a:rPr lang="it-IT" sz="1100" i="1" dirty="0">
                    <a:latin typeface="Raleway" panose="020B0503030101060003" pitchFamily="34" charset="0"/>
                  </a:rPr>
                  <a:t>su 10, 2.800 followers medi</a:t>
                </a:r>
              </a:p>
            </p:txBody>
          </p:sp>
          <p:pic>
            <p:nvPicPr>
              <p:cNvPr id="19" name="Picture 18">
                <a:extLst>
                  <a:ext uri="{FF2B5EF4-FFF2-40B4-BE49-F238E27FC236}">
                    <a16:creationId xmlns:a16="http://schemas.microsoft.com/office/drawing/2014/main" id="{175325F7-A972-4687-9819-22928FC309B2}"/>
                  </a:ext>
                </a:extLst>
              </p:cNvPr>
              <p:cNvPicPr>
                <a:picLocks noChangeAspect="1"/>
              </p:cNvPicPr>
              <p:nvPr/>
            </p:nvPicPr>
            <p:blipFill>
              <a:blip r:embed="rId3"/>
              <a:stretch>
                <a:fillRect/>
              </a:stretch>
            </p:blipFill>
            <p:spPr>
              <a:xfrm>
                <a:off x="5452932" y="4816925"/>
                <a:ext cx="288000" cy="288000"/>
              </a:xfrm>
              <a:prstGeom prst="rect">
                <a:avLst/>
              </a:prstGeom>
            </p:spPr>
          </p:pic>
        </p:grpSp>
        <p:grpSp>
          <p:nvGrpSpPr>
            <p:cNvPr id="9" name="Group 8">
              <a:extLst>
                <a:ext uri="{FF2B5EF4-FFF2-40B4-BE49-F238E27FC236}">
                  <a16:creationId xmlns:a16="http://schemas.microsoft.com/office/drawing/2014/main" id="{5FF5218B-1AE4-4E1A-A26E-E70E5E37DBCC}"/>
                </a:ext>
              </a:extLst>
            </p:cNvPr>
            <p:cNvGrpSpPr/>
            <p:nvPr/>
          </p:nvGrpSpPr>
          <p:grpSpPr>
            <a:xfrm>
              <a:off x="5332282" y="5503045"/>
              <a:ext cx="3482287" cy="298367"/>
              <a:chOff x="5452932" y="5239157"/>
              <a:chExt cx="3482287" cy="298367"/>
            </a:xfrm>
          </p:grpSpPr>
          <p:sp>
            <p:nvSpPr>
              <p:cNvPr id="97" name="TextBox 96">
                <a:extLst>
                  <a:ext uri="{FF2B5EF4-FFF2-40B4-BE49-F238E27FC236}">
                    <a16:creationId xmlns:a16="http://schemas.microsoft.com/office/drawing/2014/main" id="{78BC3671-64AA-4AA7-AE4D-6BDCB55471FA}"/>
                  </a:ext>
                </a:extLst>
              </p:cNvPr>
              <p:cNvSpPr txBox="1"/>
              <p:nvPr/>
            </p:nvSpPr>
            <p:spPr>
              <a:xfrm>
                <a:off x="5875219" y="5239157"/>
                <a:ext cx="3060000" cy="261610"/>
              </a:xfrm>
              <a:prstGeom prst="rect">
                <a:avLst/>
              </a:prstGeom>
              <a:noFill/>
            </p:spPr>
            <p:txBody>
              <a:bodyPr wrap="square" rtlCol="0">
                <a:spAutoFit/>
              </a:bodyPr>
              <a:lstStyle/>
              <a:p>
                <a:r>
                  <a:rPr lang="it-IT" sz="1100" b="1" i="1" dirty="0">
                    <a:latin typeface="Raleway" panose="020B0503030101060003" pitchFamily="34" charset="0"/>
                  </a:rPr>
                  <a:t>Instagram: 3 enti </a:t>
                </a:r>
                <a:r>
                  <a:rPr lang="it-IT" sz="1100" i="1" dirty="0">
                    <a:latin typeface="Raleway" panose="020B0503030101060003" pitchFamily="34" charset="0"/>
                  </a:rPr>
                  <a:t>su 10,</a:t>
                </a:r>
                <a:r>
                  <a:rPr lang="it-IT" sz="1100" b="1" i="1" dirty="0">
                    <a:latin typeface="Raleway" panose="020B0503030101060003" pitchFamily="34" charset="0"/>
                  </a:rPr>
                  <a:t> </a:t>
                </a:r>
                <a:r>
                  <a:rPr lang="it-IT" sz="1100" i="1" dirty="0">
                    <a:latin typeface="Raleway" panose="020B0503030101060003" pitchFamily="34" charset="0"/>
                  </a:rPr>
                  <a:t>600 followers medi</a:t>
                </a:r>
              </a:p>
            </p:txBody>
          </p:sp>
          <p:pic>
            <p:nvPicPr>
              <p:cNvPr id="23" name="Picture 22">
                <a:extLst>
                  <a:ext uri="{FF2B5EF4-FFF2-40B4-BE49-F238E27FC236}">
                    <a16:creationId xmlns:a16="http://schemas.microsoft.com/office/drawing/2014/main" id="{4DB634E9-C6CF-40D4-976B-A57DA4E85887}"/>
                  </a:ext>
                </a:extLst>
              </p:cNvPr>
              <p:cNvPicPr>
                <a:picLocks noChangeAspect="1"/>
              </p:cNvPicPr>
              <p:nvPr/>
            </p:nvPicPr>
            <p:blipFill>
              <a:blip r:embed="rId4"/>
              <a:stretch>
                <a:fillRect/>
              </a:stretch>
            </p:blipFill>
            <p:spPr>
              <a:xfrm>
                <a:off x="5452932" y="5249524"/>
                <a:ext cx="288000" cy="288000"/>
              </a:xfrm>
              <a:prstGeom prst="rect">
                <a:avLst/>
              </a:prstGeom>
            </p:spPr>
          </p:pic>
        </p:grpSp>
        <p:grpSp>
          <p:nvGrpSpPr>
            <p:cNvPr id="11" name="Group 10">
              <a:extLst>
                <a:ext uri="{FF2B5EF4-FFF2-40B4-BE49-F238E27FC236}">
                  <a16:creationId xmlns:a16="http://schemas.microsoft.com/office/drawing/2014/main" id="{D995F973-3744-478A-979A-FC4B0EDC1BB4}"/>
                </a:ext>
              </a:extLst>
            </p:cNvPr>
            <p:cNvGrpSpPr/>
            <p:nvPr/>
          </p:nvGrpSpPr>
          <p:grpSpPr>
            <a:xfrm>
              <a:off x="5248331" y="4517125"/>
              <a:ext cx="3566238" cy="504000"/>
              <a:chOff x="5368981" y="4311167"/>
              <a:chExt cx="3566238" cy="504000"/>
            </a:xfrm>
          </p:grpSpPr>
          <p:sp>
            <p:nvSpPr>
              <p:cNvPr id="98" name="TextBox 97">
                <a:extLst>
                  <a:ext uri="{FF2B5EF4-FFF2-40B4-BE49-F238E27FC236}">
                    <a16:creationId xmlns:a16="http://schemas.microsoft.com/office/drawing/2014/main" id="{B9E63F47-12CF-487D-B42B-EBEB4010470C}"/>
                  </a:ext>
                </a:extLst>
              </p:cNvPr>
              <p:cNvSpPr txBox="1"/>
              <p:nvPr/>
            </p:nvSpPr>
            <p:spPr>
              <a:xfrm>
                <a:off x="5875219" y="4425627"/>
                <a:ext cx="3060000" cy="261610"/>
              </a:xfrm>
              <a:prstGeom prst="rect">
                <a:avLst/>
              </a:prstGeom>
              <a:noFill/>
            </p:spPr>
            <p:txBody>
              <a:bodyPr wrap="square" rtlCol="0">
                <a:spAutoFit/>
              </a:bodyPr>
              <a:lstStyle/>
              <a:p>
                <a:r>
                  <a:rPr lang="it-IT" sz="1100" b="1" i="1" dirty="0">
                    <a:latin typeface="Raleway" panose="020B0503030101060003" pitchFamily="34" charset="0"/>
                  </a:rPr>
                  <a:t>web site: 8 enti </a:t>
                </a:r>
                <a:r>
                  <a:rPr lang="it-IT" sz="1100" i="1" dirty="0">
                    <a:latin typeface="Raleway" panose="020B0503030101060003" pitchFamily="34" charset="0"/>
                  </a:rPr>
                  <a:t>su 10,</a:t>
                </a:r>
                <a:r>
                  <a:rPr lang="it-IT" sz="1100" b="1" i="1" dirty="0">
                    <a:latin typeface="Raleway" panose="020B0503030101060003" pitchFamily="34" charset="0"/>
                  </a:rPr>
                  <a:t> </a:t>
                </a:r>
                <a:r>
                  <a:rPr lang="it-IT" sz="1100" i="1" dirty="0">
                    <a:latin typeface="Raleway" panose="020B0503030101060003" pitchFamily="34" charset="0"/>
                  </a:rPr>
                  <a:t>2.750 utenti medi</a:t>
                </a:r>
              </a:p>
            </p:txBody>
          </p:sp>
          <p:pic>
            <p:nvPicPr>
              <p:cNvPr id="149" name="Picture 148">
                <a:extLst>
                  <a:ext uri="{FF2B5EF4-FFF2-40B4-BE49-F238E27FC236}">
                    <a16:creationId xmlns:a16="http://schemas.microsoft.com/office/drawing/2014/main" id="{76A97044-6841-4101-93F2-4B4EF7A45388}"/>
                  </a:ext>
                </a:extLst>
              </p:cNvPr>
              <p:cNvPicPr>
                <a:picLocks noChangeAspect="1"/>
              </p:cNvPicPr>
              <p:nvPr/>
            </p:nvPicPr>
            <p:blipFill>
              <a:blip r:embed="rId5"/>
              <a:stretch>
                <a:fillRect/>
              </a:stretch>
            </p:blipFill>
            <p:spPr>
              <a:xfrm>
                <a:off x="5368981" y="4311167"/>
                <a:ext cx="504000" cy="504000"/>
              </a:xfrm>
              <a:prstGeom prst="rect">
                <a:avLst/>
              </a:prstGeom>
            </p:spPr>
          </p:pic>
        </p:grpSp>
        <p:pic>
          <p:nvPicPr>
            <p:cNvPr id="69" name="Picture 68">
              <a:extLst>
                <a:ext uri="{FF2B5EF4-FFF2-40B4-BE49-F238E27FC236}">
                  <a16:creationId xmlns:a16="http://schemas.microsoft.com/office/drawing/2014/main" id="{667D25DD-5C5B-437A-82E7-F321910ABF8B}"/>
                </a:ext>
              </a:extLst>
            </p:cNvPr>
            <p:cNvPicPr>
              <a:picLocks noChangeAspect="1"/>
            </p:cNvPicPr>
            <p:nvPr/>
          </p:nvPicPr>
          <p:blipFill rotWithShape="1">
            <a:blip r:embed="rId6">
              <a:grayscl/>
            </a:blip>
            <a:srcRect t="-1" r="49354" b="8101"/>
            <a:stretch/>
          </p:blipFill>
          <p:spPr>
            <a:xfrm>
              <a:off x="8916336" y="4520696"/>
              <a:ext cx="252000" cy="458630"/>
            </a:xfrm>
            <a:prstGeom prst="rect">
              <a:avLst/>
            </a:prstGeom>
          </p:spPr>
        </p:pic>
        <p:sp>
          <p:nvSpPr>
            <p:cNvPr id="73" name="Rectangle 72">
              <a:extLst>
                <a:ext uri="{FF2B5EF4-FFF2-40B4-BE49-F238E27FC236}">
                  <a16:creationId xmlns:a16="http://schemas.microsoft.com/office/drawing/2014/main" id="{DDD033EE-3A39-41EF-8713-1DFDCF977B1C}"/>
                </a:ext>
              </a:extLst>
            </p:cNvPr>
            <p:cNvSpPr/>
            <p:nvPr/>
          </p:nvSpPr>
          <p:spPr>
            <a:xfrm>
              <a:off x="5225765" y="3820295"/>
              <a:ext cx="3011655" cy="276999"/>
            </a:xfrm>
            <a:prstGeom prst="rect">
              <a:avLst/>
            </a:prstGeom>
          </p:spPr>
          <p:txBody>
            <a:bodyPr wrap="square">
              <a:spAutoFit/>
            </a:bodyPr>
            <a:lstStyle/>
            <a:p>
              <a:pPr>
                <a:spcBef>
                  <a:spcPts val="300"/>
                </a:spcBef>
              </a:pPr>
              <a:r>
                <a:rPr lang="it-IT" sz="1200" b="1" dirty="0">
                  <a:solidFill>
                    <a:srgbClr val="108C72"/>
                  </a:solidFill>
                  <a:latin typeface="Raleway" panose="020B0503030101060003" pitchFamily="34" charset="0"/>
                </a:rPr>
                <a:t>Analisi di implementazione</a:t>
              </a:r>
              <a:endParaRPr lang="it-IT" sz="1200" dirty="0">
                <a:solidFill>
                  <a:srgbClr val="108C72"/>
                </a:solidFill>
                <a:latin typeface="Raleway" panose="020B0503030101060003" pitchFamily="34" charset="0"/>
              </a:endParaRPr>
            </a:p>
          </p:txBody>
        </p:sp>
        <p:sp>
          <p:nvSpPr>
            <p:cNvPr id="74" name="TextBox 73">
              <a:extLst>
                <a:ext uri="{FF2B5EF4-FFF2-40B4-BE49-F238E27FC236}">
                  <a16:creationId xmlns:a16="http://schemas.microsoft.com/office/drawing/2014/main" id="{3D3EB029-04DE-419F-854D-5E6514A3452B}"/>
                </a:ext>
              </a:extLst>
            </p:cNvPr>
            <p:cNvSpPr txBox="1"/>
            <p:nvPr/>
          </p:nvSpPr>
          <p:spPr>
            <a:xfrm>
              <a:off x="9503566" y="4513108"/>
              <a:ext cx="2340000" cy="531006"/>
            </a:xfrm>
            <a:prstGeom prst="rect">
              <a:avLst/>
            </a:prstGeom>
          </p:spPr>
          <p:txBody>
            <a:bodyPr wrap="square">
              <a:spAutoFit/>
            </a:bodyPr>
            <a:lstStyle>
              <a:defPPr>
                <a:defRPr lang="it-IT"/>
              </a:defPPr>
              <a:lvl1pPr>
                <a:spcBef>
                  <a:spcPts val="300"/>
                </a:spcBef>
                <a:defRPr sz="1200" b="1">
                  <a:solidFill>
                    <a:srgbClr val="108C72"/>
                  </a:solidFill>
                  <a:latin typeface="Raleway" panose="020B0503030101060003" pitchFamily="34" charset="0"/>
                </a:defRPr>
              </a:lvl1pPr>
            </a:lstStyle>
            <a:p>
              <a:pPr algn="just"/>
              <a:r>
                <a:rPr lang="it-IT" sz="1100" dirty="0">
                  <a:solidFill>
                    <a:schemeClr val="tx1"/>
                  </a:solidFill>
                </a:rPr>
                <a:t>persone</a:t>
              </a:r>
              <a:r>
                <a:rPr lang="it-IT" sz="1100" b="0" dirty="0">
                  <a:solidFill>
                    <a:schemeClr val="tx1"/>
                  </a:solidFill>
                </a:rPr>
                <a:t> coinvolte in media nella sperimentazione da ciascun ente</a:t>
              </a:r>
              <a:endParaRPr lang="it-IT" sz="1400" b="0" dirty="0"/>
            </a:p>
          </p:txBody>
        </p:sp>
        <p:pic>
          <p:nvPicPr>
            <p:cNvPr id="20" name="Picture 19">
              <a:extLst>
                <a:ext uri="{FF2B5EF4-FFF2-40B4-BE49-F238E27FC236}">
                  <a16:creationId xmlns:a16="http://schemas.microsoft.com/office/drawing/2014/main" id="{11F2F7FF-AC7A-4DFB-9D37-269D25A8CD27}"/>
                </a:ext>
              </a:extLst>
            </p:cNvPr>
            <p:cNvPicPr>
              <a:picLocks noChangeAspect="1"/>
            </p:cNvPicPr>
            <p:nvPr/>
          </p:nvPicPr>
          <p:blipFill>
            <a:blip r:embed="rId7">
              <a:duotone>
                <a:schemeClr val="accent2">
                  <a:shade val="45000"/>
                  <a:satMod val="135000"/>
                </a:schemeClr>
                <a:prstClr val="white"/>
              </a:duotone>
            </a:blip>
            <a:stretch>
              <a:fillRect/>
            </a:stretch>
          </p:blipFill>
          <p:spPr>
            <a:xfrm>
              <a:off x="8985848" y="5859462"/>
              <a:ext cx="382298" cy="382298"/>
            </a:xfrm>
            <a:prstGeom prst="rect">
              <a:avLst/>
            </a:prstGeom>
          </p:spPr>
        </p:pic>
        <p:sp>
          <p:nvSpPr>
            <p:cNvPr id="75" name="TextBox 74">
              <a:extLst>
                <a:ext uri="{FF2B5EF4-FFF2-40B4-BE49-F238E27FC236}">
                  <a16:creationId xmlns:a16="http://schemas.microsoft.com/office/drawing/2014/main" id="{B1BB879C-C8AE-403C-BAFF-D6D622EC652A}"/>
                </a:ext>
              </a:extLst>
            </p:cNvPr>
            <p:cNvSpPr txBox="1"/>
            <p:nvPr/>
          </p:nvSpPr>
          <p:spPr>
            <a:xfrm>
              <a:off x="9503566" y="5822468"/>
              <a:ext cx="2340000" cy="531006"/>
            </a:xfrm>
            <a:prstGeom prst="rect">
              <a:avLst/>
            </a:prstGeom>
          </p:spPr>
          <p:txBody>
            <a:bodyPr wrap="square">
              <a:spAutoFit/>
            </a:bodyPr>
            <a:lstStyle>
              <a:defPPr>
                <a:defRPr lang="it-IT"/>
              </a:defPPr>
              <a:lvl1pPr>
                <a:spcBef>
                  <a:spcPts val="300"/>
                </a:spcBef>
                <a:defRPr sz="1200" b="1">
                  <a:solidFill>
                    <a:srgbClr val="108C72"/>
                  </a:solidFill>
                  <a:latin typeface="Raleway" panose="020B0503030101060003" pitchFamily="34" charset="0"/>
                </a:defRPr>
              </a:lvl1pPr>
            </a:lstStyle>
            <a:p>
              <a:pPr algn="just"/>
              <a:r>
                <a:rPr lang="it-IT" sz="1100" dirty="0">
                  <a:solidFill>
                    <a:schemeClr val="tx1"/>
                  </a:solidFill>
                </a:rPr>
                <a:t>impegno pro capite </a:t>
              </a:r>
              <a:r>
                <a:rPr lang="it-IT" sz="1100" b="0" dirty="0">
                  <a:solidFill>
                    <a:schemeClr val="tx1"/>
                  </a:solidFill>
                </a:rPr>
                <a:t>variabile </a:t>
              </a:r>
              <a:r>
                <a:rPr lang="it-IT" sz="1100" dirty="0">
                  <a:solidFill>
                    <a:schemeClr val="tx1"/>
                  </a:solidFill>
                </a:rPr>
                <a:t>da 30h a 150h </a:t>
              </a:r>
              <a:r>
                <a:rPr lang="it-IT" sz="1100" b="0" dirty="0">
                  <a:solidFill>
                    <a:schemeClr val="tx1"/>
                  </a:solidFill>
                </a:rPr>
                <a:t>(media 93h)</a:t>
              </a:r>
              <a:endParaRPr lang="it-IT" sz="1400" b="0" dirty="0"/>
            </a:p>
          </p:txBody>
        </p:sp>
        <p:sp>
          <p:nvSpPr>
            <p:cNvPr id="77" name="TextBox 76">
              <a:extLst>
                <a:ext uri="{FF2B5EF4-FFF2-40B4-BE49-F238E27FC236}">
                  <a16:creationId xmlns:a16="http://schemas.microsoft.com/office/drawing/2014/main" id="{8563C5D9-45C5-4328-89B0-2227135699A6}"/>
                </a:ext>
              </a:extLst>
            </p:cNvPr>
            <p:cNvSpPr txBox="1"/>
            <p:nvPr/>
          </p:nvSpPr>
          <p:spPr>
            <a:xfrm>
              <a:off x="9542797" y="5063454"/>
              <a:ext cx="2340000" cy="739616"/>
            </a:xfrm>
            <a:prstGeom prst="rect">
              <a:avLst/>
            </a:prstGeom>
          </p:spPr>
          <p:txBody>
            <a:bodyPr wrap="square">
              <a:spAutoFit/>
            </a:bodyPr>
            <a:lstStyle>
              <a:defPPr>
                <a:defRPr lang="it-IT"/>
              </a:defPPr>
              <a:lvl1pPr>
                <a:spcBef>
                  <a:spcPts val="300"/>
                </a:spcBef>
                <a:defRPr sz="1200" b="1">
                  <a:solidFill>
                    <a:srgbClr val="108C72"/>
                  </a:solidFill>
                  <a:latin typeface="Raleway" panose="020B0503030101060003" pitchFamily="34" charset="0"/>
                </a:defRPr>
              </a:lvl1pPr>
            </a:lstStyle>
            <a:p>
              <a:pPr algn="just"/>
              <a:r>
                <a:rPr lang="it-IT" sz="1100" dirty="0">
                  <a:solidFill>
                    <a:schemeClr val="tx1"/>
                  </a:solidFill>
                </a:rPr>
                <a:t>9 </a:t>
              </a:r>
              <a:r>
                <a:rPr lang="it-IT" sz="1100" b="0" dirty="0">
                  <a:solidFill>
                    <a:schemeClr val="tx1"/>
                  </a:solidFill>
                </a:rPr>
                <a:t>delle 39 risorse coinvolte  avevano </a:t>
              </a:r>
              <a:r>
                <a:rPr lang="it-IT" sz="1100" dirty="0">
                  <a:solidFill>
                    <a:schemeClr val="tx1"/>
                  </a:solidFill>
                </a:rPr>
                <a:t>in origine </a:t>
              </a:r>
              <a:r>
                <a:rPr lang="it-IT" sz="1100" b="0" dirty="0">
                  <a:solidFill>
                    <a:schemeClr val="tx1"/>
                  </a:solidFill>
                </a:rPr>
                <a:t>un ruolo collegato alla </a:t>
              </a:r>
              <a:r>
                <a:rPr lang="it-IT" sz="1100" dirty="0">
                  <a:solidFill>
                    <a:schemeClr val="tx1"/>
                  </a:solidFill>
                </a:rPr>
                <a:t>comunicazione</a:t>
              </a:r>
              <a:endParaRPr lang="it-IT" sz="1400" b="0" dirty="0"/>
            </a:p>
          </p:txBody>
        </p:sp>
        <p:grpSp>
          <p:nvGrpSpPr>
            <p:cNvPr id="31" name="Group 30">
              <a:extLst>
                <a:ext uri="{FF2B5EF4-FFF2-40B4-BE49-F238E27FC236}">
                  <a16:creationId xmlns:a16="http://schemas.microsoft.com/office/drawing/2014/main" id="{314B0E82-F86D-447B-92E4-1CE824CC76CC}"/>
                </a:ext>
              </a:extLst>
            </p:cNvPr>
            <p:cNvGrpSpPr/>
            <p:nvPr/>
          </p:nvGrpSpPr>
          <p:grpSpPr>
            <a:xfrm>
              <a:off x="8915731" y="5041395"/>
              <a:ext cx="834534" cy="612000"/>
              <a:chOff x="8915731" y="5156301"/>
              <a:chExt cx="834534" cy="612000"/>
            </a:xfrm>
          </p:grpSpPr>
          <p:pic>
            <p:nvPicPr>
              <p:cNvPr id="30" name="Picture 29">
                <a:extLst>
                  <a:ext uri="{FF2B5EF4-FFF2-40B4-BE49-F238E27FC236}">
                    <a16:creationId xmlns:a16="http://schemas.microsoft.com/office/drawing/2014/main" id="{C72E9E09-4E0B-442F-8A17-1DE0FD8FF1F2}"/>
                  </a:ext>
                </a:extLst>
              </p:cNvPr>
              <p:cNvPicPr>
                <a:picLocks noChangeAspect="1"/>
              </p:cNvPicPr>
              <p:nvPr/>
            </p:nvPicPr>
            <p:blipFill>
              <a:blip r:embed="rId8"/>
              <a:stretch>
                <a:fillRect/>
              </a:stretch>
            </p:blipFill>
            <p:spPr>
              <a:xfrm>
                <a:off x="8915731" y="5156301"/>
                <a:ext cx="612000" cy="612000"/>
              </a:xfrm>
              <a:prstGeom prst="rect">
                <a:avLst/>
              </a:prstGeom>
            </p:spPr>
          </p:pic>
          <p:sp>
            <p:nvSpPr>
              <p:cNvPr id="76" name="TextBox 75">
                <a:extLst>
                  <a:ext uri="{FF2B5EF4-FFF2-40B4-BE49-F238E27FC236}">
                    <a16:creationId xmlns:a16="http://schemas.microsoft.com/office/drawing/2014/main" id="{88CD0C2A-046A-42EE-88F3-2EBA867EC48A}"/>
                  </a:ext>
                </a:extLst>
              </p:cNvPr>
              <p:cNvSpPr txBox="1"/>
              <p:nvPr/>
            </p:nvSpPr>
            <p:spPr>
              <a:xfrm>
                <a:off x="9156550" y="5447814"/>
                <a:ext cx="593715" cy="307777"/>
              </a:xfrm>
              <a:prstGeom prst="rect">
                <a:avLst/>
              </a:prstGeom>
            </p:spPr>
            <p:txBody>
              <a:bodyPr wrap="square">
                <a:spAutoFit/>
              </a:bodyPr>
              <a:lstStyle>
                <a:defPPr>
                  <a:defRPr lang="it-IT"/>
                </a:defPPr>
                <a:lvl1pPr>
                  <a:spcBef>
                    <a:spcPts val="300"/>
                  </a:spcBef>
                  <a:defRPr sz="1200" b="1">
                    <a:solidFill>
                      <a:srgbClr val="108C72"/>
                    </a:solidFill>
                    <a:latin typeface="Raleway" panose="020B0503030101060003" pitchFamily="34" charset="0"/>
                  </a:defRPr>
                </a:lvl1pPr>
              </a:lstStyle>
              <a:p>
                <a:r>
                  <a:rPr lang="it-IT" sz="1400" dirty="0"/>
                  <a:t>23%</a:t>
                </a:r>
              </a:p>
            </p:txBody>
          </p:sp>
        </p:grpSp>
      </p:grpSp>
      <p:sp>
        <p:nvSpPr>
          <p:cNvPr id="26" name="Rettangolo 25">
            <a:extLst>
              <a:ext uri="{FF2B5EF4-FFF2-40B4-BE49-F238E27FC236}">
                <a16:creationId xmlns:a16="http://schemas.microsoft.com/office/drawing/2014/main" id="{AD54A5F8-99FB-4AF0-A0E9-7EA1AD15FDA7}"/>
              </a:ext>
            </a:extLst>
          </p:cNvPr>
          <p:cNvSpPr/>
          <p:nvPr/>
        </p:nvSpPr>
        <p:spPr>
          <a:xfrm>
            <a:off x="6102731" y="996358"/>
            <a:ext cx="5865522" cy="861774"/>
          </a:xfrm>
          <a:prstGeom prst="rect">
            <a:avLst/>
          </a:prstGeom>
        </p:spPr>
        <p:txBody>
          <a:bodyPr wrap="square">
            <a:spAutoFit/>
          </a:bodyPr>
          <a:lstStyle/>
          <a:p>
            <a:pPr lvl="0" algn="just" eaLnBrk="0" fontAlgn="base" hangingPunct="0">
              <a:spcBef>
                <a:spcPct val="0"/>
              </a:spcBef>
              <a:spcAft>
                <a:spcPct val="0"/>
              </a:spcAft>
            </a:pPr>
            <a:r>
              <a:rPr lang="it-IT" altLang="it-IT" sz="1000" dirty="0">
                <a:latin typeface="Raleway" panose="020B0503030101060003" pitchFamily="34" charset="0"/>
              </a:rPr>
              <a:t>Sono quasi tutti enti medio-piccoli con entrate inferiori ai 300 mila euro che svolgono la propria attività utilizzando principalmente dei volontari. </a:t>
            </a:r>
          </a:p>
          <a:p>
            <a:pPr lvl="0" algn="just" eaLnBrk="0" fontAlgn="base" hangingPunct="0">
              <a:spcBef>
                <a:spcPct val="0"/>
              </a:spcBef>
              <a:spcAft>
                <a:spcPct val="0"/>
              </a:spcAft>
            </a:pPr>
            <a:r>
              <a:rPr lang="it-IT" altLang="it-IT" sz="1000" dirty="0">
                <a:latin typeface="Raleway" panose="020B0503030101060003" pitchFamily="34" charset="0"/>
              </a:rPr>
              <a:t>Tra gli enti capofila, solo 4 hanno un sistema organizzativo formalizzato. </a:t>
            </a:r>
          </a:p>
          <a:p>
            <a:pPr lvl="0" algn="just" eaLnBrk="0" fontAlgn="base" hangingPunct="0">
              <a:spcBef>
                <a:spcPct val="0"/>
              </a:spcBef>
              <a:spcAft>
                <a:spcPct val="0"/>
              </a:spcAft>
            </a:pPr>
            <a:r>
              <a:rPr lang="it-IT" altLang="it-IT" sz="1000" dirty="0">
                <a:latin typeface="Raleway" panose="020B0503030101060003" pitchFamily="34" charset="0"/>
              </a:rPr>
              <a:t>Tutti presidiano la comunicazione, la pianificazione strategica e l’amministrazione, ma con addetti per la maggior parte non formati per la mansione. </a:t>
            </a:r>
          </a:p>
        </p:txBody>
      </p:sp>
      <p:sp>
        <p:nvSpPr>
          <p:cNvPr id="81" name="Rectangle 88">
            <a:extLst>
              <a:ext uri="{FF2B5EF4-FFF2-40B4-BE49-F238E27FC236}">
                <a16:creationId xmlns:a16="http://schemas.microsoft.com/office/drawing/2014/main" id="{2376A272-A8A4-4DC4-8EA5-BAED5E651A7A}"/>
              </a:ext>
            </a:extLst>
          </p:cNvPr>
          <p:cNvSpPr/>
          <p:nvPr/>
        </p:nvSpPr>
        <p:spPr>
          <a:xfrm>
            <a:off x="8754044" y="2257495"/>
            <a:ext cx="3562440" cy="246221"/>
          </a:xfrm>
          <a:prstGeom prst="rect">
            <a:avLst/>
          </a:prstGeom>
        </p:spPr>
        <p:txBody>
          <a:bodyPr wrap="square">
            <a:spAutoFit/>
          </a:bodyPr>
          <a:lstStyle/>
          <a:p>
            <a:pPr>
              <a:spcBef>
                <a:spcPts val="300"/>
              </a:spcBef>
            </a:pPr>
            <a:r>
              <a:rPr lang="it-IT" sz="1000" b="1" dirty="0">
                <a:latin typeface="Raleway" panose="020B0503030101060003" pitchFamily="34" charset="0"/>
              </a:rPr>
              <a:t>Persone attivate</a:t>
            </a:r>
            <a:endParaRPr lang="it-IT" sz="1000" dirty="0">
              <a:latin typeface="Raleway" panose="020B0503030101060003" pitchFamily="34" charset="0"/>
            </a:endParaRPr>
          </a:p>
        </p:txBody>
      </p:sp>
      <p:sp>
        <p:nvSpPr>
          <p:cNvPr id="82" name="Rectangle 59">
            <a:extLst>
              <a:ext uri="{FF2B5EF4-FFF2-40B4-BE49-F238E27FC236}">
                <a16:creationId xmlns:a16="http://schemas.microsoft.com/office/drawing/2014/main" id="{7AD2015D-B247-4514-A94E-74DA3C847A28}"/>
              </a:ext>
            </a:extLst>
          </p:cNvPr>
          <p:cNvSpPr/>
          <p:nvPr/>
        </p:nvSpPr>
        <p:spPr>
          <a:xfrm>
            <a:off x="5142910" y="4785633"/>
            <a:ext cx="5824598" cy="276999"/>
          </a:xfrm>
          <a:prstGeom prst="rect">
            <a:avLst/>
          </a:prstGeom>
        </p:spPr>
        <p:txBody>
          <a:bodyPr wrap="square">
            <a:spAutoFit/>
          </a:bodyPr>
          <a:lstStyle/>
          <a:p>
            <a:pPr>
              <a:spcBef>
                <a:spcPts val="300"/>
              </a:spcBef>
            </a:pPr>
            <a:r>
              <a:rPr lang="it-IT" sz="1200" b="1" dirty="0">
                <a:solidFill>
                  <a:srgbClr val="108C72"/>
                </a:solidFill>
                <a:latin typeface="Raleway" panose="020B0503030101060003" pitchFamily="34" charset="0"/>
              </a:rPr>
              <a:t>Capacità di realizzare una campagna di  crowdfunding</a:t>
            </a:r>
          </a:p>
        </p:txBody>
      </p:sp>
      <p:sp>
        <p:nvSpPr>
          <p:cNvPr id="84" name="TextBox 67">
            <a:extLst>
              <a:ext uri="{FF2B5EF4-FFF2-40B4-BE49-F238E27FC236}">
                <a16:creationId xmlns:a16="http://schemas.microsoft.com/office/drawing/2014/main" id="{1C70EF41-06B3-43BF-8C46-8FA41ACD82E5}"/>
              </a:ext>
            </a:extLst>
          </p:cNvPr>
          <p:cNvSpPr txBox="1"/>
          <p:nvPr/>
        </p:nvSpPr>
        <p:spPr>
          <a:xfrm>
            <a:off x="5142910" y="5491635"/>
            <a:ext cx="2783031" cy="276999"/>
          </a:xfrm>
          <a:prstGeom prst="rect">
            <a:avLst/>
          </a:prstGeom>
          <a:noFill/>
        </p:spPr>
        <p:txBody>
          <a:bodyPr wrap="square" rtlCol="0">
            <a:spAutoFit/>
          </a:bodyPr>
          <a:lstStyle/>
          <a:p>
            <a:pPr algn="ctr"/>
            <a:r>
              <a:rPr lang="it-IT" sz="1200" dirty="0">
                <a:latin typeface="Raleway" panose="020B0503030101060003" pitchFamily="34" charset="0"/>
              </a:rPr>
              <a:t>Valutazione della </a:t>
            </a:r>
            <a:r>
              <a:rPr lang="it-IT" sz="1200" dirty="0" err="1">
                <a:latin typeface="Raleway" panose="020B0503030101060003" pitchFamily="34" charset="0"/>
              </a:rPr>
              <a:t>crowd</a:t>
            </a:r>
            <a:r>
              <a:rPr lang="it-IT" sz="1200" dirty="0">
                <a:latin typeface="Raleway" panose="020B0503030101060003" pitchFamily="34" charset="0"/>
              </a:rPr>
              <a:t>-company</a:t>
            </a:r>
          </a:p>
        </p:txBody>
      </p:sp>
      <p:cxnSp>
        <p:nvCxnSpPr>
          <p:cNvPr id="103" name="Straight Connector 65">
            <a:extLst>
              <a:ext uri="{FF2B5EF4-FFF2-40B4-BE49-F238E27FC236}">
                <a16:creationId xmlns:a16="http://schemas.microsoft.com/office/drawing/2014/main" id="{B6A86D5E-DFCE-4834-8800-204D30C8469C}"/>
              </a:ext>
            </a:extLst>
          </p:cNvPr>
          <p:cNvCxnSpPr/>
          <p:nvPr/>
        </p:nvCxnSpPr>
        <p:spPr>
          <a:xfrm>
            <a:off x="5257393" y="4762541"/>
            <a:ext cx="655200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07" name="Rectangle 62">
            <a:extLst>
              <a:ext uri="{FF2B5EF4-FFF2-40B4-BE49-F238E27FC236}">
                <a16:creationId xmlns:a16="http://schemas.microsoft.com/office/drawing/2014/main" id="{4EA339A1-303B-4062-A4CB-3355D3865CFB}"/>
              </a:ext>
            </a:extLst>
          </p:cNvPr>
          <p:cNvSpPr/>
          <p:nvPr/>
        </p:nvSpPr>
        <p:spPr>
          <a:xfrm rot="16200000">
            <a:off x="8432817" y="2156899"/>
            <a:ext cx="216000" cy="6480000"/>
          </a:xfrm>
          <a:prstGeom prst="rect">
            <a:avLst/>
          </a:prstGeom>
          <a:gradFill>
            <a:gsLst>
              <a:gs pos="0">
                <a:srgbClr val="FCEA10"/>
              </a:gs>
              <a:gs pos="29000">
                <a:srgbClr val="CFD700"/>
              </a:gs>
              <a:gs pos="100000">
                <a:srgbClr val="036937"/>
              </a:gs>
              <a:gs pos="62000">
                <a:srgbClr val="00A98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a:p>
        </p:txBody>
      </p:sp>
      <p:sp>
        <p:nvSpPr>
          <p:cNvPr id="109" name="TextBox 67">
            <a:extLst>
              <a:ext uri="{FF2B5EF4-FFF2-40B4-BE49-F238E27FC236}">
                <a16:creationId xmlns:a16="http://schemas.microsoft.com/office/drawing/2014/main" id="{C92A75B2-5F7D-447F-9E60-28356E1A3E74}"/>
              </a:ext>
            </a:extLst>
          </p:cNvPr>
          <p:cNvSpPr txBox="1"/>
          <p:nvPr/>
        </p:nvSpPr>
        <p:spPr>
          <a:xfrm>
            <a:off x="4894479" y="5007682"/>
            <a:ext cx="1973976" cy="276999"/>
          </a:xfrm>
          <a:prstGeom prst="rect">
            <a:avLst/>
          </a:prstGeom>
          <a:noFill/>
        </p:spPr>
        <p:txBody>
          <a:bodyPr wrap="square" rtlCol="0">
            <a:spAutoFit/>
          </a:bodyPr>
          <a:lstStyle/>
          <a:p>
            <a:pPr algn="ctr"/>
            <a:r>
              <a:rPr lang="it-IT" sz="1200" dirty="0" err="1">
                <a:latin typeface="Raleway" panose="020B0503030101060003" pitchFamily="34" charset="0"/>
              </a:rPr>
              <a:t>Autopercezione</a:t>
            </a:r>
            <a:endParaRPr lang="it-IT" sz="1200" dirty="0">
              <a:latin typeface="Raleway" panose="020B0503030101060003" pitchFamily="34" charset="0"/>
            </a:endParaRPr>
          </a:p>
        </p:txBody>
      </p:sp>
      <p:sp>
        <p:nvSpPr>
          <p:cNvPr id="112" name="TextBox 67">
            <a:extLst>
              <a:ext uri="{FF2B5EF4-FFF2-40B4-BE49-F238E27FC236}">
                <a16:creationId xmlns:a16="http://schemas.microsoft.com/office/drawing/2014/main" id="{22D140F9-B8DE-42B3-B18D-86413C2AD064}"/>
              </a:ext>
            </a:extLst>
          </p:cNvPr>
          <p:cNvSpPr txBox="1"/>
          <p:nvPr/>
        </p:nvSpPr>
        <p:spPr>
          <a:xfrm>
            <a:off x="7461512" y="5243529"/>
            <a:ext cx="210894" cy="276999"/>
          </a:xfrm>
          <a:prstGeom prst="rect">
            <a:avLst/>
          </a:prstGeom>
          <a:noFill/>
        </p:spPr>
        <p:txBody>
          <a:bodyPr wrap="square" rtlCol="0">
            <a:spAutoFit/>
          </a:bodyPr>
          <a:lstStyle/>
          <a:p>
            <a:pPr algn="ctr"/>
            <a:r>
              <a:rPr lang="it-IT" sz="1200" b="1" dirty="0">
                <a:solidFill>
                  <a:schemeClr val="bg1"/>
                </a:solidFill>
                <a:latin typeface="Raleway" panose="020B0503030101060003" pitchFamily="34" charset="0"/>
              </a:rPr>
              <a:t>5</a:t>
            </a:r>
          </a:p>
        </p:txBody>
      </p:sp>
      <p:sp>
        <p:nvSpPr>
          <p:cNvPr id="39" name="Rettangolo 38">
            <a:extLst>
              <a:ext uri="{FF2B5EF4-FFF2-40B4-BE49-F238E27FC236}">
                <a16:creationId xmlns:a16="http://schemas.microsoft.com/office/drawing/2014/main" id="{4F581999-6183-4B93-A6E5-5D5FEFDA4164}"/>
              </a:ext>
            </a:extLst>
          </p:cNvPr>
          <p:cNvSpPr/>
          <p:nvPr/>
        </p:nvSpPr>
        <p:spPr>
          <a:xfrm>
            <a:off x="5177708" y="4054655"/>
            <a:ext cx="6745943" cy="707886"/>
          </a:xfrm>
          <a:prstGeom prst="rect">
            <a:avLst/>
          </a:prstGeom>
        </p:spPr>
        <p:txBody>
          <a:bodyPr wrap="square">
            <a:spAutoFit/>
          </a:bodyPr>
          <a:lstStyle/>
          <a:p>
            <a:pPr algn="just"/>
            <a:r>
              <a:rPr lang="it-IT" sz="1000" b="1" dirty="0">
                <a:latin typeface="Raleway" panose="020B0604020202020204" charset="0"/>
                <a:ea typeface="Calibri" panose="020F0502020204030204" pitchFamily="34" charset="0"/>
                <a:cs typeface="Times New Roman" panose="02020603050405020304" pitchFamily="18" charset="0"/>
              </a:rPr>
              <a:t>Quasi tutti i partenariati hanno dovuto acquisire nuove risorse per funzioni specifiche</a:t>
            </a:r>
            <a:r>
              <a:rPr lang="it-IT" sz="1000" dirty="0">
                <a:latin typeface="Raleway" panose="020B0604020202020204" charset="0"/>
                <a:ea typeface="Calibri" panose="020F0502020204030204" pitchFamily="34" charset="0"/>
                <a:cs typeface="Times New Roman" panose="02020603050405020304" pitchFamily="18" charset="0"/>
              </a:rPr>
              <a:t> </a:t>
            </a:r>
            <a:r>
              <a:rPr lang="it-IT" sz="1000" b="1" dirty="0">
                <a:latin typeface="Raleway" panose="020B0604020202020204" charset="0"/>
                <a:ea typeface="Calibri" panose="020F0502020204030204" pitchFamily="34" charset="0"/>
                <a:cs typeface="Times New Roman" panose="02020603050405020304" pitchFamily="18" charset="0"/>
              </a:rPr>
              <a:t>e hanno sentito un</a:t>
            </a:r>
            <a:r>
              <a:rPr lang="it-IT" sz="1000" dirty="0">
                <a:latin typeface="Raleway" panose="020B0604020202020204" charset="0"/>
                <a:ea typeface="Calibri" panose="020F0502020204030204" pitchFamily="34" charset="0"/>
                <a:cs typeface="Times New Roman" panose="02020603050405020304" pitchFamily="18" charset="0"/>
              </a:rPr>
              <a:t> </a:t>
            </a:r>
            <a:r>
              <a:rPr lang="it-IT" sz="1000" b="1" dirty="0">
                <a:latin typeface="Raleway" panose="020B0604020202020204" charset="0"/>
                <a:ea typeface="Calibri" panose="020F0502020204030204" pitchFamily="34" charset="0"/>
                <a:cs typeface="Times New Roman" panose="02020603050405020304" pitchFamily="18" charset="0"/>
              </a:rPr>
              <a:t>bisogno significativo di riorganizzare i carichi di lavoro</a:t>
            </a:r>
            <a:r>
              <a:rPr lang="it-IT" sz="1000" dirty="0">
                <a:latin typeface="Raleway" panose="020B0604020202020204" charset="0"/>
                <a:ea typeface="Calibri" panose="020F0502020204030204" pitchFamily="34" charset="0"/>
                <a:cs typeface="Times New Roman" panose="02020603050405020304" pitchFamily="18" charset="0"/>
              </a:rPr>
              <a:t> e riallocare le mansioni.</a:t>
            </a:r>
          </a:p>
          <a:p>
            <a:pPr algn="just"/>
            <a:r>
              <a:rPr lang="it-IT" sz="1000" dirty="0">
                <a:latin typeface="Raleway" panose="020B0604020202020204" charset="0"/>
                <a:cs typeface="Times New Roman" panose="02020603050405020304" pitchFamily="18" charset="0"/>
              </a:rPr>
              <a:t>Quasi tutti lamentano carenza di personale qualificato allo svolgimento delle diverse mansioni necessarie al fundraising.</a:t>
            </a:r>
            <a:endParaRPr lang="it-IT" sz="1000" dirty="0">
              <a:latin typeface="Raleway" panose="020B0604020202020204" charset="0"/>
            </a:endParaRPr>
          </a:p>
        </p:txBody>
      </p:sp>
      <p:sp>
        <p:nvSpPr>
          <p:cNvPr id="113" name="TextBox 67">
            <a:extLst>
              <a:ext uri="{FF2B5EF4-FFF2-40B4-BE49-F238E27FC236}">
                <a16:creationId xmlns:a16="http://schemas.microsoft.com/office/drawing/2014/main" id="{61FA5C6D-CBBB-42C3-AFCB-1155BE49D4F2}"/>
              </a:ext>
            </a:extLst>
          </p:cNvPr>
          <p:cNvSpPr txBox="1"/>
          <p:nvPr/>
        </p:nvSpPr>
        <p:spPr>
          <a:xfrm>
            <a:off x="8779003" y="5274271"/>
            <a:ext cx="522510" cy="276999"/>
          </a:xfrm>
          <a:prstGeom prst="rect">
            <a:avLst/>
          </a:prstGeom>
          <a:noFill/>
        </p:spPr>
        <p:txBody>
          <a:bodyPr wrap="square" rtlCol="0">
            <a:spAutoFit/>
          </a:bodyPr>
          <a:lstStyle/>
          <a:p>
            <a:pPr algn="ctr"/>
            <a:r>
              <a:rPr lang="it-IT" sz="1200" b="1" dirty="0">
                <a:solidFill>
                  <a:schemeClr val="bg1"/>
                </a:solidFill>
                <a:latin typeface="Raleway" panose="020B0503030101060003" pitchFamily="34" charset="0"/>
              </a:rPr>
              <a:t>7+</a:t>
            </a:r>
          </a:p>
        </p:txBody>
      </p:sp>
      <p:sp>
        <p:nvSpPr>
          <p:cNvPr id="40" name="Rettangolo 39">
            <a:extLst>
              <a:ext uri="{FF2B5EF4-FFF2-40B4-BE49-F238E27FC236}">
                <a16:creationId xmlns:a16="http://schemas.microsoft.com/office/drawing/2014/main" id="{BE73C9F7-2868-4046-8886-913A64240F18}"/>
              </a:ext>
            </a:extLst>
          </p:cNvPr>
          <p:cNvSpPr/>
          <p:nvPr/>
        </p:nvSpPr>
        <p:spPr>
          <a:xfrm>
            <a:off x="5239602" y="5948599"/>
            <a:ext cx="6786317" cy="707886"/>
          </a:xfrm>
          <a:prstGeom prst="rect">
            <a:avLst/>
          </a:prstGeom>
        </p:spPr>
        <p:txBody>
          <a:bodyPr wrap="square">
            <a:spAutoFit/>
          </a:bodyPr>
          <a:lstStyle/>
          <a:p>
            <a:pPr algn="just"/>
            <a:r>
              <a:rPr lang="it-IT" sz="800" i="1" dirty="0">
                <a:latin typeface="Raleway" panose="020B0503030101060003" pitchFamily="34" charset="0"/>
              </a:rPr>
              <a:t>La metà degli enti lamenta il fatto che la community target di riferimento (identificata nell’analisi di contesto propedeutica all’allestimento della strategia di comunicazione della campagna) non ha risposto come ci si sarebbe attesi. D’altro canto, in alcuni, casi è emerso, invece, un interesse a sostenere la campagna da parte di target non inizialmente considerati come «potenziali interessati». Come spunto per il futuro si coglie la necessità di indagare e comprendere meglio caratteristiche e sensibilità della popolazione target, così come pure il posizionamento strategico dell’ente</a:t>
            </a:r>
            <a:r>
              <a:rPr lang="it-IT" sz="800" i="1" dirty="0">
                <a:solidFill>
                  <a:srgbClr val="FF0000"/>
                </a:solidFill>
                <a:latin typeface="Raleway" panose="020B0503030101060003" pitchFamily="34" charset="0"/>
              </a:rPr>
              <a:t>. </a:t>
            </a:r>
          </a:p>
        </p:txBody>
      </p:sp>
      <p:pic>
        <p:nvPicPr>
          <p:cNvPr id="42" name="Elemento grafico 41" descr="Videocamera">
            <a:extLst>
              <a:ext uri="{FF2B5EF4-FFF2-40B4-BE49-F238E27FC236}">
                <a16:creationId xmlns:a16="http://schemas.microsoft.com/office/drawing/2014/main" id="{728B30ED-7FD2-493A-AF42-5592A1C7441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188330" y="899650"/>
            <a:ext cx="914400" cy="914400"/>
          </a:xfrm>
          <a:prstGeom prst="rect">
            <a:avLst/>
          </a:prstGeom>
        </p:spPr>
      </p:pic>
      <p:cxnSp>
        <p:nvCxnSpPr>
          <p:cNvPr id="44" name="Connettore 2 43">
            <a:extLst>
              <a:ext uri="{FF2B5EF4-FFF2-40B4-BE49-F238E27FC236}">
                <a16:creationId xmlns:a16="http://schemas.microsoft.com/office/drawing/2014/main" id="{C14497D3-3543-4AE6-84BD-D0B533F47E59}"/>
              </a:ext>
            </a:extLst>
          </p:cNvPr>
          <p:cNvCxnSpPr>
            <a:cxnSpLocks/>
          </p:cNvCxnSpPr>
          <p:nvPr/>
        </p:nvCxnSpPr>
        <p:spPr>
          <a:xfrm>
            <a:off x="7698099" y="5418658"/>
            <a:ext cx="1253576" cy="8602"/>
          </a:xfrm>
          <a:prstGeom prst="straightConnector1">
            <a:avLst/>
          </a:prstGeom>
          <a:ln w="381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15" name="Rectangle 72">
            <a:extLst>
              <a:ext uri="{FF2B5EF4-FFF2-40B4-BE49-F238E27FC236}">
                <a16:creationId xmlns:a16="http://schemas.microsoft.com/office/drawing/2014/main" id="{AED9166A-28E0-4EE4-96E7-E56A37056C52}"/>
              </a:ext>
            </a:extLst>
          </p:cNvPr>
          <p:cNvSpPr/>
          <p:nvPr/>
        </p:nvSpPr>
        <p:spPr>
          <a:xfrm>
            <a:off x="5098373" y="710030"/>
            <a:ext cx="2935456" cy="276999"/>
          </a:xfrm>
          <a:prstGeom prst="rect">
            <a:avLst/>
          </a:prstGeom>
        </p:spPr>
        <p:txBody>
          <a:bodyPr wrap="square">
            <a:spAutoFit/>
          </a:bodyPr>
          <a:lstStyle/>
          <a:p>
            <a:pPr>
              <a:spcBef>
                <a:spcPts val="300"/>
              </a:spcBef>
            </a:pPr>
            <a:r>
              <a:rPr lang="it-IT" sz="1200" b="1" dirty="0">
                <a:solidFill>
                  <a:srgbClr val="108C72"/>
                </a:solidFill>
                <a:latin typeface="Raleway" panose="020B0503030101060003" pitchFamily="34" charset="0"/>
              </a:rPr>
              <a:t>Mappatura iniziale</a:t>
            </a:r>
            <a:endParaRPr lang="it-IT" sz="1200" dirty="0">
              <a:solidFill>
                <a:srgbClr val="108C72"/>
              </a:solidFill>
              <a:latin typeface="Raleway" panose="020B0503030101060003" pitchFamily="34" charset="0"/>
            </a:endParaRPr>
          </a:p>
        </p:txBody>
      </p:sp>
      <p:sp>
        <p:nvSpPr>
          <p:cNvPr id="8" name="CasellaDiTesto 7"/>
          <p:cNvSpPr txBox="1"/>
          <p:nvPr/>
        </p:nvSpPr>
        <p:spPr>
          <a:xfrm>
            <a:off x="2955807" y="5185539"/>
            <a:ext cx="1586997" cy="1107996"/>
          </a:xfrm>
          <a:prstGeom prst="rect">
            <a:avLst/>
          </a:prstGeom>
          <a:noFill/>
        </p:spPr>
        <p:txBody>
          <a:bodyPr wrap="square" rtlCol="0">
            <a:spAutoFit/>
          </a:bodyPr>
          <a:lstStyle/>
          <a:p>
            <a:pPr algn="just"/>
            <a:r>
              <a:rPr lang="it-IT" sz="600" dirty="0">
                <a:latin typeface="Raleway" panose="020B0604020202020204" charset="0"/>
              </a:rPr>
              <a:t>* La modalità </a:t>
            </a:r>
            <a:r>
              <a:rPr lang="it-IT" sz="600" dirty="0" err="1">
                <a:latin typeface="Raleway" panose="020B0604020202020204" charset="0"/>
              </a:rPr>
              <a:t>keep</a:t>
            </a:r>
            <a:r>
              <a:rPr lang="it-IT" sz="600" dirty="0">
                <a:latin typeface="Raleway" panose="020B0604020202020204" charset="0"/>
              </a:rPr>
              <a:t> </a:t>
            </a:r>
            <a:r>
              <a:rPr lang="it-IT" sz="600" dirty="0" err="1">
                <a:latin typeface="Raleway" panose="020B0604020202020204" charset="0"/>
              </a:rPr>
              <a:t>it</a:t>
            </a:r>
            <a:r>
              <a:rPr lang="it-IT" sz="600" dirty="0">
                <a:latin typeface="Raleway" panose="020B0604020202020204" charset="0"/>
              </a:rPr>
              <a:t> </a:t>
            </a:r>
            <a:r>
              <a:rPr lang="it-IT" sz="600" dirty="0" err="1">
                <a:latin typeface="Raleway" panose="020B0604020202020204" charset="0"/>
              </a:rPr>
              <a:t>all</a:t>
            </a:r>
            <a:r>
              <a:rPr lang="it-IT" sz="600" dirty="0">
                <a:latin typeface="Raleway" panose="020B0604020202020204" charset="0"/>
              </a:rPr>
              <a:t> prevede che malgrado non sia raggiunto il goal l’ente possa trattenere gli importi donati.</a:t>
            </a:r>
          </a:p>
          <a:p>
            <a:pPr algn="just"/>
            <a:r>
              <a:rPr lang="it-IT" sz="600" dirty="0">
                <a:latin typeface="Raleway" panose="020B0604020202020204" charset="0"/>
              </a:rPr>
              <a:t>**Gli enti hanno compilato in modo non sempre esaustivo il «diario di bordo». </a:t>
            </a:r>
          </a:p>
          <a:p>
            <a:pPr algn="just"/>
            <a:r>
              <a:rPr lang="it-IT" sz="600" dirty="0">
                <a:latin typeface="Raleway" panose="020B0604020202020204" charset="0"/>
              </a:rPr>
              <a:t>*** Oltre alla donazione on-line diretta, le raccolte su piattaforma tengono conto di donazioni cumulative effettuate off-line durante lo svolgimento di eventi ad hoc.</a:t>
            </a:r>
          </a:p>
        </p:txBody>
      </p:sp>
      <p:sp>
        <p:nvSpPr>
          <p:cNvPr id="83" name="Rectangle 62">
            <a:extLst>
              <a:ext uri="{FF2B5EF4-FFF2-40B4-BE49-F238E27FC236}">
                <a16:creationId xmlns:a16="http://schemas.microsoft.com/office/drawing/2014/main" id="{5EF752FA-D2EA-4924-B039-EFAA15DFD5F4}"/>
              </a:ext>
            </a:extLst>
          </p:cNvPr>
          <p:cNvSpPr/>
          <p:nvPr/>
        </p:nvSpPr>
        <p:spPr>
          <a:xfrm rot="16200000">
            <a:off x="8461393" y="2571038"/>
            <a:ext cx="216000" cy="6480000"/>
          </a:xfrm>
          <a:prstGeom prst="rect">
            <a:avLst/>
          </a:prstGeom>
          <a:gradFill>
            <a:gsLst>
              <a:gs pos="0">
                <a:srgbClr val="FCEA10"/>
              </a:gs>
              <a:gs pos="29000">
                <a:srgbClr val="CFD700"/>
              </a:gs>
              <a:gs pos="100000">
                <a:srgbClr val="036937"/>
              </a:gs>
              <a:gs pos="62000">
                <a:srgbClr val="00A98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a:p>
        </p:txBody>
      </p:sp>
      <p:sp>
        <p:nvSpPr>
          <p:cNvPr id="85" name="TextBox 67">
            <a:extLst>
              <a:ext uri="{FF2B5EF4-FFF2-40B4-BE49-F238E27FC236}">
                <a16:creationId xmlns:a16="http://schemas.microsoft.com/office/drawing/2014/main" id="{20698B3E-B959-4AEB-A605-22AE70A890DF}"/>
              </a:ext>
            </a:extLst>
          </p:cNvPr>
          <p:cNvSpPr txBox="1"/>
          <p:nvPr/>
        </p:nvSpPr>
        <p:spPr>
          <a:xfrm>
            <a:off x="8075355" y="5676801"/>
            <a:ext cx="182091" cy="276999"/>
          </a:xfrm>
          <a:prstGeom prst="rect">
            <a:avLst/>
          </a:prstGeom>
          <a:noFill/>
        </p:spPr>
        <p:txBody>
          <a:bodyPr wrap="square" rtlCol="0">
            <a:spAutoFit/>
          </a:bodyPr>
          <a:lstStyle/>
          <a:p>
            <a:pPr algn="ctr"/>
            <a:r>
              <a:rPr lang="it-IT" sz="1200" b="1" dirty="0">
                <a:solidFill>
                  <a:schemeClr val="bg1"/>
                </a:solidFill>
                <a:latin typeface="Raleway" panose="020B0503030101060003" pitchFamily="34" charset="0"/>
              </a:rPr>
              <a:t>6</a:t>
            </a:r>
          </a:p>
        </p:txBody>
      </p:sp>
      <p:cxnSp>
        <p:nvCxnSpPr>
          <p:cNvPr id="87" name="Connettore 2 86">
            <a:extLst>
              <a:ext uri="{FF2B5EF4-FFF2-40B4-BE49-F238E27FC236}">
                <a16:creationId xmlns:a16="http://schemas.microsoft.com/office/drawing/2014/main" id="{357BFA8D-F537-4649-837D-33A7ADED5F1B}"/>
              </a:ext>
            </a:extLst>
          </p:cNvPr>
          <p:cNvCxnSpPr>
            <a:cxnSpLocks/>
          </p:cNvCxnSpPr>
          <p:nvPr/>
        </p:nvCxnSpPr>
        <p:spPr>
          <a:xfrm>
            <a:off x="8257446" y="5811038"/>
            <a:ext cx="530812" cy="0"/>
          </a:xfrm>
          <a:prstGeom prst="straightConnector1">
            <a:avLst/>
          </a:prstGeom>
          <a:ln w="381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88" name="TextBox 67">
            <a:extLst>
              <a:ext uri="{FF2B5EF4-FFF2-40B4-BE49-F238E27FC236}">
                <a16:creationId xmlns:a16="http://schemas.microsoft.com/office/drawing/2014/main" id="{43FC41C4-9552-48D0-8208-1386D2EEF992}"/>
              </a:ext>
            </a:extLst>
          </p:cNvPr>
          <p:cNvSpPr txBox="1"/>
          <p:nvPr/>
        </p:nvSpPr>
        <p:spPr>
          <a:xfrm>
            <a:off x="8498093" y="5682002"/>
            <a:ext cx="817659" cy="276999"/>
          </a:xfrm>
          <a:prstGeom prst="rect">
            <a:avLst/>
          </a:prstGeom>
          <a:noFill/>
        </p:spPr>
        <p:txBody>
          <a:bodyPr wrap="square" rtlCol="0">
            <a:spAutoFit/>
          </a:bodyPr>
          <a:lstStyle/>
          <a:p>
            <a:pPr algn="ctr"/>
            <a:r>
              <a:rPr lang="it-IT" sz="1200" b="1" dirty="0">
                <a:solidFill>
                  <a:schemeClr val="bg1"/>
                </a:solidFill>
                <a:latin typeface="Raleway" panose="020B0503030101060003" pitchFamily="34" charset="0"/>
              </a:rPr>
              <a:t>7-</a:t>
            </a:r>
          </a:p>
        </p:txBody>
      </p:sp>
    </p:spTree>
    <p:extLst>
      <p:ext uri="{BB962C8B-B14F-4D97-AF65-F5344CB8AC3E}">
        <p14:creationId xmlns:p14="http://schemas.microsoft.com/office/powerpoint/2010/main" val="3607217181"/>
      </p:ext>
    </p:extLst>
  </p:cSld>
  <p:clrMapOvr>
    <a:masterClrMapping/>
  </p:clrMapOvr>
</p:sld>
</file>

<file path=ppt/theme/theme1.xml><?xml version="1.0" encoding="utf-8"?>
<a:theme xmlns:a="http://schemas.openxmlformats.org/drawingml/2006/main" name="Tema di Office">
  <a:themeElements>
    <a:clrScheme name="Custom 4">
      <a:dk1>
        <a:sysClr val="windowText" lastClr="000000"/>
      </a:dk1>
      <a:lt1>
        <a:sysClr val="window" lastClr="FFFFFF"/>
      </a:lt1>
      <a:dk2>
        <a:srgbClr val="44546A"/>
      </a:dk2>
      <a:lt2>
        <a:srgbClr val="E7E6E6"/>
      </a:lt2>
      <a:accent1>
        <a:srgbClr val="5B9BD5"/>
      </a:accent1>
      <a:accent2>
        <a:srgbClr val="CFD700"/>
      </a:accent2>
      <a:accent3>
        <a:srgbClr val="A5A5A5"/>
      </a:accent3>
      <a:accent4>
        <a:srgbClr val="92D050"/>
      </a:accent4>
      <a:accent5>
        <a:srgbClr val="FFFF00"/>
      </a:accent5>
      <a:accent6>
        <a:srgbClr val="108C72"/>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CSP_FormatDoc_Descrizione xmlns="86088A4E-7DC5-49B6-9E23-3F8E4045F70E" xsi:nil="true"/>
    <CSP_FormatDoc_Tipologia xmlns="86088A4E-7DC5-49B6-9E23-3F8E4045F70E" xsi:nil="true"/>
    <CSP_FormatDoc_Ente xmlns="86088A4E-7DC5-49B6-9E23-3F8E4045F70E" xsi:nil="true"/>
    <CSP_FormatDoc_Privato xmlns="86088A4E-7DC5-49B6-9E23-3F8E4045F70E">false</CSP_FormatDoc_Privato>
  </documentManagement>
</p:properties>
</file>

<file path=customXml/item3.xml><?xml version="1.0" encoding="utf-8"?>
<ct:contentTypeSchema xmlns:ct="http://schemas.microsoft.com/office/2006/metadata/contentType" xmlns:ma="http://schemas.microsoft.com/office/2006/metadata/properties/metaAttributes" ct:_="" ma:_="" ma:contentTypeName="CSPFormatDocumenti" ma:contentTypeID="0x01010085999D1C952C47D59FB584C9748F9EF600EE2D81CA27150D48B215935802F20346" ma:contentTypeVersion="0" ma:contentTypeDescription="My Content Type" ma:contentTypeScope="" ma:versionID="e00f4c4b87b4a3ee999a363ba8e187da">
  <xsd:schema xmlns:xsd="http://www.w3.org/2001/XMLSchema" xmlns:xs="http://www.w3.org/2001/XMLSchema" xmlns:p="http://schemas.microsoft.com/office/2006/metadata/properties" xmlns:ns2="86088A4E-7DC5-49B6-9E23-3F8E4045F70E" targetNamespace="http://schemas.microsoft.com/office/2006/metadata/properties" ma:root="true" ma:fieldsID="45d18ebf97f27df2b848507a645c8e11" ns2:_="">
    <xsd:import namespace="86088A4E-7DC5-49B6-9E23-3F8E4045F70E"/>
    <xsd:element name="properties">
      <xsd:complexType>
        <xsd:sequence>
          <xsd:element name="documentManagement">
            <xsd:complexType>
              <xsd:all>
                <xsd:element ref="ns2:CSP_FormatDoc_Tipologia" minOccurs="0"/>
                <xsd:element ref="ns2:CSP_FormatDoc_Ente" minOccurs="0"/>
                <xsd:element ref="ns2:CSP_FormatDoc_Privato" minOccurs="0"/>
                <xsd:element ref="ns2:CSP_FormatDoc_Descrizion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088A4E-7DC5-49B6-9E23-3F8E4045F70E" elementFormDefault="qualified">
    <xsd:import namespace="http://schemas.microsoft.com/office/2006/documentManagement/types"/>
    <xsd:import namespace="http://schemas.microsoft.com/office/infopath/2007/PartnerControls"/>
    <xsd:element name="CSP_FormatDoc_Tipologia" ma:index="8" nillable="true" ma:displayName="Tipologia Documento" ma:list="{F2ABC4D2-351A-4D2B-92ED-E2B84FA586B9}" ma:internalName="CSP_FormatDoc_Tipologia" ma:showField="Title">
      <xsd:simpleType>
        <xsd:restriction base="dms:Lookup"/>
      </xsd:simpleType>
    </xsd:element>
    <xsd:element name="CSP_FormatDoc_Ente" ma:index="9" nillable="true" ma:displayName="Ente" ma:list="{5651E239-E5F3-48B4-A5C0-F3E16D336FF6}" ma:internalName="CSP_FormatDoc_Ente" ma:showField="Descrizione">
      <xsd:simpleType>
        <xsd:restriction base="dms:Lookup"/>
      </xsd:simpleType>
    </xsd:element>
    <xsd:element name="CSP_FormatDoc_Privato" ma:index="10" nillable="true" ma:displayName="Privato" ma:default="0" ma:internalName="CSP_FormatDoc_Privato">
      <xsd:simpleType>
        <xsd:restriction base="dms:Boolean"/>
      </xsd:simpleType>
    </xsd:element>
    <xsd:element name="CSP_FormatDoc_Descrizione" ma:index="11" nillable="true" ma:displayName="Descrizione" ma:internalName="CSP_FormatDoc_Descrizion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0061FB-41A5-4779-8B4B-A4A10B273409}">
  <ds:schemaRefs>
    <ds:schemaRef ds:uri="http://schemas.microsoft.com/sharepoint/v3/contenttype/forms"/>
  </ds:schemaRefs>
</ds:datastoreItem>
</file>

<file path=customXml/itemProps2.xml><?xml version="1.0" encoding="utf-8"?>
<ds:datastoreItem xmlns:ds="http://schemas.openxmlformats.org/officeDocument/2006/customXml" ds:itemID="{850415B5-D702-42C9-BA5C-B57312BACC6E}">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86088A4E-7DC5-49B6-9E23-3F8E4045F70E"/>
    <ds:schemaRef ds:uri="http://www.w3.org/XML/1998/namespace"/>
  </ds:schemaRefs>
</ds:datastoreItem>
</file>

<file path=customXml/itemProps3.xml><?xml version="1.0" encoding="utf-8"?>
<ds:datastoreItem xmlns:ds="http://schemas.openxmlformats.org/officeDocument/2006/customXml" ds:itemID="{F84BBEA8-B71F-476D-B4EA-3EB3E19C90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088A4E-7DC5-49B6-9E23-3F8E4045F70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8914</TotalTime>
  <Words>1791</Words>
  <Application>Microsoft Office PowerPoint</Application>
  <PresentationFormat>Widescreen</PresentationFormat>
  <Paragraphs>178</Paragraphs>
  <Slides>7</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7</vt:i4>
      </vt:variant>
    </vt:vector>
  </HeadingPairs>
  <TitlesOfParts>
    <vt:vector size="13" baseType="lpstr">
      <vt:lpstr>Calibri</vt:lpstr>
      <vt:lpstr>Wingdings</vt:lpstr>
      <vt:lpstr>Raleway</vt:lpstr>
      <vt:lpstr>Calibri Light</vt:lpstr>
      <vt:lpstr>Arial</vt:lpstr>
      <vt:lpstr>Tema di Office</vt:lpstr>
      <vt:lpstr>Presentazione standard di PowerPoint</vt:lpstr>
      <vt:lpstr>Premessa | Il ruolo del monitoraggio e della valutazione nel lavoro della Compagnia di San Paolo</vt:lpstr>
      <vt:lpstr>Numeri | La dimensione della Compagnia a colpo d’occhio nel biennio 2017-18</vt:lpstr>
      <vt:lpstr>Executive summary | Sperimentazione Crowdfunding CSP 2019</vt:lpstr>
      <vt:lpstr>Progetto | Sperimentazione Crowdfunding CSP 2019</vt:lpstr>
      <vt:lpstr>Disegno di monitoraggio e valutazione |  Sperimentazione Crowdfunding CSP 2019</vt:lpstr>
      <vt:lpstr>Risultati | Sperimentazione Crowdfunding CSP 2019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Utente di Microsoft Office</dc:creator>
  <cp:lastModifiedBy>Flavia Coda Moscarola</cp:lastModifiedBy>
  <cp:revision>373</cp:revision>
  <cp:lastPrinted>2020-01-09T16:53:42Z</cp:lastPrinted>
  <dcterms:created xsi:type="dcterms:W3CDTF">2018-10-05T14:36:35Z</dcterms:created>
  <dcterms:modified xsi:type="dcterms:W3CDTF">2020-01-10T08:35:46Z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0x01010085999D1C952C47D59FB584C9748F9EF600EE2D81CA27150D48B215935802F20346</vt:lpwstr>
  </property>
</Properties>
</file>