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18" r:id="rId3"/>
    <p:sldId id="320" r:id="rId4"/>
    <p:sldId id="321" r:id="rId5"/>
    <p:sldId id="322" r:id="rId6"/>
    <p:sldId id="324" r:id="rId7"/>
    <p:sldId id="325" r:id="rId8"/>
    <p:sldId id="326" r:id="rId9"/>
  </p:sldIdLst>
  <p:sldSz cx="9144000" cy="6858000" type="screen4x3"/>
  <p:notesSz cx="7315200" cy="9601200"/>
  <p:defaultTextStyle>
    <a:defPPr>
      <a:defRPr lang="it-IT"/>
    </a:defPPr>
    <a:lvl1pPr algn="l" defTabSz="511175" rtl="0" eaLnBrk="0" fontAlgn="base" hangingPunct="0">
      <a:spcBef>
        <a:spcPct val="0"/>
      </a:spcBef>
      <a:spcAft>
        <a:spcPct val="0"/>
      </a:spcAft>
      <a:defRPr sz="1900" kern="1200">
        <a:solidFill>
          <a:schemeClr val="tx1"/>
        </a:solidFill>
        <a:latin typeface="Calibri" panose="020F0502020204030204" pitchFamily="34" charset="0"/>
        <a:ea typeface="+mn-ea"/>
        <a:cs typeface="+mn-cs"/>
      </a:defRPr>
    </a:lvl1pPr>
    <a:lvl2pPr marL="511175" indent="-277813" algn="l" defTabSz="511175" rtl="0" eaLnBrk="0" fontAlgn="base" hangingPunct="0">
      <a:spcBef>
        <a:spcPct val="0"/>
      </a:spcBef>
      <a:spcAft>
        <a:spcPct val="0"/>
      </a:spcAft>
      <a:defRPr sz="1900" kern="1200">
        <a:solidFill>
          <a:schemeClr val="tx1"/>
        </a:solidFill>
        <a:latin typeface="Calibri" panose="020F0502020204030204" pitchFamily="34" charset="0"/>
        <a:ea typeface="+mn-ea"/>
        <a:cs typeface="+mn-cs"/>
      </a:defRPr>
    </a:lvl2pPr>
    <a:lvl3pPr marL="1022350" indent="-557213" algn="l" defTabSz="511175" rtl="0" eaLnBrk="0" fontAlgn="base" hangingPunct="0">
      <a:spcBef>
        <a:spcPct val="0"/>
      </a:spcBef>
      <a:spcAft>
        <a:spcPct val="0"/>
      </a:spcAft>
      <a:defRPr sz="1900" kern="1200">
        <a:solidFill>
          <a:schemeClr val="tx1"/>
        </a:solidFill>
        <a:latin typeface="Calibri" panose="020F0502020204030204" pitchFamily="34" charset="0"/>
        <a:ea typeface="+mn-ea"/>
        <a:cs typeface="+mn-cs"/>
      </a:defRPr>
    </a:lvl3pPr>
    <a:lvl4pPr marL="1535113" indent="-836613" algn="l" defTabSz="511175" rtl="0" eaLnBrk="0" fontAlgn="base" hangingPunct="0">
      <a:spcBef>
        <a:spcPct val="0"/>
      </a:spcBef>
      <a:spcAft>
        <a:spcPct val="0"/>
      </a:spcAft>
      <a:defRPr sz="1900" kern="1200">
        <a:solidFill>
          <a:schemeClr val="tx1"/>
        </a:solidFill>
        <a:latin typeface="Calibri" panose="020F0502020204030204" pitchFamily="34" charset="0"/>
        <a:ea typeface="+mn-ea"/>
        <a:cs typeface="+mn-cs"/>
      </a:defRPr>
    </a:lvl4pPr>
    <a:lvl5pPr marL="2046288" indent="-1116013" algn="l" defTabSz="511175" rtl="0" eaLnBrk="0" fontAlgn="base" hangingPunct="0">
      <a:spcBef>
        <a:spcPct val="0"/>
      </a:spcBef>
      <a:spcAft>
        <a:spcPct val="0"/>
      </a:spcAft>
      <a:defRPr sz="1900" kern="1200">
        <a:solidFill>
          <a:schemeClr val="tx1"/>
        </a:solidFill>
        <a:latin typeface="Calibri" panose="020F0502020204030204" pitchFamily="34" charset="0"/>
        <a:ea typeface="+mn-ea"/>
        <a:cs typeface="+mn-cs"/>
      </a:defRPr>
    </a:lvl5pPr>
    <a:lvl6pPr marL="2286000" algn="l" defTabSz="914400" rtl="0" eaLnBrk="1" latinLnBrk="0" hangingPunct="1">
      <a:defRPr sz="1900" kern="1200">
        <a:solidFill>
          <a:schemeClr val="tx1"/>
        </a:solidFill>
        <a:latin typeface="Calibri" panose="020F0502020204030204" pitchFamily="34" charset="0"/>
        <a:ea typeface="+mn-ea"/>
        <a:cs typeface="+mn-cs"/>
      </a:defRPr>
    </a:lvl6pPr>
    <a:lvl7pPr marL="2743200" algn="l" defTabSz="914400" rtl="0" eaLnBrk="1" latinLnBrk="0" hangingPunct="1">
      <a:defRPr sz="1900" kern="1200">
        <a:solidFill>
          <a:schemeClr val="tx1"/>
        </a:solidFill>
        <a:latin typeface="Calibri" panose="020F0502020204030204" pitchFamily="34" charset="0"/>
        <a:ea typeface="+mn-ea"/>
        <a:cs typeface="+mn-cs"/>
      </a:defRPr>
    </a:lvl7pPr>
    <a:lvl8pPr marL="3200400" algn="l" defTabSz="914400" rtl="0" eaLnBrk="1" latinLnBrk="0" hangingPunct="1">
      <a:defRPr sz="1900" kern="1200">
        <a:solidFill>
          <a:schemeClr val="tx1"/>
        </a:solidFill>
        <a:latin typeface="Calibri" panose="020F0502020204030204" pitchFamily="34" charset="0"/>
        <a:ea typeface="+mn-ea"/>
        <a:cs typeface="+mn-cs"/>
      </a:defRPr>
    </a:lvl8pPr>
    <a:lvl9pPr marL="3657600" algn="l" defTabSz="914400" rtl="0" eaLnBrk="1" latinLnBrk="0" hangingPunct="1">
      <a:defRPr sz="1900"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408">
          <p15:clr>
            <a:srgbClr val="A4A3A4"/>
          </p15:clr>
        </p15:guide>
        <p15:guide id="4" orient="horz" pos="3763">
          <p15:clr>
            <a:srgbClr val="A4A3A4"/>
          </p15:clr>
        </p15:guide>
        <p15:guide id="5" pos="250">
          <p15:clr>
            <a:srgbClr val="A4A3A4"/>
          </p15:clr>
        </p15:guide>
        <p15:guide id="6" orient="horz" pos="3975">
          <p15:clr>
            <a:srgbClr val="A4A3A4"/>
          </p15:clr>
        </p15:guide>
        <p15:guide id="7" orient="horz" pos="331">
          <p15:clr>
            <a:srgbClr val="A4A3A4"/>
          </p15:clr>
        </p15:guide>
        <p15:guide id="8" orient="horz" pos="557">
          <p15:clr>
            <a:srgbClr val="A4A3A4"/>
          </p15:clr>
        </p15:guide>
        <p15:guide id="9" orient="horz" pos="860">
          <p15:clr>
            <a:srgbClr val="A4A3A4"/>
          </p15:clr>
        </p15:guide>
        <p15:guide id="10" pos="3189">
          <p15:clr>
            <a:srgbClr val="A4A3A4"/>
          </p15:clr>
        </p15:guide>
        <p15:guide id="11" pos="550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lavia Coda Moscarola" initials="FCM" lastIdx="10" clrIdx="0">
    <p:extLst>
      <p:ext uri="{19B8F6BF-5375-455C-9EA6-DF929625EA0E}">
        <p15:presenceInfo xmlns:p15="http://schemas.microsoft.com/office/powerpoint/2012/main" userId="S-1-5-21-1844237615-343818398-682003330-5730" providerId="AD"/>
      </p:ext>
    </p:extLst>
  </p:cmAuthor>
  <p:cmAuthor id="2" name="Daniela Gulino" initials="DG" lastIdx="25" clrIdx="1">
    <p:extLst>
      <p:ext uri="{19B8F6BF-5375-455C-9EA6-DF929625EA0E}">
        <p15:presenceInfo xmlns:p15="http://schemas.microsoft.com/office/powerpoint/2012/main" userId="Daniela Gulin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Stile con tema 2 - Color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1"/>
    <p:restoredTop sz="94694"/>
  </p:normalViewPr>
  <p:slideViewPr>
    <p:cSldViewPr snapToGrid="0" snapToObjects="1">
      <p:cViewPr varScale="1">
        <p:scale>
          <a:sx n="82" d="100"/>
          <a:sy n="82" d="100"/>
        </p:scale>
        <p:origin x="1411" y="48"/>
      </p:cViewPr>
      <p:guideLst>
        <p:guide orient="horz" pos="2160"/>
        <p:guide pos="2880"/>
        <p:guide pos="408"/>
        <p:guide orient="horz" pos="3763"/>
        <p:guide pos="250"/>
        <p:guide orient="horz" pos="3975"/>
        <p:guide orient="horz" pos="331"/>
        <p:guide orient="horz" pos="557"/>
        <p:guide orient="horz" pos="860"/>
        <p:guide pos="3189"/>
        <p:guide pos="550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618F1A-CC01-4D33-85F6-AAE06C4191EE}" type="doc">
      <dgm:prSet loTypeId="urn:microsoft.com/office/officeart/2005/8/layout/pyramid3" loCatId="pyramid" qsTypeId="urn:microsoft.com/office/officeart/2005/8/quickstyle/simple1" qsCatId="simple" csTypeId="urn:microsoft.com/office/officeart/2005/8/colors/accent6_3" csCatId="accent6" phldr="1"/>
      <dgm:spPr/>
      <dgm:t>
        <a:bodyPr/>
        <a:lstStyle/>
        <a:p>
          <a:endParaRPr lang="it-IT"/>
        </a:p>
      </dgm:t>
    </dgm:pt>
    <dgm:pt modelId="{19215305-303E-404D-8F43-416AED61AB5C}">
      <dgm:prSet phldrT="[Testo]" custT="1"/>
      <dgm:spPr/>
      <dgm:t>
        <a:bodyPr/>
        <a:lstStyle/>
        <a:p>
          <a:r>
            <a:rPr lang="it-IT" sz="1400" dirty="0">
              <a:solidFill>
                <a:schemeClr val="bg1"/>
              </a:solidFill>
            </a:rPr>
            <a:t>1.827 beneficiari</a:t>
          </a:r>
        </a:p>
      </dgm:t>
    </dgm:pt>
    <dgm:pt modelId="{2E18C5B2-D382-4739-88CA-E06B1E7B7119}" type="parTrans" cxnId="{56002245-E376-41B3-AFCB-E896C886F244}">
      <dgm:prSet/>
      <dgm:spPr/>
      <dgm:t>
        <a:bodyPr/>
        <a:lstStyle/>
        <a:p>
          <a:endParaRPr lang="it-IT"/>
        </a:p>
      </dgm:t>
    </dgm:pt>
    <dgm:pt modelId="{F64828EB-B6F4-405B-9B34-A18FE907073F}" type="sibTrans" cxnId="{56002245-E376-41B3-AFCB-E896C886F244}">
      <dgm:prSet/>
      <dgm:spPr/>
      <dgm:t>
        <a:bodyPr/>
        <a:lstStyle/>
        <a:p>
          <a:endParaRPr lang="it-IT"/>
        </a:p>
      </dgm:t>
    </dgm:pt>
    <dgm:pt modelId="{F6E57B4E-FCF0-4D0D-B332-976FD9ACFF70}">
      <dgm:prSet phldrT="[Testo]" custT="1"/>
      <dgm:spPr/>
      <dgm:t>
        <a:bodyPr/>
        <a:lstStyle/>
        <a:p>
          <a:r>
            <a:rPr lang="it-IT" sz="1000" dirty="0">
              <a:solidFill>
                <a:schemeClr val="bg1"/>
              </a:solidFill>
            </a:rPr>
            <a:t>1.151 solo orient./</a:t>
          </a:r>
          <a:r>
            <a:rPr lang="it-IT" sz="1000" dirty="0" err="1">
              <a:solidFill>
                <a:schemeClr val="bg1"/>
              </a:solidFill>
            </a:rPr>
            <a:t>formaz</a:t>
          </a:r>
          <a:r>
            <a:rPr lang="it-IT" sz="1000" dirty="0">
              <a:solidFill>
                <a:schemeClr val="bg1"/>
              </a:solidFill>
            </a:rPr>
            <a:t>.</a:t>
          </a:r>
        </a:p>
        <a:p>
          <a:r>
            <a:rPr lang="it-IT" sz="1000" dirty="0">
              <a:solidFill>
                <a:schemeClr val="bg1"/>
              </a:solidFill>
            </a:rPr>
            <a:t>464 tirocini</a:t>
          </a:r>
        </a:p>
        <a:p>
          <a:r>
            <a:rPr lang="it-IT" sz="1000" dirty="0">
              <a:solidFill>
                <a:schemeClr val="bg1"/>
              </a:solidFill>
            </a:rPr>
            <a:t>212 inserimenti lav.  </a:t>
          </a:r>
        </a:p>
      </dgm:t>
    </dgm:pt>
    <dgm:pt modelId="{B8F1A95F-FC83-4C3C-B3D2-CCA5A4CA730A}" type="parTrans" cxnId="{FB7835CD-088F-44F5-95FA-2DFDC0B9D4BC}">
      <dgm:prSet/>
      <dgm:spPr/>
      <dgm:t>
        <a:bodyPr/>
        <a:lstStyle/>
        <a:p>
          <a:endParaRPr lang="it-IT"/>
        </a:p>
      </dgm:t>
    </dgm:pt>
    <dgm:pt modelId="{97289A23-D5BD-4D53-9410-D22C5C7C1332}" type="sibTrans" cxnId="{FB7835CD-088F-44F5-95FA-2DFDC0B9D4BC}">
      <dgm:prSet/>
      <dgm:spPr/>
      <dgm:t>
        <a:bodyPr/>
        <a:lstStyle/>
        <a:p>
          <a:endParaRPr lang="it-IT"/>
        </a:p>
      </dgm:t>
    </dgm:pt>
    <dgm:pt modelId="{C14B00D6-43F0-4E84-8889-50906C7863C3}">
      <dgm:prSet phldrT="[Testo]"/>
      <dgm:spPr/>
      <dgm:t>
        <a:bodyPr/>
        <a:lstStyle/>
        <a:p>
          <a:r>
            <a:rPr lang="it-IT" dirty="0">
              <a:solidFill>
                <a:schemeClr val="bg1"/>
              </a:solidFill>
            </a:rPr>
            <a:t>10,2% a tempo indeterminato</a:t>
          </a:r>
        </a:p>
      </dgm:t>
    </dgm:pt>
    <dgm:pt modelId="{5E3E37F8-C34A-49E0-A152-742C036D7FF2}" type="sibTrans" cxnId="{037F6BCE-12FA-488E-9EED-6D26368DE78F}">
      <dgm:prSet/>
      <dgm:spPr/>
      <dgm:t>
        <a:bodyPr/>
        <a:lstStyle/>
        <a:p>
          <a:endParaRPr lang="it-IT"/>
        </a:p>
      </dgm:t>
    </dgm:pt>
    <dgm:pt modelId="{F93052E4-9D4D-4818-97AB-C26FC55E8BD0}" type="parTrans" cxnId="{037F6BCE-12FA-488E-9EED-6D26368DE78F}">
      <dgm:prSet/>
      <dgm:spPr/>
      <dgm:t>
        <a:bodyPr/>
        <a:lstStyle/>
        <a:p>
          <a:endParaRPr lang="it-IT"/>
        </a:p>
      </dgm:t>
    </dgm:pt>
    <dgm:pt modelId="{50E0F6C3-04B6-48D2-881C-BE72F391914E}">
      <dgm:prSet phldrT="[Testo]" custT="1"/>
      <dgm:spPr/>
      <dgm:t>
        <a:bodyPr/>
        <a:lstStyle/>
        <a:p>
          <a:r>
            <a:rPr lang="it-IT" sz="1200" dirty="0">
              <a:solidFill>
                <a:schemeClr val="bg1"/>
              </a:solidFill>
            </a:rPr>
            <a:t>69% di occupati a 36 mesi</a:t>
          </a:r>
        </a:p>
      </dgm:t>
    </dgm:pt>
    <dgm:pt modelId="{15F5CE4F-4477-4AC6-874C-6225A4A18DFC}" type="parTrans" cxnId="{F102639A-0582-4B22-925A-576A2981D8EF}">
      <dgm:prSet/>
      <dgm:spPr/>
      <dgm:t>
        <a:bodyPr/>
        <a:lstStyle/>
        <a:p>
          <a:endParaRPr lang="it-IT"/>
        </a:p>
      </dgm:t>
    </dgm:pt>
    <dgm:pt modelId="{BD0A42D5-9186-43FD-B063-98E506F0FFE1}" type="sibTrans" cxnId="{F102639A-0582-4B22-925A-576A2981D8EF}">
      <dgm:prSet/>
      <dgm:spPr/>
      <dgm:t>
        <a:bodyPr/>
        <a:lstStyle/>
        <a:p>
          <a:endParaRPr lang="it-IT"/>
        </a:p>
      </dgm:t>
    </dgm:pt>
    <dgm:pt modelId="{C374ECE7-21B0-4870-88C6-FD9F57A89FAC}">
      <dgm:prSet phldrT="[Testo]"/>
      <dgm:spPr>
        <a:noFill/>
      </dgm:spPr>
      <dgm:t>
        <a:bodyPr/>
        <a:lstStyle/>
        <a:p>
          <a:endParaRPr lang="it-IT" dirty="0"/>
        </a:p>
      </dgm:t>
    </dgm:pt>
    <dgm:pt modelId="{5C639ACF-571A-4799-B462-D21BF5A4D693}" type="parTrans" cxnId="{67A29812-EF63-4464-ADC9-A0F17445944C}">
      <dgm:prSet/>
      <dgm:spPr/>
      <dgm:t>
        <a:bodyPr/>
        <a:lstStyle/>
        <a:p>
          <a:endParaRPr lang="it-IT"/>
        </a:p>
      </dgm:t>
    </dgm:pt>
    <dgm:pt modelId="{7F61C433-2D5E-466A-956D-5F8CF4A106C5}" type="sibTrans" cxnId="{67A29812-EF63-4464-ADC9-A0F17445944C}">
      <dgm:prSet/>
      <dgm:spPr/>
      <dgm:t>
        <a:bodyPr/>
        <a:lstStyle/>
        <a:p>
          <a:endParaRPr lang="it-IT"/>
        </a:p>
      </dgm:t>
    </dgm:pt>
    <dgm:pt modelId="{30B7AC7B-62A2-4C20-AA2B-51BE498AAC45}" type="pres">
      <dgm:prSet presAssocID="{D9618F1A-CC01-4D33-85F6-AAE06C4191EE}" presName="Name0" presStyleCnt="0">
        <dgm:presLayoutVars>
          <dgm:dir/>
          <dgm:animLvl val="lvl"/>
          <dgm:resizeHandles val="exact"/>
        </dgm:presLayoutVars>
      </dgm:prSet>
      <dgm:spPr/>
    </dgm:pt>
    <dgm:pt modelId="{486709AB-A3D2-4C2E-A065-F3C610EF6DAD}" type="pres">
      <dgm:prSet presAssocID="{19215305-303E-404D-8F43-416AED61AB5C}" presName="Name8" presStyleCnt="0"/>
      <dgm:spPr/>
    </dgm:pt>
    <dgm:pt modelId="{7FA07006-77A8-498B-BE9F-4376EC2D2069}" type="pres">
      <dgm:prSet presAssocID="{19215305-303E-404D-8F43-416AED61AB5C}" presName="level" presStyleLbl="node1" presStyleIdx="0" presStyleCnt="5" custLinFactNeighborX="480" custLinFactNeighborY="-8251">
        <dgm:presLayoutVars>
          <dgm:chMax val="1"/>
          <dgm:bulletEnabled val="1"/>
        </dgm:presLayoutVars>
      </dgm:prSet>
      <dgm:spPr/>
    </dgm:pt>
    <dgm:pt modelId="{C810F529-95BD-451E-81DA-DE05ED59E358}" type="pres">
      <dgm:prSet presAssocID="{19215305-303E-404D-8F43-416AED61AB5C}" presName="levelTx" presStyleLbl="revTx" presStyleIdx="0" presStyleCnt="0">
        <dgm:presLayoutVars>
          <dgm:chMax val="1"/>
          <dgm:bulletEnabled val="1"/>
        </dgm:presLayoutVars>
      </dgm:prSet>
      <dgm:spPr/>
    </dgm:pt>
    <dgm:pt modelId="{6B0153FA-C87E-40A8-9C1D-37B2CBF5B482}" type="pres">
      <dgm:prSet presAssocID="{F6E57B4E-FCF0-4D0D-B332-976FD9ACFF70}" presName="Name8" presStyleCnt="0"/>
      <dgm:spPr/>
    </dgm:pt>
    <dgm:pt modelId="{14620B9B-E082-4E68-AEFC-9F1171C0BC34}" type="pres">
      <dgm:prSet presAssocID="{F6E57B4E-FCF0-4D0D-B332-976FD9ACFF70}" presName="level" presStyleLbl="node1" presStyleIdx="1" presStyleCnt="5" custLinFactNeighborX="26" custLinFactNeighborY="5332">
        <dgm:presLayoutVars>
          <dgm:chMax val="1"/>
          <dgm:bulletEnabled val="1"/>
        </dgm:presLayoutVars>
      </dgm:prSet>
      <dgm:spPr/>
    </dgm:pt>
    <dgm:pt modelId="{38219C4C-F70F-4BA7-8FB5-93B8AD58ADA5}" type="pres">
      <dgm:prSet presAssocID="{F6E57B4E-FCF0-4D0D-B332-976FD9ACFF70}" presName="levelTx" presStyleLbl="revTx" presStyleIdx="0" presStyleCnt="0">
        <dgm:presLayoutVars>
          <dgm:chMax val="1"/>
          <dgm:bulletEnabled val="1"/>
        </dgm:presLayoutVars>
      </dgm:prSet>
      <dgm:spPr/>
    </dgm:pt>
    <dgm:pt modelId="{6AB3E7DA-0B84-42EA-B59B-6FDE7F6CCD65}" type="pres">
      <dgm:prSet presAssocID="{50E0F6C3-04B6-48D2-881C-BE72F391914E}" presName="Name8" presStyleCnt="0"/>
      <dgm:spPr/>
    </dgm:pt>
    <dgm:pt modelId="{C81D16C7-330E-4522-8D8E-B0D4D368B266}" type="pres">
      <dgm:prSet presAssocID="{50E0F6C3-04B6-48D2-881C-BE72F391914E}" presName="level" presStyleLbl="node1" presStyleIdx="2" presStyleCnt="5" custLinFactNeighborX="93" custLinFactNeighborY="-2488">
        <dgm:presLayoutVars>
          <dgm:chMax val="1"/>
          <dgm:bulletEnabled val="1"/>
        </dgm:presLayoutVars>
      </dgm:prSet>
      <dgm:spPr/>
    </dgm:pt>
    <dgm:pt modelId="{3619AE60-6EFB-4BCE-9757-629891D02969}" type="pres">
      <dgm:prSet presAssocID="{50E0F6C3-04B6-48D2-881C-BE72F391914E}" presName="levelTx" presStyleLbl="revTx" presStyleIdx="0" presStyleCnt="0">
        <dgm:presLayoutVars>
          <dgm:chMax val="1"/>
          <dgm:bulletEnabled val="1"/>
        </dgm:presLayoutVars>
      </dgm:prSet>
      <dgm:spPr/>
    </dgm:pt>
    <dgm:pt modelId="{8AF674C3-8995-413B-81D2-48B04A32983F}" type="pres">
      <dgm:prSet presAssocID="{C14B00D6-43F0-4E84-8889-50906C7863C3}" presName="Name8" presStyleCnt="0"/>
      <dgm:spPr/>
    </dgm:pt>
    <dgm:pt modelId="{098AC22B-5240-4EB5-912F-B7FAAADEDF39}" type="pres">
      <dgm:prSet presAssocID="{C14B00D6-43F0-4E84-8889-50906C7863C3}" presName="level" presStyleLbl="node1" presStyleIdx="3" presStyleCnt="5">
        <dgm:presLayoutVars>
          <dgm:chMax val="1"/>
          <dgm:bulletEnabled val="1"/>
        </dgm:presLayoutVars>
      </dgm:prSet>
      <dgm:spPr/>
    </dgm:pt>
    <dgm:pt modelId="{28EED205-11DF-4D02-9B94-98185D70427E}" type="pres">
      <dgm:prSet presAssocID="{C14B00D6-43F0-4E84-8889-50906C7863C3}" presName="levelTx" presStyleLbl="revTx" presStyleIdx="0" presStyleCnt="0">
        <dgm:presLayoutVars>
          <dgm:chMax val="1"/>
          <dgm:bulletEnabled val="1"/>
        </dgm:presLayoutVars>
      </dgm:prSet>
      <dgm:spPr/>
    </dgm:pt>
    <dgm:pt modelId="{2FA09EE1-9E3F-4AC0-A207-D31944147947}" type="pres">
      <dgm:prSet presAssocID="{C374ECE7-21B0-4870-88C6-FD9F57A89FAC}" presName="Name8" presStyleCnt="0"/>
      <dgm:spPr/>
    </dgm:pt>
    <dgm:pt modelId="{E55C66B5-DEB1-46BD-A7F9-1B9AC592959B}" type="pres">
      <dgm:prSet presAssocID="{C374ECE7-21B0-4870-88C6-FD9F57A89FAC}" presName="level" presStyleLbl="node1" presStyleIdx="4" presStyleCnt="5">
        <dgm:presLayoutVars>
          <dgm:chMax val="1"/>
          <dgm:bulletEnabled val="1"/>
        </dgm:presLayoutVars>
      </dgm:prSet>
      <dgm:spPr/>
    </dgm:pt>
    <dgm:pt modelId="{4FE26B8D-23B7-49BC-AEB8-BA21F7DB428A}" type="pres">
      <dgm:prSet presAssocID="{C374ECE7-21B0-4870-88C6-FD9F57A89FAC}" presName="levelTx" presStyleLbl="revTx" presStyleIdx="0" presStyleCnt="0">
        <dgm:presLayoutVars>
          <dgm:chMax val="1"/>
          <dgm:bulletEnabled val="1"/>
        </dgm:presLayoutVars>
      </dgm:prSet>
      <dgm:spPr/>
    </dgm:pt>
  </dgm:ptLst>
  <dgm:cxnLst>
    <dgm:cxn modelId="{67A29812-EF63-4464-ADC9-A0F17445944C}" srcId="{D9618F1A-CC01-4D33-85F6-AAE06C4191EE}" destId="{C374ECE7-21B0-4870-88C6-FD9F57A89FAC}" srcOrd="4" destOrd="0" parTransId="{5C639ACF-571A-4799-B462-D21BF5A4D693}" sibTransId="{7F61C433-2D5E-466A-956D-5F8CF4A106C5}"/>
    <dgm:cxn modelId="{AF376229-5A5A-4796-A5B9-B3AAF1F2CA15}" type="presOf" srcId="{50E0F6C3-04B6-48D2-881C-BE72F391914E}" destId="{C81D16C7-330E-4522-8D8E-B0D4D368B266}" srcOrd="0" destOrd="0" presId="urn:microsoft.com/office/officeart/2005/8/layout/pyramid3"/>
    <dgm:cxn modelId="{EE72A13B-A049-480E-864B-132E7FBD6314}" type="presOf" srcId="{F6E57B4E-FCF0-4D0D-B332-976FD9ACFF70}" destId="{14620B9B-E082-4E68-AEFC-9F1171C0BC34}" srcOrd="0" destOrd="0" presId="urn:microsoft.com/office/officeart/2005/8/layout/pyramid3"/>
    <dgm:cxn modelId="{56002245-E376-41B3-AFCB-E896C886F244}" srcId="{D9618F1A-CC01-4D33-85F6-AAE06C4191EE}" destId="{19215305-303E-404D-8F43-416AED61AB5C}" srcOrd="0" destOrd="0" parTransId="{2E18C5B2-D382-4739-88CA-E06B1E7B7119}" sibTransId="{F64828EB-B6F4-405B-9B34-A18FE907073F}"/>
    <dgm:cxn modelId="{7C3D6C4F-F160-4708-91AB-C076F60E4496}" type="presOf" srcId="{50E0F6C3-04B6-48D2-881C-BE72F391914E}" destId="{3619AE60-6EFB-4BCE-9757-629891D02969}" srcOrd="1" destOrd="0" presId="urn:microsoft.com/office/officeart/2005/8/layout/pyramid3"/>
    <dgm:cxn modelId="{85CB1852-59CF-404B-ADEB-18EFA3B945D7}" type="presOf" srcId="{19215305-303E-404D-8F43-416AED61AB5C}" destId="{7FA07006-77A8-498B-BE9F-4376EC2D2069}" srcOrd="0" destOrd="0" presId="urn:microsoft.com/office/officeart/2005/8/layout/pyramid3"/>
    <dgm:cxn modelId="{F9801655-1C09-486C-B434-F7BCCEAF3562}" type="presOf" srcId="{C374ECE7-21B0-4870-88C6-FD9F57A89FAC}" destId="{4FE26B8D-23B7-49BC-AEB8-BA21F7DB428A}" srcOrd="1" destOrd="0" presId="urn:microsoft.com/office/officeart/2005/8/layout/pyramid3"/>
    <dgm:cxn modelId="{6FC09F79-33C2-44EB-B388-BC66BA16D3E2}" type="presOf" srcId="{C14B00D6-43F0-4E84-8889-50906C7863C3}" destId="{098AC22B-5240-4EB5-912F-B7FAAADEDF39}" srcOrd="0" destOrd="0" presId="urn:microsoft.com/office/officeart/2005/8/layout/pyramid3"/>
    <dgm:cxn modelId="{F102639A-0582-4B22-925A-576A2981D8EF}" srcId="{D9618F1A-CC01-4D33-85F6-AAE06C4191EE}" destId="{50E0F6C3-04B6-48D2-881C-BE72F391914E}" srcOrd="2" destOrd="0" parTransId="{15F5CE4F-4477-4AC6-874C-6225A4A18DFC}" sibTransId="{BD0A42D5-9186-43FD-B063-98E506F0FFE1}"/>
    <dgm:cxn modelId="{F1A6DECB-F288-4D2F-9DC1-936504E1282E}" type="presOf" srcId="{F6E57B4E-FCF0-4D0D-B332-976FD9ACFF70}" destId="{38219C4C-F70F-4BA7-8FB5-93B8AD58ADA5}" srcOrd="1" destOrd="0" presId="urn:microsoft.com/office/officeart/2005/8/layout/pyramid3"/>
    <dgm:cxn modelId="{FB7835CD-088F-44F5-95FA-2DFDC0B9D4BC}" srcId="{D9618F1A-CC01-4D33-85F6-AAE06C4191EE}" destId="{F6E57B4E-FCF0-4D0D-B332-976FD9ACFF70}" srcOrd="1" destOrd="0" parTransId="{B8F1A95F-FC83-4C3C-B3D2-CCA5A4CA730A}" sibTransId="{97289A23-D5BD-4D53-9410-D22C5C7C1332}"/>
    <dgm:cxn modelId="{037F6BCE-12FA-488E-9EED-6D26368DE78F}" srcId="{D9618F1A-CC01-4D33-85F6-AAE06C4191EE}" destId="{C14B00D6-43F0-4E84-8889-50906C7863C3}" srcOrd="3" destOrd="0" parTransId="{F93052E4-9D4D-4818-97AB-C26FC55E8BD0}" sibTransId="{5E3E37F8-C34A-49E0-A152-742C036D7FF2}"/>
    <dgm:cxn modelId="{D27D58D2-4BB3-4C3E-9B76-2E9470849859}" type="presOf" srcId="{D9618F1A-CC01-4D33-85F6-AAE06C4191EE}" destId="{30B7AC7B-62A2-4C20-AA2B-51BE498AAC45}" srcOrd="0" destOrd="0" presId="urn:microsoft.com/office/officeart/2005/8/layout/pyramid3"/>
    <dgm:cxn modelId="{2A68D0D9-E430-41D0-BA59-67F212226BEF}" type="presOf" srcId="{19215305-303E-404D-8F43-416AED61AB5C}" destId="{C810F529-95BD-451E-81DA-DE05ED59E358}" srcOrd="1" destOrd="0" presId="urn:microsoft.com/office/officeart/2005/8/layout/pyramid3"/>
    <dgm:cxn modelId="{DBFB79EB-BEEF-43D1-B13E-DF113BE0F748}" type="presOf" srcId="{C14B00D6-43F0-4E84-8889-50906C7863C3}" destId="{28EED205-11DF-4D02-9B94-98185D70427E}" srcOrd="1" destOrd="0" presId="urn:microsoft.com/office/officeart/2005/8/layout/pyramid3"/>
    <dgm:cxn modelId="{034268F1-3932-4D2A-9ED1-4C23DB305A03}" type="presOf" srcId="{C374ECE7-21B0-4870-88C6-FD9F57A89FAC}" destId="{E55C66B5-DEB1-46BD-A7F9-1B9AC592959B}" srcOrd="0" destOrd="0" presId="urn:microsoft.com/office/officeart/2005/8/layout/pyramid3"/>
    <dgm:cxn modelId="{8D103337-CA9F-450A-92DB-A5F65B2977CA}" type="presParOf" srcId="{30B7AC7B-62A2-4C20-AA2B-51BE498AAC45}" destId="{486709AB-A3D2-4C2E-A065-F3C610EF6DAD}" srcOrd="0" destOrd="0" presId="urn:microsoft.com/office/officeart/2005/8/layout/pyramid3"/>
    <dgm:cxn modelId="{E770B463-A795-486B-B3D3-2E25A99FBF23}" type="presParOf" srcId="{486709AB-A3D2-4C2E-A065-F3C610EF6DAD}" destId="{7FA07006-77A8-498B-BE9F-4376EC2D2069}" srcOrd="0" destOrd="0" presId="urn:microsoft.com/office/officeart/2005/8/layout/pyramid3"/>
    <dgm:cxn modelId="{DA33C168-8F86-4B4B-AF40-47B2B911B0E8}" type="presParOf" srcId="{486709AB-A3D2-4C2E-A065-F3C610EF6DAD}" destId="{C810F529-95BD-451E-81DA-DE05ED59E358}" srcOrd="1" destOrd="0" presId="urn:microsoft.com/office/officeart/2005/8/layout/pyramid3"/>
    <dgm:cxn modelId="{9362D1B1-C5A3-46AB-BD27-E63DEBB95D9E}" type="presParOf" srcId="{30B7AC7B-62A2-4C20-AA2B-51BE498AAC45}" destId="{6B0153FA-C87E-40A8-9C1D-37B2CBF5B482}" srcOrd="1" destOrd="0" presId="urn:microsoft.com/office/officeart/2005/8/layout/pyramid3"/>
    <dgm:cxn modelId="{19AAB6B2-511D-458E-9638-E27E8B355304}" type="presParOf" srcId="{6B0153FA-C87E-40A8-9C1D-37B2CBF5B482}" destId="{14620B9B-E082-4E68-AEFC-9F1171C0BC34}" srcOrd="0" destOrd="0" presId="urn:microsoft.com/office/officeart/2005/8/layout/pyramid3"/>
    <dgm:cxn modelId="{F54957FC-35A8-42CE-8483-EA3B444C6295}" type="presParOf" srcId="{6B0153FA-C87E-40A8-9C1D-37B2CBF5B482}" destId="{38219C4C-F70F-4BA7-8FB5-93B8AD58ADA5}" srcOrd="1" destOrd="0" presId="urn:microsoft.com/office/officeart/2005/8/layout/pyramid3"/>
    <dgm:cxn modelId="{15D0E8E8-B227-437A-B5A1-74D889DA8952}" type="presParOf" srcId="{30B7AC7B-62A2-4C20-AA2B-51BE498AAC45}" destId="{6AB3E7DA-0B84-42EA-B59B-6FDE7F6CCD65}" srcOrd="2" destOrd="0" presId="urn:microsoft.com/office/officeart/2005/8/layout/pyramid3"/>
    <dgm:cxn modelId="{38C4D4DE-7150-4CFF-93EE-CBA838841CBE}" type="presParOf" srcId="{6AB3E7DA-0B84-42EA-B59B-6FDE7F6CCD65}" destId="{C81D16C7-330E-4522-8D8E-B0D4D368B266}" srcOrd="0" destOrd="0" presId="urn:microsoft.com/office/officeart/2005/8/layout/pyramid3"/>
    <dgm:cxn modelId="{0A5A3FD3-AEA1-4577-B41E-26E63CD69D78}" type="presParOf" srcId="{6AB3E7DA-0B84-42EA-B59B-6FDE7F6CCD65}" destId="{3619AE60-6EFB-4BCE-9757-629891D02969}" srcOrd="1" destOrd="0" presId="urn:microsoft.com/office/officeart/2005/8/layout/pyramid3"/>
    <dgm:cxn modelId="{452BE5BB-CF38-441D-84F3-C6F60D89AED1}" type="presParOf" srcId="{30B7AC7B-62A2-4C20-AA2B-51BE498AAC45}" destId="{8AF674C3-8995-413B-81D2-48B04A32983F}" srcOrd="3" destOrd="0" presId="urn:microsoft.com/office/officeart/2005/8/layout/pyramid3"/>
    <dgm:cxn modelId="{AA7F5434-3AEB-4379-95D6-F0A377723A71}" type="presParOf" srcId="{8AF674C3-8995-413B-81D2-48B04A32983F}" destId="{098AC22B-5240-4EB5-912F-B7FAAADEDF39}" srcOrd="0" destOrd="0" presId="urn:microsoft.com/office/officeart/2005/8/layout/pyramid3"/>
    <dgm:cxn modelId="{49910D12-FD11-4EAA-B050-9961909A0EBD}" type="presParOf" srcId="{8AF674C3-8995-413B-81D2-48B04A32983F}" destId="{28EED205-11DF-4D02-9B94-98185D70427E}" srcOrd="1" destOrd="0" presId="urn:microsoft.com/office/officeart/2005/8/layout/pyramid3"/>
    <dgm:cxn modelId="{DEF59D53-E7AC-44F7-9980-CF97F8167C58}" type="presParOf" srcId="{30B7AC7B-62A2-4C20-AA2B-51BE498AAC45}" destId="{2FA09EE1-9E3F-4AC0-A207-D31944147947}" srcOrd="4" destOrd="0" presId="urn:microsoft.com/office/officeart/2005/8/layout/pyramid3"/>
    <dgm:cxn modelId="{EB65519B-B02C-4F9D-9910-3F199229DEBF}" type="presParOf" srcId="{2FA09EE1-9E3F-4AC0-A207-D31944147947}" destId="{E55C66B5-DEB1-46BD-A7F9-1B9AC592959B}" srcOrd="0" destOrd="0" presId="urn:microsoft.com/office/officeart/2005/8/layout/pyramid3"/>
    <dgm:cxn modelId="{9ACA7BC3-F9AE-4E81-936A-41C0A91CA80A}" type="presParOf" srcId="{2FA09EE1-9E3F-4AC0-A207-D31944147947}" destId="{4FE26B8D-23B7-49BC-AEB8-BA21F7DB428A}"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A07006-77A8-498B-BE9F-4376EC2D2069}">
      <dsp:nvSpPr>
        <dsp:cNvPr id="0" name=""/>
        <dsp:cNvSpPr/>
      </dsp:nvSpPr>
      <dsp:spPr>
        <a:xfrm rot="10800000">
          <a:off x="0" y="0"/>
          <a:ext cx="2770460" cy="942906"/>
        </a:xfrm>
        <a:prstGeom prst="trapezoid">
          <a:avLst>
            <a:gd name="adj" fmla="val 29382"/>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chemeClr val="bg1"/>
              </a:solidFill>
            </a:rPr>
            <a:t>1.827 beneficiari</a:t>
          </a:r>
        </a:p>
      </dsp:txBody>
      <dsp:txXfrm rot="-10800000">
        <a:off x="484830" y="0"/>
        <a:ext cx="1800799" cy="942906"/>
      </dsp:txXfrm>
    </dsp:sp>
    <dsp:sp modelId="{14620B9B-E082-4E68-AEFC-9F1171C0BC34}">
      <dsp:nvSpPr>
        <dsp:cNvPr id="0" name=""/>
        <dsp:cNvSpPr/>
      </dsp:nvSpPr>
      <dsp:spPr>
        <a:xfrm rot="10800000">
          <a:off x="277622" y="993182"/>
          <a:ext cx="2216368" cy="942906"/>
        </a:xfrm>
        <a:prstGeom prst="trapezoid">
          <a:avLst>
            <a:gd name="adj" fmla="val 29382"/>
          </a:avLst>
        </a:prstGeom>
        <a:solidFill>
          <a:schemeClr val="accent6">
            <a:shade val="80000"/>
            <a:hueOff val="-205925"/>
            <a:satOff val="-22485"/>
            <a:lumOff val="110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it-IT" sz="1000" kern="1200" dirty="0">
              <a:solidFill>
                <a:schemeClr val="bg1"/>
              </a:solidFill>
            </a:rPr>
            <a:t>1.151 solo orient./</a:t>
          </a:r>
          <a:r>
            <a:rPr lang="it-IT" sz="1000" kern="1200" dirty="0" err="1">
              <a:solidFill>
                <a:schemeClr val="bg1"/>
              </a:solidFill>
            </a:rPr>
            <a:t>formaz</a:t>
          </a:r>
          <a:r>
            <a:rPr lang="it-IT" sz="1000" kern="1200" dirty="0">
              <a:solidFill>
                <a:schemeClr val="bg1"/>
              </a:solidFill>
            </a:rPr>
            <a:t>.</a:t>
          </a:r>
        </a:p>
        <a:p>
          <a:pPr marL="0" lvl="0" indent="0" algn="ctr" defTabSz="444500">
            <a:lnSpc>
              <a:spcPct val="90000"/>
            </a:lnSpc>
            <a:spcBef>
              <a:spcPct val="0"/>
            </a:spcBef>
            <a:spcAft>
              <a:spcPct val="35000"/>
            </a:spcAft>
            <a:buNone/>
          </a:pPr>
          <a:r>
            <a:rPr lang="it-IT" sz="1000" kern="1200" dirty="0">
              <a:solidFill>
                <a:schemeClr val="bg1"/>
              </a:solidFill>
            </a:rPr>
            <a:t>464 tirocini</a:t>
          </a:r>
        </a:p>
        <a:p>
          <a:pPr marL="0" lvl="0" indent="0" algn="ctr" defTabSz="444500">
            <a:lnSpc>
              <a:spcPct val="90000"/>
            </a:lnSpc>
            <a:spcBef>
              <a:spcPct val="0"/>
            </a:spcBef>
            <a:spcAft>
              <a:spcPct val="35000"/>
            </a:spcAft>
            <a:buNone/>
          </a:pPr>
          <a:r>
            <a:rPr lang="it-IT" sz="1000" kern="1200" dirty="0">
              <a:solidFill>
                <a:schemeClr val="bg1"/>
              </a:solidFill>
            </a:rPr>
            <a:t>212 inserimenti lav.  </a:t>
          </a:r>
        </a:p>
      </dsp:txBody>
      <dsp:txXfrm rot="-10800000">
        <a:off x="665486" y="993182"/>
        <a:ext cx="1440639" cy="942906"/>
      </dsp:txXfrm>
    </dsp:sp>
    <dsp:sp modelId="{C81D16C7-330E-4522-8D8E-B0D4D368B266}">
      <dsp:nvSpPr>
        <dsp:cNvPr id="0" name=""/>
        <dsp:cNvSpPr/>
      </dsp:nvSpPr>
      <dsp:spPr>
        <a:xfrm rot="10800000">
          <a:off x="555637" y="1862353"/>
          <a:ext cx="1662276" cy="942906"/>
        </a:xfrm>
        <a:prstGeom prst="trapezoid">
          <a:avLst>
            <a:gd name="adj" fmla="val 29382"/>
          </a:avLst>
        </a:prstGeom>
        <a:solidFill>
          <a:schemeClr val="accent6">
            <a:shade val="80000"/>
            <a:hueOff val="-411850"/>
            <a:satOff val="-44970"/>
            <a:lumOff val="2210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it-IT" sz="1200" kern="1200" dirty="0">
              <a:solidFill>
                <a:schemeClr val="bg1"/>
              </a:solidFill>
            </a:rPr>
            <a:t>69% di occupati a 36 mesi</a:t>
          </a:r>
        </a:p>
      </dsp:txBody>
      <dsp:txXfrm rot="-10800000">
        <a:off x="846536" y="1862353"/>
        <a:ext cx="1080479" cy="942906"/>
      </dsp:txXfrm>
    </dsp:sp>
    <dsp:sp modelId="{098AC22B-5240-4EB5-912F-B7FAAADEDF39}">
      <dsp:nvSpPr>
        <dsp:cNvPr id="0" name=""/>
        <dsp:cNvSpPr/>
      </dsp:nvSpPr>
      <dsp:spPr>
        <a:xfrm rot="10800000">
          <a:off x="831138" y="2828719"/>
          <a:ext cx="1108184" cy="942906"/>
        </a:xfrm>
        <a:prstGeom prst="trapezoid">
          <a:avLst>
            <a:gd name="adj" fmla="val 29382"/>
          </a:avLst>
        </a:prstGeom>
        <a:solidFill>
          <a:schemeClr val="accent6">
            <a:shade val="80000"/>
            <a:hueOff val="-617774"/>
            <a:satOff val="-67455"/>
            <a:lumOff val="331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it-IT" sz="900" kern="1200" dirty="0">
              <a:solidFill>
                <a:schemeClr val="bg1"/>
              </a:solidFill>
            </a:rPr>
            <a:t>10,2% a tempo indeterminato</a:t>
          </a:r>
        </a:p>
      </dsp:txBody>
      <dsp:txXfrm rot="-10800000">
        <a:off x="1025070" y="2828719"/>
        <a:ext cx="720319" cy="942906"/>
      </dsp:txXfrm>
    </dsp:sp>
    <dsp:sp modelId="{E55C66B5-DEB1-46BD-A7F9-1B9AC592959B}">
      <dsp:nvSpPr>
        <dsp:cNvPr id="0" name=""/>
        <dsp:cNvSpPr/>
      </dsp:nvSpPr>
      <dsp:spPr>
        <a:xfrm rot="10800000">
          <a:off x="1108184" y="3771626"/>
          <a:ext cx="554092" cy="942906"/>
        </a:xfrm>
        <a:prstGeom prst="trapezoid">
          <a:avLst>
            <a:gd name="adj" fmla="val 50000"/>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endParaRPr lang="it-IT" sz="900" kern="1200" dirty="0"/>
        </a:p>
      </dsp:txBody>
      <dsp:txXfrm rot="-10800000">
        <a:off x="1108184" y="3771626"/>
        <a:ext cx="554092" cy="942906"/>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203FDC9E-59AD-4174-ABC3-2298D23097CD}"/>
              </a:ext>
            </a:extLst>
          </p:cNvPr>
          <p:cNvSpPr/>
          <p:nvPr userDrawn="1"/>
        </p:nvSpPr>
        <p:spPr>
          <a:xfrm>
            <a:off x="8882063" y="6650038"/>
            <a:ext cx="288925" cy="200025"/>
          </a:xfrm>
          <a:prstGeom prst="rect">
            <a:avLst/>
          </a:prstGeom>
        </p:spPr>
        <p:txBody>
          <a:bodyPr wrap="none">
            <a:spAutoFit/>
          </a:bodyPr>
          <a:lstStyle/>
          <a:p>
            <a:pPr defTabSz="511716">
              <a:defRPr/>
            </a:pPr>
            <a:fld id="{17C1B25A-D75E-492A-85C7-883608BF125A}" type="slidenum">
              <a:rPr lang="it-IT" sz="700">
                <a:latin typeface="Myriad Pro" panose="020B0503030403020204" pitchFamily="34" charset="0"/>
              </a:rPr>
              <a:pPr defTabSz="511716">
                <a:defRPr/>
              </a:pPr>
              <a:t>‹N›</a:t>
            </a:fld>
            <a:endParaRPr lang="it-IT" sz="1986" dirty="0"/>
          </a:p>
        </p:txBody>
      </p:sp>
      <p:pic>
        <p:nvPicPr>
          <p:cNvPr id="3" name="Immagine 2">
            <a:extLst>
              <a:ext uri="{FF2B5EF4-FFF2-40B4-BE49-F238E27FC236}">
                <a16:creationId xmlns:a16="http://schemas.microsoft.com/office/drawing/2014/main" id="{78D82CB3-15B3-4FC5-A4D7-74650CF782E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5127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gina">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996155F0-6752-4E62-9D89-67C0A74EEC6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a:extLst>
              <a:ext uri="{FF2B5EF4-FFF2-40B4-BE49-F238E27FC236}">
                <a16:creationId xmlns:a16="http://schemas.microsoft.com/office/drawing/2014/main" id="{6043FC45-C20D-4302-BD59-5380658CAD78}"/>
              </a:ext>
            </a:extLst>
          </p:cNvPr>
          <p:cNvSpPr/>
          <p:nvPr userDrawn="1"/>
        </p:nvSpPr>
        <p:spPr>
          <a:xfrm>
            <a:off x="8902700" y="6650038"/>
            <a:ext cx="288925" cy="200025"/>
          </a:xfrm>
          <a:prstGeom prst="rect">
            <a:avLst/>
          </a:prstGeom>
        </p:spPr>
        <p:txBody>
          <a:bodyPr wrap="none">
            <a:spAutoFit/>
          </a:bodyPr>
          <a:lstStyle/>
          <a:p>
            <a:pPr defTabSz="511716">
              <a:defRPr/>
            </a:pPr>
            <a:fld id="{575900D9-D1A1-4CAE-9704-545E93CDE0F5}" type="slidenum">
              <a:rPr lang="it-IT" sz="700">
                <a:latin typeface="Myriad Pro" panose="020B0503030403020204" pitchFamily="34" charset="0"/>
              </a:rPr>
              <a:pPr defTabSz="511716">
                <a:defRPr/>
              </a:pPr>
              <a:t>‹N›</a:t>
            </a:fld>
            <a:endParaRPr lang="it-IT" sz="1986" dirty="0"/>
          </a:p>
        </p:txBody>
      </p:sp>
    </p:spTree>
    <p:extLst>
      <p:ext uri="{BB962C8B-B14F-4D97-AF65-F5344CB8AC3E}">
        <p14:creationId xmlns:p14="http://schemas.microsoft.com/office/powerpoint/2010/main" val="65685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gina con riquadro">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93AD7BD8-DAAE-4F08-BDA6-A852917F53F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a:extLst>
              <a:ext uri="{FF2B5EF4-FFF2-40B4-BE49-F238E27FC236}">
                <a16:creationId xmlns:a16="http://schemas.microsoft.com/office/drawing/2014/main" id="{9117E87F-9F05-422E-B8CF-8FB0836764FC}"/>
              </a:ext>
            </a:extLst>
          </p:cNvPr>
          <p:cNvSpPr/>
          <p:nvPr userDrawn="1"/>
        </p:nvSpPr>
        <p:spPr>
          <a:xfrm>
            <a:off x="8902700" y="6650038"/>
            <a:ext cx="288925" cy="200025"/>
          </a:xfrm>
          <a:prstGeom prst="rect">
            <a:avLst/>
          </a:prstGeom>
        </p:spPr>
        <p:txBody>
          <a:bodyPr wrap="none">
            <a:spAutoFit/>
          </a:bodyPr>
          <a:lstStyle/>
          <a:p>
            <a:pPr defTabSz="511716">
              <a:defRPr/>
            </a:pPr>
            <a:fld id="{F5A8D846-98FE-4AF7-B748-C1FC7B1DB8FA}" type="slidenum">
              <a:rPr lang="it-IT" sz="700">
                <a:latin typeface="Myriad Pro" panose="020B0503030403020204" pitchFamily="34" charset="0"/>
              </a:rPr>
              <a:pPr defTabSz="511716">
                <a:defRPr/>
              </a:pPr>
              <a:t>‹N›</a:t>
            </a:fld>
            <a:endParaRPr lang="it-IT" sz="1986" dirty="0"/>
          </a:p>
        </p:txBody>
      </p:sp>
    </p:spTree>
    <p:extLst>
      <p:ext uri="{BB962C8B-B14F-4D97-AF65-F5344CB8AC3E}">
        <p14:creationId xmlns:p14="http://schemas.microsoft.com/office/powerpoint/2010/main" val="2095294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gina con riquadro - cultura">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9E48B174-4A25-441D-9F72-4E195AD21BD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a:extLst>
              <a:ext uri="{FF2B5EF4-FFF2-40B4-BE49-F238E27FC236}">
                <a16:creationId xmlns:a16="http://schemas.microsoft.com/office/drawing/2014/main" id="{5DFBCA7C-A212-4CBF-B7E2-4B8B2A054AB4}"/>
              </a:ext>
            </a:extLst>
          </p:cNvPr>
          <p:cNvSpPr/>
          <p:nvPr userDrawn="1"/>
        </p:nvSpPr>
        <p:spPr>
          <a:xfrm>
            <a:off x="8902700" y="6650038"/>
            <a:ext cx="288925" cy="200025"/>
          </a:xfrm>
          <a:prstGeom prst="rect">
            <a:avLst/>
          </a:prstGeom>
        </p:spPr>
        <p:txBody>
          <a:bodyPr wrap="none">
            <a:spAutoFit/>
          </a:bodyPr>
          <a:lstStyle/>
          <a:p>
            <a:pPr defTabSz="511716">
              <a:defRPr/>
            </a:pPr>
            <a:fld id="{D7160236-FB8C-477C-9308-1E13F534B894}" type="slidenum">
              <a:rPr lang="it-IT" sz="700">
                <a:latin typeface="Myriad Pro" panose="020B0503030403020204" pitchFamily="34" charset="0"/>
              </a:rPr>
              <a:pPr defTabSz="511716">
                <a:defRPr/>
              </a:pPr>
              <a:t>‹N›</a:t>
            </a:fld>
            <a:endParaRPr lang="it-IT" sz="1986" dirty="0"/>
          </a:p>
        </p:txBody>
      </p:sp>
    </p:spTree>
    <p:extLst>
      <p:ext uri="{BB962C8B-B14F-4D97-AF65-F5344CB8AC3E}">
        <p14:creationId xmlns:p14="http://schemas.microsoft.com/office/powerpoint/2010/main" val="218122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agina con riquadro - cultura">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49EA378-4323-4D2E-A838-C07E5A51253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a:extLst>
              <a:ext uri="{FF2B5EF4-FFF2-40B4-BE49-F238E27FC236}">
                <a16:creationId xmlns:a16="http://schemas.microsoft.com/office/drawing/2014/main" id="{198EC7E4-8BC7-4618-87C1-D4F06203F7D7}"/>
              </a:ext>
            </a:extLst>
          </p:cNvPr>
          <p:cNvSpPr/>
          <p:nvPr userDrawn="1"/>
        </p:nvSpPr>
        <p:spPr>
          <a:xfrm>
            <a:off x="8902700" y="6650038"/>
            <a:ext cx="288925" cy="200025"/>
          </a:xfrm>
          <a:prstGeom prst="rect">
            <a:avLst/>
          </a:prstGeom>
        </p:spPr>
        <p:txBody>
          <a:bodyPr wrap="none">
            <a:spAutoFit/>
          </a:bodyPr>
          <a:lstStyle/>
          <a:p>
            <a:pPr defTabSz="511716">
              <a:defRPr/>
            </a:pPr>
            <a:fld id="{9578C834-6D83-4326-B46E-8CC728A146A0}" type="slidenum">
              <a:rPr lang="it-IT" sz="700">
                <a:latin typeface="Myriad Pro" panose="020B0503030403020204" pitchFamily="34" charset="0"/>
              </a:rPr>
              <a:pPr defTabSz="511716">
                <a:defRPr/>
              </a:pPr>
              <a:t>‹N›</a:t>
            </a:fld>
            <a:endParaRPr lang="it-IT" sz="1986" dirty="0"/>
          </a:p>
        </p:txBody>
      </p:sp>
    </p:spTree>
    <p:extLst>
      <p:ext uri="{BB962C8B-B14F-4D97-AF65-F5344CB8AC3E}">
        <p14:creationId xmlns:p14="http://schemas.microsoft.com/office/powerpoint/2010/main" val="177812658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pagina con riquadro - cultura">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1EBCD0B0-CE8B-41D2-9028-767EF52CEFE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a:extLst>
              <a:ext uri="{FF2B5EF4-FFF2-40B4-BE49-F238E27FC236}">
                <a16:creationId xmlns:a16="http://schemas.microsoft.com/office/drawing/2014/main" id="{B806FE06-AAFE-4AE9-9564-4F01AE240310}"/>
              </a:ext>
            </a:extLst>
          </p:cNvPr>
          <p:cNvSpPr/>
          <p:nvPr userDrawn="1"/>
        </p:nvSpPr>
        <p:spPr>
          <a:xfrm>
            <a:off x="8902700" y="6650038"/>
            <a:ext cx="288925" cy="200025"/>
          </a:xfrm>
          <a:prstGeom prst="rect">
            <a:avLst/>
          </a:prstGeom>
        </p:spPr>
        <p:txBody>
          <a:bodyPr wrap="none">
            <a:spAutoFit/>
          </a:bodyPr>
          <a:lstStyle/>
          <a:p>
            <a:pPr defTabSz="511716">
              <a:defRPr/>
            </a:pPr>
            <a:fld id="{D30DB44F-366A-4A61-8B4E-CD8B5DF2DDAA}" type="slidenum">
              <a:rPr lang="it-IT" sz="700">
                <a:latin typeface="Myriad Pro" panose="020B0503030403020204" pitchFamily="34" charset="0"/>
              </a:rPr>
              <a:pPr defTabSz="511716">
                <a:defRPr/>
              </a:pPr>
              <a:t>‹N›</a:t>
            </a:fld>
            <a:endParaRPr lang="it-IT" sz="1986" dirty="0"/>
          </a:p>
        </p:txBody>
      </p:sp>
    </p:spTree>
    <p:extLst>
      <p:ext uri="{BB962C8B-B14F-4D97-AF65-F5344CB8AC3E}">
        <p14:creationId xmlns:p14="http://schemas.microsoft.com/office/powerpoint/2010/main" val="1155358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gina grafico">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0CC6A1D0-2145-4DFD-9DBA-C1B6A50EFEC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a:extLst>
              <a:ext uri="{FF2B5EF4-FFF2-40B4-BE49-F238E27FC236}">
                <a16:creationId xmlns:a16="http://schemas.microsoft.com/office/drawing/2014/main" id="{7D07175B-D857-4655-BCAC-E44C22E94CB4}"/>
              </a:ext>
            </a:extLst>
          </p:cNvPr>
          <p:cNvSpPr/>
          <p:nvPr userDrawn="1"/>
        </p:nvSpPr>
        <p:spPr>
          <a:xfrm>
            <a:off x="8902700" y="6650038"/>
            <a:ext cx="288925" cy="200025"/>
          </a:xfrm>
          <a:prstGeom prst="rect">
            <a:avLst/>
          </a:prstGeom>
        </p:spPr>
        <p:txBody>
          <a:bodyPr wrap="none">
            <a:spAutoFit/>
          </a:bodyPr>
          <a:lstStyle/>
          <a:p>
            <a:pPr defTabSz="511716">
              <a:defRPr/>
            </a:pPr>
            <a:fld id="{2307EC0E-D9A9-40B1-9AF1-5E1ECA4BDF0A}" type="slidenum">
              <a:rPr lang="it-IT" sz="700">
                <a:latin typeface="Myriad Pro" panose="020B0503030403020204" pitchFamily="34" charset="0"/>
              </a:rPr>
              <a:pPr defTabSz="511716">
                <a:defRPr/>
              </a:pPr>
              <a:t>‹N›</a:t>
            </a:fld>
            <a:endParaRPr lang="it-IT" sz="1986" dirty="0"/>
          </a:p>
        </p:txBody>
      </p:sp>
    </p:spTree>
    <p:extLst>
      <p:ext uri="{BB962C8B-B14F-4D97-AF65-F5344CB8AC3E}">
        <p14:creationId xmlns:p14="http://schemas.microsoft.com/office/powerpoint/2010/main" val="305680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uota">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7F1260F-3EE1-479E-8C32-33AD723DEDC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a:extLst>
              <a:ext uri="{FF2B5EF4-FFF2-40B4-BE49-F238E27FC236}">
                <a16:creationId xmlns:a16="http://schemas.microsoft.com/office/drawing/2014/main" id="{675BCF80-7C06-4EEA-A175-8857ABBD1DDE}"/>
              </a:ext>
            </a:extLst>
          </p:cNvPr>
          <p:cNvSpPr/>
          <p:nvPr userDrawn="1"/>
        </p:nvSpPr>
        <p:spPr>
          <a:xfrm>
            <a:off x="8902700" y="6650038"/>
            <a:ext cx="288925" cy="200025"/>
          </a:xfrm>
          <a:prstGeom prst="rect">
            <a:avLst/>
          </a:prstGeom>
        </p:spPr>
        <p:txBody>
          <a:bodyPr wrap="none">
            <a:spAutoFit/>
          </a:bodyPr>
          <a:lstStyle/>
          <a:p>
            <a:pPr defTabSz="511716">
              <a:defRPr/>
            </a:pPr>
            <a:fld id="{91F6ABF0-A878-401E-BEB6-AB0CAB2D6609}" type="slidenum">
              <a:rPr lang="it-IT" sz="700">
                <a:latin typeface="Myriad Pro" panose="020B0503030403020204" pitchFamily="34" charset="0"/>
              </a:rPr>
              <a:pPr defTabSz="511716">
                <a:defRPr/>
              </a:pPr>
              <a:t>‹N›</a:t>
            </a:fld>
            <a:endParaRPr lang="it-IT" sz="1986" dirty="0"/>
          </a:p>
        </p:txBody>
      </p:sp>
    </p:spTree>
    <p:extLst>
      <p:ext uri="{BB962C8B-B14F-4D97-AF65-F5344CB8AC3E}">
        <p14:creationId xmlns:p14="http://schemas.microsoft.com/office/powerpoint/2010/main" val="506079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v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6955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12" r:id="rId9"/>
  </p:sldLayoutIdLst>
  <p:txStyles>
    <p:titleStyle>
      <a:lvl1pPr algn="ctr" defTabSz="341313" rtl="0" eaLnBrk="0" fontAlgn="base" hangingPunct="0">
        <a:spcBef>
          <a:spcPct val="0"/>
        </a:spcBef>
        <a:spcAft>
          <a:spcPct val="0"/>
        </a:spcAft>
        <a:defRPr sz="3200" kern="1200">
          <a:solidFill>
            <a:schemeClr val="tx1"/>
          </a:solidFill>
          <a:latin typeface="+mj-lt"/>
          <a:ea typeface="+mj-ea"/>
          <a:cs typeface="+mj-cs"/>
        </a:defRPr>
      </a:lvl1pPr>
      <a:lvl2pPr algn="ctr" defTabSz="341313" rtl="0" eaLnBrk="0" fontAlgn="base" hangingPunct="0">
        <a:spcBef>
          <a:spcPct val="0"/>
        </a:spcBef>
        <a:spcAft>
          <a:spcPct val="0"/>
        </a:spcAft>
        <a:defRPr sz="3200">
          <a:solidFill>
            <a:schemeClr val="tx1"/>
          </a:solidFill>
          <a:latin typeface="Calibri" panose="020F0502020204030204" pitchFamily="34" charset="0"/>
        </a:defRPr>
      </a:lvl2pPr>
      <a:lvl3pPr algn="ctr" defTabSz="341313" rtl="0" eaLnBrk="0" fontAlgn="base" hangingPunct="0">
        <a:spcBef>
          <a:spcPct val="0"/>
        </a:spcBef>
        <a:spcAft>
          <a:spcPct val="0"/>
        </a:spcAft>
        <a:defRPr sz="3200">
          <a:solidFill>
            <a:schemeClr val="tx1"/>
          </a:solidFill>
          <a:latin typeface="Calibri" panose="020F0502020204030204" pitchFamily="34" charset="0"/>
        </a:defRPr>
      </a:lvl3pPr>
      <a:lvl4pPr algn="ctr" defTabSz="341313" rtl="0" eaLnBrk="0" fontAlgn="base" hangingPunct="0">
        <a:spcBef>
          <a:spcPct val="0"/>
        </a:spcBef>
        <a:spcAft>
          <a:spcPct val="0"/>
        </a:spcAft>
        <a:defRPr sz="3200">
          <a:solidFill>
            <a:schemeClr val="tx1"/>
          </a:solidFill>
          <a:latin typeface="Calibri" panose="020F0502020204030204" pitchFamily="34" charset="0"/>
        </a:defRPr>
      </a:lvl4pPr>
      <a:lvl5pPr algn="ctr" defTabSz="341313" rtl="0" eaLnBrk="0" fontAlgn="base" hangingPunct="0">
        <a:spcBef>
          <a:spcPct val="0"/>
        </a:spcBef>
        <a:spcAft>
          <a:spcPct val="0"/>
        </a:spcAft>
        <a:defRPr sz="3200">
          <a:solidFill>
            <a:schemeClr val="tx1"/>
          </a:solidFill>
          <a:latin typeface="Calibri" panose="020F0502020204030204" pitchFamily="34" charset="0"/>
        </a:defRPr>
      </a:lvl5pPr>
      <a:lvl6pPr marL="207938" algn="ctr" defTabSz="342231" rtl="0" fontAlgn="base">
        <a:spcBef>
          <a:spcPct val="0"/>
        </a:spcBef>
        <a:spcAft>
          <a:spcPct val="0"/>
        </a:spcAft>
        <a:defRPr sz="3275">
          <a:solidFill>
            <a:schemeClr val="tx1"/>
          </a:solidFill>
          <a:latin typeface="Calibri" panose="020F0502020204030204" pitchFamily="34" charset="0"/>
        </a:defRPr>
      </a:lvl6pPr>
      <a:lvl7pPr marL="415875" algn="ctr" defTabSz="342231" rtl="0" fontAlgn="base">
        <a:spcBef>
          <a:spcPct val="0"/>
        </a:spcBef>
        <a:spcAft>
          <a:spcPct val="0"/>
        </a:spcAft>
        <a:defRPr sz="3275">
          <a:solidFill>
            <a:schemeClr val="tx1"/>
          </a:solidFill>
          <a:latin typeface="Calibri" panose="020F0502020204030204" pitchFamily="34" charset="0"/>
        </a:defRPr>
      </a:lvl7pPr>
      <a:lvl8pPr marL="623813" algn="ctr" defTabSz="342231" rtl="0" fontAlgn="base">
        <a:spcBef>
          <a:spcPct val="0"/>
        </a:spcBef>
        <a:spcAft>
          <a:spcPct val="0"/>
        </a:spcAft>
        <a:defRPr sz="3275">
          <a:solidFill>
            <a:schemeClr val="tx1"/>
          </a:solidFill>
          <a:latin typeface="Calibri" panose="020F0502020204030204" pitchFamily="34" charset="0"/>
        </a:defRPr>
      </a:lvl8pPr>
      <a:lvl9pPr marL="831750" algn="ctr" defTabSz="342231" rtl="0" fontAlgn="base">
        <a:spcBef>
          <a:spcPct val="0"/>
        </a:spcBef>
        <a:spcAft>
          <a:spcPct val="0"/>
        </a:spcAft>
        <a:defRPr sz="3275">
          <a:solidFill>
            <a:schemeClr val="tx1"/>
          </a:solidFill>
          <a:latin typeface="Calibri" panose="020F0502020204030204" pitchFamily="34" charset="0"/>
        </a:defRPr>
      </a:lvl9pPr>
    </p:titleStyle>
    <p:bodyStyle>
      <a:lvl1pPr marL="255588" indent="-255588" algn="l" defTabSz="341313"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1pPr>
      <a:lvl2pPr marL="555625" indent="-212725" algn="l" defTabSz="3413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855663" indent="-169863" algn="l" defTabSz="341313"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mn-ea"/>
          <a:cs typeface="+mn-cs"/>
        </a:defRPr>
      </a:lvl3pPr>
      <a:lvl4pPr marL="1198563" indent="-169863" algn="l" defTabSz="341313"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defRPr>
      </a:lvl4pPr>
      <a:lvl5pPr marL="1541463" indent="-169863" algn="l" defTabSz="341313"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defRPr>
      </a:lvl5pPr>
      <a:lvl6pPr marL="1886004" indent="-171455" algn="l" defTabSz="342910" rtl="0" eaLnBrk="1" latinLnBrk="0" hangingPunct="1">
        <a:spcBef>
          <a:spcPct val="20000"/>
        </a:spcBef>
        <a:buFont typeface="Arial"/>
        <a:buChar char="•"/>
        <a:defRPr sz="1500" kern="1200">
          <a:solidFill>
            <a:schemeClr val="tx1"/>
          </a:solidFill>
          <a:latin typeface="+mn-lt"/>
          <a:ea typeface="+mn-ea"/>
          <a:cs typeface="+mn-cs"/>
        </a:defRPr>
      </a:lvl6pPr>
      <a:lvl7pPr marL="2228914" indent="-171455" algn="l" defTabSz="342910" rtl="0" eaLnBrk="1" latinLnBrk="0" hangingPunct="1">
        <a:spcBef>
          <a:spcPct val="20000"/>
        </a:spcBef>
        <a:buFont typeface="Arial"/>
        <a:buChar char="•"/>
        <a:defRPr sz="1500" kern="1200">
          <a:solidFill>
            <a:schemeClr val="tx1"/>
          </a:solidFill>
          <a:latin typeface="+mn-lt"/>
          <a:ea typeface="+mn-ea"/>
          <a:cs typeface="+mn-cs"/>
        </a:defRPr>
      </a:lvl7pPr>
      <a:lvl8pPr marL="2571824" indent="-171455" algn="l" defTabSz="342910" rtl="0" eaLnBrk="1" latinLnBrk="0" hangingPunct="1">
        <a:spcBef>
          <a:spcPct val="20000"/>
        </a:spcBef>
        <a:buFont typeface="Arial"/>
        <a:buChar char="•"/>
        <a:defRPr sz="1500" kern="1200">
          <a:solidFill>
            <a:schemeClr val="tx1"/>
          </a:solidFill>
          <a:latin typeface="+mn-lt"/>
          <a:ea typeface="+mn-ea"/>
          <a:cs typeface="+mn-cs"/>
        </a:defRPr>
      </a:lvl8pPr>
      <a:lvl9pPr marL="2914733" indent="-171455" algn="l" defTabSz="34291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it-IT"/>
      </a:defPPr>
      <a:lvl1pPr marL="0" algn="l" defTabSz="342910" rtl="0" eaLnBrk="1" latinLnBrk="0" hangingPunct="1">
        <a:defRPr sz="1350" kern="1200">
          <a:solidFill>
            <a:schemeClr val="tx1"/>
          </a:solidFill>
          <a:latin typeface="+mn-lt"/>
          <a:ea typeface="+mn-ea"/>
          <a:cs typeface="+mn-cs"/>
        </a:defRPr>
      </a:lvl1pPr>
      <a:lvl2pPr marL="342910" algn="l" defTabSz="342910" rtl="0" eaLnBrk="1" latinLnBrk="0" hangingPunct="1">
        <a:defRPr sz="1350" kern="1200">
          <a:solidFill>
            <a:schemeClr val="tx1"/>
          </a:solidFill>
          <a:latin typeface="+mn-lt"/>
          <a:ea typeface="+mn-ea"/>
          <a:cs typeface="+mn-cs"/>
        </a:defRPr>
      </a:lvl2pPr>
      <a:lvl3pPr marL="685820" algn="l" defTabSz="342910" rtl="0" eaLnBrk="1" latinLnBrk="0" hangingPunct="1">
        <a:defRPr sz="1350" kern="1200">
          <a:solidFill>
            <a:schemeClr val="tx1"/>
          </a:solidFill>
          <a:latin typeface="+mn-lt"/>
          <a:ea typeface="+mn-ea"/>
          <a:cs typeface="+mn-cs"/>
        </a:defRPr>
      </a:lvl3pPr>
      <a:lvl4pPr marL="1028730" algn="l" defTabSz="342910" rtl="0" eaLnBrk="1" latinLnBrk="0" hangingPunct="1">
        <a:defRPr sz="1350" kern="1200">
          <a:solidFill>
            <a:schemeClr val="tx1"/>
          </a:solidFill>
          <a:latin typeface="+mn-lt"/>
          <a:ea typeface="+mn-ea"/>
          <a:cs typeface="+mn-cs"/>
        </a:defRPr>
      </a:lvl4pPr>
      <a:lvl5pPr marL="1371639" algn="l" defTabSz="342910" rtl="0" eaLnBrk="1" latinLnBrk="0" hangingPunct="1">
        <a:defRPr sz="1350" kern="1200">
          <a:solidFill>
            <a:schemeClr val="tx1"/>
          </a:solidFill>
          <a:latin typeface="+mn-lt"/>
          <a:ea typeface="+mn-ea"/>
          <a:cs typeface="+mn-cs"/>
        </a:defRPr>
      </a:lvl5pPr>
      <a:lvl6pPr marL="1714550" algn="l" defTabSz="342910" rtl="0" eaLnBrk="1" latinLnBrk="0" hangingPunct="1">
        <a:defRPr sz="1350" kern="1200">
          <a:solidFill>
            <a:schemeClr val="tx1"/>
          </a:solidFill>
          <a:latin typeface="+mn-lt"/>
          <a:ea typeface="+mn-ea"/>
          <a:cs typeface="+mn-cs"/>
        </a:defRPr>
      </a:lvl6pPr>
      <a:lvl7pPr marL="2057458" algn="l" defTabSz="342910" rtl="0" eaLnBrk="1" latinLnBrk="0" hangingPunct="1">
        <a:defRPr sz="1350" kern="1200">
          <a:solidFill>
            <a:schemeClr val="tx1"/>
          </a:solidFill>
          <a:latin typeface="+mn-lt"/>
          <a:ea typeface="+mn-ea"/>
          <a:cs typeface="+mn-cs"/>
        </a:defRPr>
      </a:lvl7pPr>
      <a:lvl8pPr marL="2400368" algn="l" defTabSz="342910" rtl="0" eaLnBrk="1" latinLnBrk="0" hangingPunct="1">
        <a:defRPr sz="1350" kern="1200">
          <a:solidFill>
            <a:schemeClr val="tx1"/>
          </a:solidFill>
          <a:latin typeface="+mn-lt"/>
          <a:ea typeface="+mn-ea"/>
          <a:cs typeface="+mn-cs"/>
        </a:defRPr>
      </a:lvl8pPr>
      <a:lvl9pPr marL="2743278" algn="l" defTabSz="34291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3.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ttangolo 5">
            <a:extLst>
              <a:ext uri="{FF2B5EF4-FFF2-40B4-BE49-F238E27FC236}">
                <a16:creationId xmlns:a16="http://schemas.microsoft.com/office/drawing/2014/main" id="{BA09A8E0-BC76-46EF-A7B2-E37A64EACF56}"/>
              </a:ext>
            </a:extLst>
          </p:cNvPr>
          <p:cNvSpPr>
            <a:spLocks noChangeArrowheads="1"/>
          </p:cNvSpPr>
          <p:nvPr/>
        </p:nvSpPr>
        <p:spPr bwMode="auto">
          <a:xfrm>
            <a:off x="1220788" y="5505450"/>
            <a:ext cx="5075509"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457200">
              <a:defRPr sz="1900">
                <a:solidFill>
                  <a:schemeClr val="tx1"/>
                </a:solidFill>
                <a:latin typeface="Calibri" panose="020F0502020204030204" pitchFamily="34" charset="0"/>
              </a:defRPr>
            </a:lvl1pPr>
            <a:lvl2pPr defTabSz="457200">
              <a:defRPr sz="1900">
                <a:solidFill>
                  <a:schemeClr val="tx1"/>
                </a:solidFill>
                <a:latin typeface="Calibri" panose="020F0502020204030204" pitchFamily="34" charset="0"/>
              </a:defRPr>
            </a:lvl2pPr>
            <a:lvl3pPr defTabSz="457200">
              <a:defRPr sz="1900">
                <a:solidFill>
                  <a:schemeClr val="tx1"/>
                </a:solidFill>
                <a:latin typeface="Calibri" panose="020F0502020204030204" pitchFamily="34" charset="0"/>
              </a:defRPr>
            </a:lvl3pPr>
            <a:lvl4pPr defTabSz="457200">
              <a:defRPr sz="1900">
                <a:solidFill>
                  <a:schemeClr val="tx1"/>
                </a:solidFill>
                <a:latin typeface="Calibri" panose="020F0502020204030204" pitchFamily="34" charset="0"/>
              </a:defRPr>
            </a:lvl4pPr>
            <a:lvl5pPr defTabSz="457200">
              <a:defRPr sz="1900">
                <a:solidFill>
                  <a:schemeClr val="tx1"/>
                </a:solidFill>
                <a:latin typeface="Calibri" panose="020F0502020204030204" pitchFamily="34" charset="0"/>
              </a:defRPr>
            </a:lvl5pPr>
            <a:lvl6pPr marL="2503488" indent="-1116013" defTabSz="457200" eaLnBrk="0" fontAlgn="base" hangingPunct="0">
              <a:spcBef>
                <a:spcPct val="0"/>
              </a:spcBef>
              <a:spcAft>
                <a:spcPct val="0"/>
              </a:spcAft>
              <a:defRPr sz="1900">
                <a:solidFill>
                  <a:schemeClr val="tx1"/>
                </a:solidFill>
                <a:latin typeface="Calibri" panose="020F0502020204030204" pitchFamily="34" charset="0"/>
              </a:defRPr>
            </a:lvl6pPr>
            <a:lvl7pPr marL="2960688" indent="-1116013" defTabSz="457200" eaLnBrk="0" fontAlgn="base" hangingPunct="0">
              <a:spcBef>
                <a:spcPct val="0"/>
              </a:spcBef>
              <a:spcAft>
                <a:spcPct val="0"/>
              </a:spcAft>
              <a:defRPr sz="1900">
                <a:solidFill>
                  <a:schemeClr val="tx1"/>
                </a:solidFill>
                <a:latin typeface="Calibri" panose="020F0502020204030204" pitchFamily="34" charset="0"/>
              </a:defRPr>
            </a:lvl7pPr>
            <a:lvl8pPr marL="3417888" indent="-1116013" defTabSz="457200" eaLnBrk="0" fontAlgn="base" hangingPunct="0">
              <a:spcBef>
                <a:spcPct val="0"/>
              </a:spcBef>
              <a:spcAft>
                <a:spcPct val="0"/>
              </a:spcAft>
              <a:defRPr sz="1900">
                <a:solidFill>
                  <a:schemeClr val="tx1"/>
                </a:solidFill>
                <a:latin typeface="Calibri" panose="020F0502020204030204" pitchFamily="34" charset="0"/>
              </a:defRPr>
            </a:lvl8pPr>
            <a:lvl9pPr marL="3875088" indent="-1116013" defTabSz="457200" eaLnBrk="0" fontAlgn="base" hangingPunct="0">
              <a:spcBef>
                <a:spcPct val="0"/>
              </a:spcBef>
              <a:spcAft>
                <a:spcPct val="0"/>
              </a:spcAft>
              <a:defRPr sz="1900">
                <a:solidFill>
                  <a:schemeClr val="tx1"/>
                </a:solidFill>
                <a:latin typeface="Calibri" panose="020F0502020204030204" pitchFamily="34" charset="0"/>
              </a:defRPr>
            </a:lvl9pPr>
          </a:lstStyle>
          <a:p>
            <a:pPr eaLnBrk="1" hangingPunct="1"/>
            <a:r>
              <a:rPr lang="it-IT" altLang="it-IT" sz="2000" dirty="0">
                <a:solidFill>
                  <a:schemeClr val="bg1"/>
                </a:solidFill>
                <a:latin typeface="Bauer Bodoni Std 1 Roman" panose="02070603080706020303" pitchFamily="18" charset="0"/>
              </a:rPr>
              <a:t>Monitoraggio e valutazione</a:t>
            </a:r>
            <a:endParaRPr lang="it-IT" altLang="it-IT" sz="1000" dirty="0">
              <a:solidFill>
                <a:schemeClr val="bg1"/>
              </a:solidFill>
              <a:latin typeface="Bauer Bodoni Std 1 Roman" panose="02070603080706020303" pitchFamily="18" charset="0"/>
            </a:endParaRPr>
          </a:p>
        </p:txBody>
      </p:sp>
      <p:sp>
        <p:nvSpPr>
          <p:cNvPr id="9219" name="Rettangolo 1">
            <a:extLst>
              <a:ext uri="{FF2B5EF4-FFF2-40B4-BE49-F238E27FC236}">
                <a16:creationId xmlns:a16="http://schemas.microsoft.com/office/drawing/2014/main" id="{24522D8F-21D1-4568-92CE-601052F5D131}"/>
              </a:ext>
            </a:extLst>
          </p:cNvPr>
          <p:cNvSpPr>
            <a:spLocks noChangeArrowheads="1"/>
          </p:cNvSpPr>
          <p:nvPr/>
        </p:nvSpPr>
        <p:spPr bwMode="auto">
          <a:xfrm>
            <a:off x="1220788" y="3511142"/>
            <a:ext cx="4570412" cy="1211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900">
                <a:solidFill>
                  <a:schemeClr val="tx1"/>
                </a:solidFill>
                <a:latin typeface="Calibri" panose="020F0502020204030204" pitchFamily="34" charset="0"/>
              </a:defRPr>
            </a:lvl1pPr>
            <a:lvl2pPr marL="742950" indent="-285750">
              <a:defRPr sz="1900">
                <a:solidFill>
                  <a:schemeClr val="tx1"/>
                </a:solidFill>
                <a:latin typeface="Calibri" panose="020F0502020204030204" pitchFamily="34" charset="0"/>
              </a:defRPr>
            </a:lvl2pPr>
            <a:lvl3pPr marL="1143000" indent="-228600">
              <a:defRPr sz="1900">
                <a:solidFill>
                  <a:schemeClr val="tx1"/>
                </a:solidFill>
                <a:latin typeface="Calibri" panose="020F0502020204030204" pitchFamily="34" charset="0"/>
              </a:defRPr>
            </a:lvl3pPr>
            <a:lvl4pPr marL="1600200" indent="-228600">
              <a:defRPr sz="1900">
                <a:solidFill>
                  <a:schemeClr val="tx1"/>
                </a:solidFill>
                <a:latin typeface="Calibri" panose="020F0502020204030204" pitchFamily="34" charset="0"/>
              </a:defRPr>
            </a:lvl4pPr>
            <a:lvl5pPr marL="2057400" indent="-228600">
              <a:defRPr sz="1900">
                <a:solidFill>
                  <a:schemeClr val="tx1"/>
                </a:solidFill>
                <a:latin typeface="Calibri" panose="020F0502020204030204" pitchFamily="34" charset="0"/>
              </a:defRPr>
            </a:lvl5pPr>
            <a:lvl6pPr marL="2514600" indent="-228600" defTabSz="511175" eaLnBrk="0" fontAlgn="base" hangingPunct="0">
              <a:spcBef>
                <a:spcPct val="0"/>
              </a:spcBef>
              <a:spcAft>
                <a:spcPct val="0"/>
              </a:spcAft>
              <a:defRPr sz="1900">
                <a:solidFill>
                  <a:schemeClr val="tx1"/>
                </a:solidFill>
                <a:latin typeface="Calibri" panose="020F0502020204030204" pitchFamily="34" charset="0"/>
              </a:defRPr>
            </a:lvl6pPr>
            <a:lvl7pPr marL="2971800" indent="-228600" defTabSz="511175" eaLnBrk="0" fontAlgn="base" hangingPunct="0">
              <a:spcBef>
                <a:spcPct val="0"/>
              </a:spcBef>
              <a:spcAft>
                <a:spcPct val="0"/>
              </a:spcAft>
              <a:defRPr sz="1900">
                <a:solidFill>
                  <a:schemeClr val="tx1"/>
                </a:solidFill>
                <a:latin typeface="Calibri" panose="020F0502020204030204" pitchFamily="34" charset="0"/>
              </a:defRPr>
            </a:lvl7pPr>
            <a:lvl8pPr marL="3429000" indent="-228600" defTabSz="511175" eaLnBrk="0" fontAlgn="base" hangingPunct="0">
              <a:spcBef>
                <a:spcPct val="0"/>
              </a:spcBef>
              <a:spcAft>
                <a:spcPct val="0"/>
              </a:spcAft>
              <a:defRPr sz="1900">
                <a:solidFill>
                  <a:schemeClr val="tx1"/>
                </a:solidFill>
                <a:latin typeface="Calibri" panose="020F0502020204030204" pitchFamily="34" charset="0"/>
              </a:defRPr>
            </a:lvl8pPr>
            <a:lvl9pPr marL="3886200" indent="-228600" defTabSz="511175" eaLnBrk="0" fontAlgn="base" hangingPunct="0">
              <a:spcBef>
                <a:spcPct val="0"/>
              </a:spcBef>
              <a:spcAft>
                <a:spcPct val="0"/>
              </a:spcAft>
              <a:defRPr sz="1900">
                <a:solidFill>
                  <a:schemeClr val="tx1"/>
                </a:solidFill>
                <a:latin typeface="Calibri" panose="020F0502020204030204" pitchFamily="34" charset="0"/>
              </a:defRPr>
            </a:lvl9pPr>
          </a:lstStyle>
          <a:p>
            <a:pPr eaLnBrk="1" hangingPunct="1">
              <a:lnSpc>
                <a:spcPct val="96000"/>
              </a:lnSpc>
            </a:pPr>
            <a:br>
              <a:rPr lang="it-IT" altLang="it-IT" sz="1800" dirty="0">
                <a:solidFill>
                  <a:schemeClr val="bg1"/>
                </a:solidFill>
                <a:latin typeface="Bauer Bodoni Std 1" panose="02070603080706020303" pitchFamily="18" charset="0"/>
              </a:rPr>
            </a:br>
            <a:r>
              <a:rPr lang="it-IT" altLang="it-IT" sz="1800" dirty="0">
                <a:solidFill>
                  <a:schemeClr val="bg1"/>
                </a:solidFill>
                <a:latin typeface="Bauer Bodoni Std 1" panose="02070603080706020303" pitchFamily="18" charset="0"/>
              </a:rPr>
              <a:t>Bando</a:t>
            </a:r>
          </a:p>
          <a:p>
            <a:pPr eaLnBrk="1" hangingPunct="1">
              <a:lnSpc>
                <a:spcPct val="96000"/>
              </a:lnSpc>
            </a:pPr>
            <a:r>
              <a:rPr lang="it-IT" altLang="it-IT" sz="3200" dirty="0">
                <a:solidFill>
                  <a:schemeClr val="bg1"/>
                </a:solidFill>
                <a:latin typeface="Bauer Bodoni Std 1" panose="02070603080706020303" pitchFamily="18" charset="0"/>
              </a:rPr>
              <a:t>FMP</a:t>
            </a:r>
          </a:p>
          <a:p>
            <a:pPr eaLnBrk="1" hangingPunct="1">
              <a:lnSpc>
                <a:spcPct val="96000"/>
              </a:lnSpc>
            </a:pPr>
            <a:r>
              <a:rPr lang="it-IT" altLang="it-IT" sz="1400" dirty="0">
                <a:solidFill>
                  <a:schemeClr val="bg1"/>
                </a:solidFill>
                <a:latin typeface="Bauer Bodoni Std 1" panose="02070603080706020303" pitchFamily="18" charset="0"/>
              </a:rPr>
              <a:t>Torino – </a:t>
            </a:r>
            <a:r>
              <a:rPr lang="it-IT" sz="1400" i="1" dirty="0">
                <a:solidFill>
                  <a:schemeClr val="bg1"/>
                </a:solidFill>
                <a:latin typeface="Bauer Bodoni Std 1" panose="02070603080706020303" pitchFamily="18" charset="0"/>
              </a:rPr>
              <a:t>edizioni II-VII (dal 2012 al 2017) </a:t>
            </a:r>
            <a:endParaRPr lang="it-IT" altLang="it-IT" sz="1400" i="1" dirty="0">
              <a:solidFill>
                <a:schemeClr val="bg1"/>
              </a:solidFill>
              <a:latin typeface="Bauer Bodoni Std 1" panose="02070603080706020303" pitchFamily="18" charset="0"/>
            </a:endParaRPr>
          </a:p>
        </p:txBody>
      </p:sp>
      <p:sp>
        <p:nvSpPr>
          <p:cNvPr id="2" name="CasellaDiTesto 1">
            <a:extLst>
              <a:ext uri="{FF2B5EF4-FFF2-40B4-BE49-F238E27FC236}">
                <a16:creationId xmlns:a16="http://schemas.microsoft.com/office/drawing/2014/main" id="{8B9A3880-616B-4C69-B704-431D38AD2158}"/>
              </a:ext>
            </a:extLst>
          </p:cNvPr>
          <p:cNvSpPr txBox="1"/>
          <p:nvPr/>
        </p:nvSpPr>
        <p:spPr>
          <a:xfrm>
            <a:off x="4203700" y="5635625"/>
            <a:ext cx="185738" cy="398463"/>
          </a:xfrm>
          <a:prstGeom prst="rect">
            <a:avLst/>
          </a:prstGeom>
          <a:noFill/>
        </p:spPr>
        <p:txBody>
          <a:bodyPr wrap="none">
            <a:spAutoFit/>
          </a:bodyPr>
          <a:lstStyle/>
          <a:p>
            <a:pPr defTabSz="511716">
              <a:defRPr/>
            </a:pPr>
            <a:endParaRPr lang="it-IT" sz="1986" dirty="0"/>
          </a:p>
        </p:txBody>
      </p:sp>
      <p:sp>
        <p:nvSpPr>
          <p:cNvPr id="9221" name="CasellaDiTesto 3">
            <a:extLst>
              <a:ext uri="{FF2B5EF4-FFF2-40B4-BE49-F238E27FC236}">
                <a16:creationId xmlns:a16="http://schemas.microsoft.com/office/drawing/2014/main" id="{CF067BBD-547B-49FF-958B-3D98CA9A3D40}"/>
              </a:ext>
            </a:extLst>
          </p:cNvPr>
          <p:cNvSpPr txBox="1">
            <a:spLocks noChangeArrowheads="1"/>
          </p:cNvSpPr>
          <p:nvPr/>
        </p:nvSpPr>
        <p:spPr bwMode="auto">
          <a:xfrm>
            <a:off x="6884900" y="5433924"/>
            <a:ext cx="1984919" cy="600164"/>
          </a:xfrm>
          <a:prstGeom prst="rect">
            <a:avLst/>
          </a:prstGeom>
          <a:noFill/>
          <a:ln>
            <a:noFill/>
          </a:ln>
        </p:spPr>
        <p:txBody>
          <a:bodyPr wrap="square">
            <a:spAutoFit/>
          </a:bodyPr>
          <a:lstStyle/>
          <a:p>
            <a:pPr>
              <a:defRPr/>
            </a:pPr>
            <a:r>
              <a:rPr lang="it-IT" sz="1400" dirty="0"/>
              <a:t>SDG target: 8.5;</a:t>
            </a:r>
            <a:r>
              <a:rPr lang="it-IT" altLang="it-IT" sz="1400" dirty="0"/>
              <a:t> 3.</a:t>
            </a:r>
          </a:p>
          <a:p>
            <a:pPr marL="342900" indent="-342900">
              <a:buFont typeface="Arial" panose="020B0604020202020204" pitchFamily="34" charset="0"/>
              <a:buChar char="•"/>
              <a:defRPr/>
            </a:pPr>
            <a:endParaRPr lang="it-IT" altLang="it-IT" dirty="0"/>
          </a:p>
        </p:txBody>
      </p:sp>
      <p:sp>
        <p:nvSpPr>
          <p:cNvPr id="3" name="Rettangolo 2">
            <a:extLst>
              <a:ext uri="{FF2B5EF4-FFF2-40B4-BE49-F238E27FC236}">
                <a16:creationId xmlns:a16="http://schemas.microsoft.com/office/drawing/2014/main" id="{2F772ACC-30CB-40F6-A81D-FD3F085181B1}"/>
              </a:ext>
            </a:extLst>
          </p:cNvPr>
          <p:cNvSpPr/>
          <p:nvPr/>
        </p:nvSpPr>
        <p:spPr>
          <a:xfrm>
            <a:off x="6867340" y="5839180"/>
            <a:ext cx="982961" cy="400110"/>
          </a:xfrm>
          <a:prstGeom prst="rect">
            <a:avLst/>
          </a:prstGeom>
        </p:spPr>
        <p:txBody>
          <a:bodyPr wrap="none">
            <a:spAutoFit/>
          </a:bodyPr>
          <a:lstStyle/>
          <a:p>
            <a:r>
              <a:rPr lang="it-IT" altLang="it-IT" sz="2000" dirty="0">
                <a:solidFill>
                  <a:schemeClr val="bg1"/>
                </a:solidFill>
                <a:latin typeface="Bauer Bodoni Std 1 Roman" panose="02070603080706020303" pitchFamily="18" charset="0"/>
              </a:rPr>
              <a:t>(</a:t>
            </a:r>
            <a:r>
              <a:rPr lang="it-IT" altLang="it-IT" sz="1200" dirty="0">
                <a:solidFill>
                  <a:schemeClr val="accent6"/>
                </a:solidFill>
                <a:latin typeface="Bauer Bodoni Std 1 Roman" panose="02070603080706020303" pitchFamily="18" charset="0"/>
              </a:rPr>
              <a:t>Aprile 2020</a:t>
            </a:r>
            <a:endParaRPr lang="it-IT" sz="1200" dirty="0">
              <a:solidFill>
                <a:schemeClr val="accent6"/>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ttangolo 4">
            <a:extLst>
              <a:ext uri="{FF2B5EF4-FFF2-40B4-BE49-F238E27FC236}">
                <a16:creationId xmlns:a16="http://schemas.microsoft.com/office/drawing/2014/main" id="{63AB5B76-D342-41AD-8436-FD201BC0AC91}"/>
              </a:ext>
            </a:extLst>
          </p:cNvPr>
          <p:cNvSpPr>
            <a:spLocks noChangeArrowheads="1"/>
          </p:cNvSpPr>
          <p:nvPr/>
        </p:nvSpPr>
        <p:spPr bwMode="auto">
          <a:xfrm>
            <a:off x="483161" y="384233"/>
            <a:ext cx="6678612" cy="1061829"/>
          </a:xfrm>
          <a:prstGeom prst="rect">
            <a:avLst/>
          </a:prstGeom>
          <a:noFill/>
          <a:ln>
            <a:noFill/>
          </a:ln>
        </p:spPr>
        <p:txBody>
          <a:bodyPr lIns="0" tIns="0" rIns="0" bIns="0">
            <a:spAutoFit/>
          </a:bodyPr>
          <a:lstStyle>
            <a:lvl1pPr defTabSz="457200">
              <a:defRPr sz="1900">
                <a:solidFill>
                  <a:schemeClr val="tx1"/>
                </a:solidFill>
                <a:latin typeface="Calibri" panose="020F0502020204030204" pitchFamily="34" charset="0"/>
              </a:defRPr>
            </a:lvl1pPr>
            <a:lvl2pPr defTabSz="457200">
              <a:defRPr sz="1900">
                <a:solidFill>
                  <a:schemeClr val="tx1"/>
                </a:solidFill>
                <a:latin typeface="Calibri" panose="020F0502020204030204" pitchFamily="34" charset="0"/>
              </a:defRPr>
            </a:lvl2pPr>
            <a:lvl3pPr defTabSz="457200">
              <a:defRPr sz="1900">
                <a:solidFill>
                  <a:schemeClr val="tx1"/>
                </a:solidFill>
                <a:latin typeface="Calibri" panose="020F0502020204030204" pitchFamily="34" charset="0"/>
              </a:defRPr>
            </a:lvl3pPr>
            <a:lvl4pPr defTabSz="457200">
              <a:defRPr sz="1900">
                <a:solidFill>
                  <a:schemeClr val="tx1"/>
                </a:solidFill>
                <a:latin typeface="Calibri" panose="020F0502020204030204" pitchFamily="34" charset="0"/>
              </a:defRPr>
            </a:lvl4pPr>
            <a:lvl5pPr defTabSz="457200">
              <a:defRPr sz="1900">
                <a:solidFill>
                  <a:schemeClr val="tx1"/>
                </a:solidFill>
                <a:latin typeface="Calibri" panose="020F0502020204030204" pitchFamily="34" charset="0"/>
              </a:defRPr>
            </a:lvl5pPr>
            <a:lvl6pPr marL="2503488" indent="-1116013" defTabSz="457200" eaLnBrk="0" fontAlgn="base" hangingPunct="0">
              <a:spcBef>
                <a:spcPct val="0"/>
              </a:spcBef>
              <a:spcAft>
                <a:spcPct val="0"/>
              </a:spcAft>
              <a:defRPr sz="1900">
                <a:solidFill>
                  <a:schemeClr val="tx1"/>
                </a:solidFill>
                <a:latin typeface="Calibri" panose="020F0502020204030204" pitchFamily="34" charset="0"/>
              </a:defRPr>
            </a:lvl6pPr>
            <a:lvl7pPr marL="2960688" indent="-1116013" defTabSz="457200" eaLnBrk="0" fontAlgn="base" hangingPunct="0">
              <a:spcBef>
                <a:spcPct val="0"/>
              </a:spcBef>
              <a:spcAft>
                <a:spcPct val="0"/>
              </a:spcAft>
              <a:defRPr sz="1900">
                <a:solidFill>
                  <a:schemeClr val="tx1"/>
                </a:solidFill>
                <a:latin typeface="Calibri" panose="020F0502020204030204" pitchFamily="34" charset="0"/>
              </a:defRPr>
            </a:lvl7pPr>
            <a:lvl8pPr marL="3417888" indent="-1116013" defTabSz="457200" eaLnBrk="0" fontAlgn="base" hangingPunct="0">
              <a:spcBef>
                <a:spcPct val="0"/>
              </a:spcBef>
              <a:spcAft>
                <a:spcPct val="0"/>
              </a:spcAft>
              <a:defRPr sz="1900">
                <a:solidFill>
                  <a:schemeClr val="tx1"/>
                </a:solidFill>
                <a:latin typeface="Calibri" panose="020F0502020204030204" pitchFamily="34" charset="0"/>
              </a:defRPr>
            </a:lvl8pPr>
            <a:lvl9pPr marL="3875088" indent="-1116013" defTabSz="457200" eaLnBrk="0" fontAlgn="base" hangingPunct="0">
              <a:spcBef>
                <a:spcPct val="0"/>
              </a:spcBef>
              <a:spcAft>
                <a:spcPct val="0"/>
              </a:spcAft>
              <a:defRPr sz="1900">
                <a:solidFill>
                  <a:schemeClr val="tx1"/>
                </a:solidFill>
                <a:latin typeface="Calibri" panose="020F0502020204030204" pitchFamily="34" charset="0"/>
              </a:defRPr>
            </a:lvl9pPr>
          </a:lstStyle>
          <a:p>
            <a:pPr defTabSz="341313">
              <a:defRPr/>
            </a:pPr>
            <a:r>
              <a:rPr lang="it-IT" sz="2300" b="1" dirty="0">
                <a:gradFill>
                  <a:gsLst>
                    <a:gs pos="0">
                      <a:srgbClr val="036937"/>
                    </a:gs>
                    <a:gs pos="24000">
                      <a:srgbClr val="108C72"/>
                    </a:gs>
                    <a:gs pos="56000">
                      <a:srgbClr val="86BC25"/>
                    </a:gs>
                    <a:gs pos="97326">
                      <a:srgbClr val="FCEA10"/>
                    </a:gs>
                    <a:gs pos="76000">
                      <a:srgbClr val="CFD700"/>
                    </a:gs>
                  </a:gsLst>
                  <a:lin ang="0" scaled="1"/>
                </a:gradFill>
                <a:latin typeface="Raleway" charset="0"/>
              </a:rPr>
              <a:t>Premessa | Il ruolo del monitoraggio e della valutazione nel lavoro della Compagnia di San Paolo</a:t>
            </a:r>
            <a:endParaRPr lang="it-IT" altLang="it-IT" sz="2300" b="1" dirty="0">
              <a:gradFill>
                <a:gsLst>
                  <a:gs pos="0">
                    <a:srgbClr val="036937"/>
                  </a:gs>
                  <a:gs pos="24000">
                    <a:srgbClr val="108C72"/>
                  </a:gs>
                  <a:gs pos="56000">
                    <a:srgbClr val="86BC25"/>
                  </a:gs>
                  <a:gs pos="97326">
                    <a:srgbClr val="FCEA10"/>
                  </a:gs>
                  <a:gs pos="76000">
                    <a:srgbClr val="CFD700"/>
                  </a:gs>
                </a:gsLst>
                <a:lin ang="0" scaled="1"/>
              </a:gradFill>
              <a:latin typeface="Raleway" charset="0"/>
            </a:endParaRPr>
          </a:p>
        </p:txBody>
      </p:sp>
      <p:sp>
        <p:nvSpPr>
          <p:cNvPr id="4" name="Subtitle 2">
            <a:extLst>
              <a:ext uri="{FF2B5EF4-FFF2-40B4-BE49-F238E27FC236}">
                <a16:creationId xmlns:a16="http://schemas.microsoft.com/office/drawing/2014/main" id="{28D163B1-7149-4FE3-8F47-54E3083D608B}"/>
              </a:ext>
            </a:extLst>
          </p:cNvPr>
          <p:cNvSpPr txBox="1">
            <a:spLocks/>
          </p:cNvSpPr>
          <p:nvPr/>
        </p:nvSpPr>
        <p:spPr>
          <a:xfrm>
            <a:off x="266700" y="1712913"/>
            <a:ext cx="8678863" cy="3354316"/>
          </a:xfrm>
          <a:prstGeom prst="rect">
            <a:avLst/>
          </a:prstGeom>
        </p:spPr>
        <p:txBody>
          <a:bodyPr lIns="0" tIns="0" rIns="0" bIns="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defRPr/>
            </a:pPr>
            <a:r>
              <a:rPr lang="it-IT" sz="900" dirty="0"/>
              <a:t>La </a:t>
            </a:r>
            <a:r>
              <a:rPr lang="it-IT" sz="900" b="1" dirty="0"/>
              <a:t>Compagnia di San Paolo </a:t>
            </a:r>
            <a:r>
              <a:rPr lang="it-IT" sz="900" dirty="0"/>
              <a:t>svolge sui propri progetti attività di </a:t>
            </a:r>
            <a:r>
              <a:rPr lang="it-IT" sz="900" b="1" dirty="0"/>
              <a:t>monitoraggio </a:t>
            </a:r>
            <a:r>
              <a:rPr lang="it-IT" sz="900" dirty="0"/>
              <a:t> e di </a:t>
            </a:r>
            <a:r>
              <a:rPr lang="it-IT" sz="900" b="1" dirty="0"/>
              <a:t>valutazione sistematica e rigorosa, </a:t>
            </a:r>
            <a:r>
              <a:rPr lang="it-IT" sz="900" dirty="0"/>
              <a:t>ispirate ai principi di correttezza, economicità e trasparenza. Un approccio in linea con il senso di responsabilità che la Compagnia sente verso i propri stakeholder e il territorio di riferimento e rispondente alle richieste di legge (</a:t>
            </a:r>
            <a:r>
              <a:rPr lang="it-IT" sz="900" dirty="0" err="1"/>
              <a:t>d.lgs</a:t>
            </a:r>
            <a:r>
              <a:rPr lang="it-IT" sz="900" dirty="0"/>
              <a:t> 117/2017) e a quanto previsto dal Protocollo Acri-MEF.</a:t>
            </a:r>
          </a:p>
          <a:p>
            <a:pPr>
              <a:defRPr/>
            </a:pPr>
            <a:r>
              <a:rPr lang="it-IT" sz="900" dirty="0"/>
              <a:t>Le attività di valutazione sono realizzate sia su </a:t>
            </a:r>
            <a:r>
              <a:rPr lang="it-IT" sz="900" b="1" dirty="0"/>
              <a:t>finanziamenti di progetti terzi</a:t>
            </a:r>
            <a:r>
              <a:rPr lang="it-IT" sz="900" dirty="0"/>
              <a:t> che su </a:t>
            </a:r>
            <a:r>
              <a:rPr lang="it-IT" sz="900" b="1" dirty="0"/>
              <a:t>progetti propri </a:t>
            </a:r>
            <a:r>
              <a:rPr lang="it-IT" sz="900" dirty="0"/>
              <a:t>e si distinguono per </a:t>
            </a:r>
            <a:r>
              <a:rPr lang="it-IT" sz="900" b="1" dirty="0"/>
              <a:t>due approcci </a:t>
            </a:r>
            <a:r>
              <a:rPr lang="it-IT" sz="900" dirty="0"/>
              <a:t>fondamentali:</a:t>
            </a:r>
          </a:p>
          <a:p>
            <a:pPr marL="214313" indent="-214313">
              <a:spcBef>
                <a:spcPts val="0"/>
              </a:spcBef>
              <a:buFont typeface="Arial" panose="020B0604020202020204" pitchFamily="34" charset="0"/>
              <a:buChar char="•"/>
              <a:defRPr/>
            </a:pPr>
            <a:r>
              <a:rPr lang="it-IT" sz="900" dirty="0"/>
              <a:t>Misurazione di</a:t>
            </a:r>
            <a:r>
              <a:rPr lang="it-IT" sz="900" b="1" dirty="0"/>
              <a:t> </a:t>
            </a:r>
            <a:r>
              <a:rPr lang="it-IT" sz="900" b="1" i="1" dirty="0"/>
              <a:t>output (monitoraggio, analisi di implementazione)</a:t>
            </a:r>
            <a:r>
              <a:rPr lang="it-IT" sz="900" b="1" dirty="0"/>
              <a:t>:</a:t>
            </a:r>
            <a:r>
              <a:rPr lang="it-IT" sz="900" dirty="0"/>
              <a:t> valutazione dei risultati in termini di produzione/erogazione di servizi realizzata grazie alla trasformazione degli input e valutazione della modalità operative utilizzate;</a:t>
            </a:r>
          </a:p>
          <a:p>
            <a:pPr marL="214313" indent="-214313">
              <a:spcBef>
                <a:spcPts val="0"/>
              </a:spcBef>
              <a:buFont typeface="Arial" panose="020B0604020202020204" pitchFamily="34" charset="0"/>
              <a:buChar char="•"/>
              <a:defRPr/>
            </a:pPr>
            <a:r>
              <a:rPr lang="it-IT" sz="900" dirty="0"/>
              <a:t>Misurazione di </a:t>
            </a:r>
            <a:r>
              <a:rPr lang="it-IT" sz="900" b="1" i="1" dirty="0" err="1"/>
              <a:t>outcome</a:t>
            </a:r>
            <a:r>
              <a:rPr lang="it-IT" sz="900" b="1" i="1" dirty="0"/>
              <a:t> (analisi di impatto)</a:t>
            </a:r>
            <a:r>
              <a:rPr lang="it-IT" sz="900" dirty="0"/>
              <a:t>: valutazione dell’impatto ossia della capacità del progetto di produrre gli effetti desiderati a parità di altre condizioni.</a:t>
            </a:r>
          </a:p>
          <a:p>
            <a:pPr>
              <a:defRPr/>
            </a:pPr>
            <a:r>
              <a:rPr lang="it-IT" sz="900" dirty="0"/>
              <a:t>Il disegno di monitoraggio e valutazione viene definito in base alle caratteristiche del progetto e al suo costo opportunità ed è parte integrante delle attività di </a:t>
            </a:r>
            <a:r>
              <a:rPr lang="it-IT" sz="900" b="1" i="1" dirty="0"/>
              <a:t>Project Management</a:t>
            </a:r>
            <a:r>
              <a:rPr lang="it-IT" sz="900" i="1" dirty="0"/>
              <a:t> </a:t>
            </a:r>
            <a:r>
              <a:rPr lang="it-IT" sz="900" dirty="0"/>
              <a:t>della Compagnia</a:t>
            </a:r>
            <a:r>
              <a:rPr lang="it-IT" sz="900" i="1" dirty="0"/>
              <a:t>.</a:t>
            </a:r>
            <a:r>
              <a:rPr lang="it-IT" sz="900" dirty="0"/>
              <a:t> </a:t>
            </a:r>
          </a:p>
          <a:p>
            <a:pPr>
              <a:defRPr/>
            </a:pPr>
            <a:r>
              <a:rPr lang="it-IT" sz="900" dirty="0"/>
              <a:t>L’applicazione sistematica di questo approccio consente di innescare processi di </a:t>
            </a:r>
            <a:r>
              <a:rPr lang="it-IT" sz="900" b="1" i="1" dirty="0"/>
              <a:t>Knowledge Management</a:t>
            </a:r>
            <a:r>
              <a:rPr lang="it-IT" sz="900" i="1" dirty="0"/>
              <a:t> </a:t>
            </a:r>
            <a:r>
              <a:rPr lang="it-IT" sz="900" dirty="0"/>
              <a:t>funzionali alla programmazione strategica pluriennale della Compagnia. Ove i risultati delle valutazioni evidenzino credibili </a:t>
            </a:r>
            <a:r>
              <a:rPr lang="it-IT" sz="900" b="1" i="1" dirty="0"/>
              <a:t>Policy </a:t>
            </a:r>
            <a:r>
              <a:rPr lang="it-IT" sz="900" b="1" i="1" dirty="0" err="1"/>
              <a:t>Implications</a:t>
            </a:r>
            <a:r>
              <a:rPr lang="it-IT" sz="900" b="1" i="1" dirty="0"/>
              <a:t>, </a:t>
            </a:r>
            <a:r>
              <a:rPr lang="it-IT" sz="900" dirty="0"/>
              <a:t>la Compagnia agisce secondo principi di </a:t>
            </a:r>
            <a:r>
              <a:rPr lang="it-IT" sz="900" b="1" i="1" dirty="0"/>
              <a:t>Knowledge Sharing</a:t>
            </a:r>
            <a:r>
              <a:rPr lang="it-IT" sz="900" dirty="0"/>
              <a:t>, mettendo a disposizione dell’intera comunità le evidenze emerse.</a:t>
            </a:r>
            <a:endParaRPr lang="it-IT" sz="900" i="1" dirty="0"/>
          </a:p>
        </p:txBody>
      </p:sp>
      <p:grpSp>
        <p:nvGrpSpPr>
          <p:cNvPr id="10244" name="Group 6">
            <a:extLst>
              <a:ext uri="{FF2B5EF4-FFF2-40B4-BE49-F238E27FC236}">
                <a16:creationId xmlns:a16="http://schemas.microsoft.com/office/drawing/2014/main" id="{7DCE8296-D0E1-4881-BF8A-118D814667BB}"/>
              </a:ext>
            </a:extLst>
          </p:cNvPr>
          <p:cNvGrpSpPr>
            <a:grpSpLocks/>
          </p:cNvGrpSpPr>
          <p:nvPr/>
        </p:nvGrpSpPr>
        <p:grpSpPr bwMode="auto">
          <a:xfrm>
            <a:off x="215900" y="5205413"/>
            <a:ext cx="8745538" cy="1354137"/>
            <a:chOff x="356519" y="4597142"/>
            <a:chExt cx="11662229" cy="1805384"/>
          </a:xfrm>
        </p:grpSpPr>
        <p:grpSp>
          <p:nvGrpSpPr>
            <p:cNvPr id="10252" name="Group 14">
              <a:extLst>
                <a:ext uri="{FF2B5EF4-FFF2-40B4-BE49-F238E27FC236}">
                  <a16:creationId xmlns:a16="http://schemas.microsoft.com/office/drawing/2014/main" id="{2CA9ABF4-E6CA-4662-A4C0-C59F3A23BCA8}"/>
                </a:ext>
              </a:extLst>
            </p:cNvPr>
            <p:cNvGrpSpPr>
              <a:grpSpLocks/>
            </p:cNvGrpSpPr>
            <p:nvPr/>
          </p:nvGrpSpPr>
          <p:grpSpPr bwMode="auto">
            <a:xfrm>
              <a:off x="10761049" y="5011523"/>
              <a:ext cx="1188000" cy="1188000"/>
              <a:chOff x="10103308" y="4855954"/>
              <a:chExt cx="1728000" cy="1728000"/>
            </a:xfrm>
          </p:grpSpPr>
          <p:sp>
            <p:nvSpPr>
              <p:cNvPr id="43" name="Oval 13">
                <a:extLst>
                  <a:ext uri="{FF2B5EF4-FFF2-40B4-BE49-F238E27FC236}">
                    <a16:creationId xmlns:a16="http://schemas.microsoft.com/office/drawing/2014/main" id="{3889D70E-C1C5-4B3F-BB72-43B3EFD75274}"/>
                  </a:ext>
                </a:extLst>
              </p:cNvPr>
              <p:cNvSpPr>
                <a:spLocks noChangeAspect="1"/>
              </p:cNvSpPr>
              <p:nvPr/>
            </p:nvSpPr>
            <p:spPr>
              <a:xfrm>
                <a:off x="10103651" y="4856617"/>
                <a:ext cx="1727422" cy="1727073"/>
              </a:xfrm>
              <a:prstGeom prst="ellipse">
                <a:avLst/>
              </a:prstGeom>
              <a:solidFill>
                <a:schemeClr val="bg1"/>
              </a:solidFill>
              <a:ln w="57150">
                <a:solidFill>
                  <a:srgbClr val="0C6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25"/>
              </a:p>
            </p:txBody>
          </p:sp>
          <p:sp>
            <p:nvSpPr>
              <p:cNvPr id="44" name="Oval 75">
                <a:extLst>
                  <a:ext uri="{FF2B5EF4-FFF2-40B4-BE49-F238E27FC236}">
                    <a16:creationId xmlns:a16="http://schemas.microsoft.com/office/drawing/2014/main" id="{DF5DCA73-E973-47F7-9FCD-3E4A1CEF5A82}"/>
                  </a:ext>
                </a:extLst>
              </p:cNvPr>
              <p:cNvSpPr>
                <a:spLocks noChangeAspect="1"/>
              </p:cNvSpPr>
              <p:nvPr/>
            </p:nvSpPr>
            <p:spPr>
              <a:xfrm>
                <a:off x="10192947" y="4945895"/>
                <a:ext cx="1548831" cy="1548518"/>
              </a:xfrm>
              <a:prstGeom prst="ellipse">
                <a:avLst/>
              </a:prstGeom>
              <a:solidFill>
                <a:schemeClr val="bg1"/>
              </a:solidFill>
              <a:ln w="38100">
                <a:solidFill>
                  <a:srgbClr val="00A98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900" dirty="0">
                  <a:solidFill>
                    <a:schemeClr val="tx1"/>
                  </a:solidFill>
                  <a:latin typeface="Raleway" panose="020B0503030101060003" pitchFamily="34" charset="0"/>
                </a:endParaRPr>
              </a:p>
            </p:txBody>
          </p:sp>
        </p:grpSp>
        <p:sp>
          <p:nvSpPr>
            <p:cNvPr id="7" name="TextBox 15">
              <a:extLst>
                <a:ext uri="{FF2B5EF4-FFF2-40B4-BE49-F238E27FC236}">
                  <a16:creationId xmlns:a16="http://schemas.microsoft.com/office/drawing/2014/main" id="{2839BBBC-F02D-4233-A592-391288175BE8}"/>
                </a:ext>
              </a:extLst>
            </p:cNvPr>
            <p:cNvSpPr txBox="1"/>
            <p:nvPr/>
          </p:nvSpPr>
          <p:spPr>
            <a:xfrm>
              <a:off x="10723180" y="5376018"/>
              <a:ext cx="1295568" cy="461400"/>
            </a:xfrm>
            <a:prstGeom prst="rect">
              <a:avLst/>
            </a:prstGeom>
            <a:noFill/>
          </p:spPr>
          <p:txBody>
            <a:bodyPr>
              <a:spAutoFit/>
            </a:bodyPr>
            <a:lstStyle/>
            <a:p>
              <a:pPr algn="ctr">
                <a:defRPr/>
              </a:pPr>
              <a:r>
                <a:rPr lang="it-IT" sz="825" i="1" dirty="0">
                  <a:latin typeface="Raleway" panose="020B0503030101060003" pitchFamily="34" charset="0"/>
                </a:rPr>
                <a:t>POLICY IMPLICATIONS</a:t>
              </a:r>
            </a:p>
          </p:txBody>
        </p:sp>
        <p:sp>
          <p:nvSpPr>
            <p:cNvPr id="8" name="Arrow: Pentagon 12">
              <a:extLst>
                <a:ext uri="{FF2B5EF4-FFF2-40B4-BE49-F238E27FC236}">
                  <a16:creationId xmlns:a16="http://schemas.microsoft.com/office/drawing/2014/main" id="{A80232BA-43E8-4402-92BE-6BF065C1A5EF}"/>
                </a:ext>
              </a:extLst>
            </p:cNvPr>
            <p:cNvSpPr/>
            <p:nvPr/>
          </p:nvSpPr>
          <p:spPr>
            <a:xfrm>
              <a:off x="3631427" y="4597142"/>
              <a:ext cx="7161611" cy="1799035"/>
            </a:xfrm>
            <a:custGeom>
              <a:avLst/>
              <a:gdLst>
                <a:gd name="connsiteX0" fmla="*/ 0 w 6982425"/>
                <a:gd name="connsiteY0" fmla="*/ 0 h 1800000"/>
                <a:gd name="connsiteX1" fmla="*/ 6524883 w 6982425"/>
                <a:gd name="connsiteY1" fmla="*/ 0 h 1800000"/>
                <a:gd name="connsiteX2" fmla="*/ 6982425 w 6982425"/>
                <a:gd name="connsiteY2" fmla="*/ 900000 h 1800000"/>
                <a:gd name="connsiteX3" fmla="*/ 6524883 w 6982425"/>
                <a:gd name="connsiteY3" fmla="*/ 1800000 h 1800000"/>
                <a:gd name="connsiteX4" fmla="*/ 0 w 6982425"/>
                <a:gd name="connsiteY4" fmla="*/ 1800000 h 1800000"/>
                <a:gd name="connsiteX5" fmla="*/ 0 w 6982425"/>
                <a:gd name="connsiteY5" fmla="*/ 0 h 1800000"/>
                <a:gd name="connsiteX0" fmla="*/ 0 w 6982425"/>
                <a:gd name="connsiteY0" fmla="*/ 0 h 1800000"/>
                <a:gd name="connsiteX1" fmla="*/ 6524883 w 6982425"/>
                <a:gd name="connsiteY1" fmla="*/ 0 h 1800000"/>
                <a:gd name="connsiteX2" fmla="*/ 6982425 w 6982425"/>
                <a:gd name="connsiteY2" fmla="*/ 1027590 h 1800000"/>
                <a:gd name="connsiteX3" fmla="*/ 6524883 w 6982425"/>
                <a:gd name="connsiteY3" fmla="*/ 1800000 h 1800000"/>
                <a:gd name="connsiteX4" fmla="*/ 0 w 6982425"/>
                <a:gd name="connsiteY4" fmla="*/ 1800000 h 1800000"/>
                <a:gd name="connsiteX5" fmla="*/ 0 w 6982425"/>
                <a:gd name="connsiteY5" fmla="*/ 0 h 1800000"/>
                <a:gd name="connsiteX0" fmla="*/ 0 w 7014322"/>
                <a:gd name="connsiteY0" fmla="*/ 0 h 1800000"/>
                <a:gd name="connsiteX1" fmla="*/ 6524883 w 7014322"/>
                <a:gd name="connsiteY1" fmla="*/ 0 h 1800000"/>
                <a:gd name="connsiteX2" fmla="*/ 7014322 w 7014322"/>
                <a:gd name="connsiteY2" fmla="*/ 1038223 h 1800000"/>
                <a:gd name="connsiteX3" fmla="*/ 6524883 w 7014322"/>
                <a:gd name="connsiteY3" fmla="*/ 1800000 h 1800000"/>
                <a:gd name="connsiteX4" fmla="*/ 0 w 7014322"/>
                <a:gd name="connsiteY4" fmla="*/ 1800000 h 1800000"/>
                <a:gd name="connsiteX5" fmla="*/ 0 w 7014322"/>
                <a:gd name="connsiteY5" fmla="*/ 0 h 1800000"/>
                <a:gd name="connsiteX0" fmla="*/ 0 w 7014322"/>
                <a:gd name="connsiteY0" fmla="*/ 0 h 1800000"/>
                <a:gd name="connsiteX1" fmla="*/ 6455471 w 7014322"/>
                <a:gd name="connsiteY1" fmla="*/ 5316 h 1800000"/>
                <a:gd name="connsiteX2" fmla="*/ 7014322 w 7014322"/>
                <a:gd name="connsiteY2" fmla="*/ 1038223 h 1800000"/>
                <a:gd name="connsiteX3" fmla="*/ 6524883 w 7014322"/>
                <a:gd name="connsiteY3" fmla="*/ 1800000 h 1800000"/>
                <a:gd name="connsiteX4" fmla="*/ 0 w 7014322"/>
                <a:gd name="connsiteY4" fmla="*/ 1800000 h 1800000"/>
                <a:gd name="connsiteX5" fmla="*/ 0 w 7014322"/>
                <a:gd name="connsiteY5"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14322" h="1800000">
                  <a:moveTo>
                    <a:pt x="0" y="0"/>
                  </a:moveTo>
                  <a:lnTo>
                    <a:pt x="6455471" y="5316"/>
                  </a:lnTo>
                  <a:lnTo>
                    <a:pt x="7014322" y="1038223"/>
                  </a:lnTo>
                  <a:lnTo>
                    <a:pt x="6524883" y="1800000"/>
                  </a:lnTo>
                  <a:lnTo>
                    <a:pt x="0" y="1800000"/>
                  </a:lnTo>
                  <a:lnTo>
                    <a:pt x="0" y="0"/>
                  </a:lnTo>
                  <a:close/>
                </a:path>
              </a:pathLst>
            </a:custGeom>
            <a:solidFill>
              <a:srgbClr val="ECECE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900" dirty="0">
                <a:latin typeface="Raleway" panose="020B0503030101060003" pitchFamily="34" charset="0"/>
              </a:endParaRPr>
            </a:p>
          </p:txBody>
        </p:sp>
        <p:sp>
          <p:nvSpPr>
            <p:cNvPr id="9" name="Arrow: Pentagon 31">
              <a:extLst>
                <a:ext uri="{FF2B5EF4-FFF2-40B4-BE49-F238E27FC236}">
                  <a16:creationId xmlns:a16="http://schemas.microsoft.com/office/drawing/2014/main" id="{3A49D8B1-9B7E-4976-994F-9ED10BE36BCB}"/>
                </a:ext>
              </a:extLst>
            </p:cNvPr>
            <p:cNvSpPr/>
            <p:nvPr/>
          </p:nvSpPr>
          <p:spPr>
            <a:xfrm>
              <a:off x="356519" y="4597142"/>
              <a:ext cx="3920575" cy="1799035"/>
            </a:xfrm>
            <a:custGeom>
              <a:avLst/>
              <a:gdLst>
                <a:gd name="connsiteX0" fmla="*/ 0 w 3934332"/>
                <a:gd name="connsiteY0" fmla="*/ 0 h 1800000"/>
                <a:gd name="connsiteX1" fmla="*/ 3531654 w 3934332"/>
                <a:gd name="connsiteY1" fmla="*/ 0 h 1800000"/>
                <a:gd name="connsiteX2" fmla="*/ 3934332 w 3934332"/>
                <a:gd name="connsiteY2" fmla="*/ 900000 h 1800000"/>
                <a:gd name="connsiteX3" fmla="*/ 3531654 w 3934332"/>
                <a:gd name="connsiteY3" fmla="*/ 1800000 h 1800000"/>
                <a:gd name="connsiteX4" fmla="*/ 0 w 3934332"/>
                <a:gd name="connsiteY4" fmla="*/ 1800000 h 1800000"/>
                <a:gd name="connsiteX5" fmla="*/ 0 w 3934332"/>
                <a:gd name="connsiteY5" fmla="*/ 0 h 1800000"/>
                <a:gd name="connsiteX0" fmla="*/ 0 w 3920155"/>
                <a:gd name="connsiteY0" fmla="*/ 0 h 1800000"/>
                <a:gd name="connsiteX1" fmla="*/ 3531654 w 3920155"/>
                <a:gd name="connsiteY1" fmla="*/ 0 h 1800000"/>
                <a:gd name="connsiteX2" fmla="*/ 3920155 w 3920155"/>
                <a:gd name="connsiteY2" fmla="*/ 1162270 h 1800000"/>
                <a:gd name="connsiteX3" fmla="*/ 3531654 w 3920155"/>
                <a:gd name="connsiteY3" fmla="*/ 1800000 h 1800000"/>
                <a:gd name="connsiteX4" fmla="*/ 0 w 3920155"/>
                <a:gd name="connsiteY4" fmla="*/ 1800000 h 1800000"/>
                <a:gd name="connsiteX5" fmla="*/ 0 w 3920155"/>
                <a:gd name="connsiteY5" fmla="*/ 0 h 1800000"/>
                <a:gd name="connsiteX0" fmla="*/ 0 w 3920155"/>
                <a:gd name="connsiteY0" fmla="*/ 0 h 1800000"/>
                <a:gd name="connsiteX1" fmla="*/ 3531654 w 3920155"/>
                <a:gd name="connsiteY1" fmla="*/ 0 h 1800000"/>
                <a:gd name="connsiteX2" fmla="*/ 3920155 w 3920155"/>
                <a:gd name="connsiteY2" fmla="*/ 1148094 h 1800000"/>
                <a:gd name="connsiteX3" fmla="*/ 3531654 w 3920155"/>
                <a:gd name="connsiteY3" fmla="*/ 1800000 h 1800000"/>
                <a:gd name="connsiteX4" fmla="*/ 0 w 3920155"/>
                <a:gd name="connsiteY4" fmla="*/ 1800000 h 1800000"/>
                <a:gd name="connsiteX5" fmla="*/ 0 w 3920155"/>
                <a:gd name="connsiteY5" fmla="*/ 0 h 1800000"/>
                <a:gd name="connsiteX0" fmla="*/ 0 w 3920155"/>
                <a:gd name="connsiteY0" fmla="*/ 0 h 1800000"/>
                <a:gd name="connsiteX1" fmla="*/ 3531654 w 3920155"/>
                <a:gd name="connsiteY1" fmla="*/ 0 h 1800000"/>
                <a:gd name="connsiteX2" fmla="*/ 3920155 w 3920155"/>
                <a:gd name="connsiteY2" fmla="*/ 1015187 h 1800000"/>
                <a:gd name="connsiteX3" fmla="*/ 3531654 w 3920155"/>
                <a:gd name="connsiteY3" fmla="*/ 1800000 h 1800000"/>
                <a:gd name="connsiteX4" fmla="*/ 0 w 3920155"/>
                <a:gd name="connsiteY4" fmla="*/ 1800000 h 1800000"/>
                <a:gd name="connsiteX5" fmla="*/ 0 w 3920155"/>
                <a:gd name="connsiteY5"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20155" h="1800000">
                  <a:moveTo>
                    <a:pt x="0" y="0"/>
                  </a:moveTo>
                  <a:lnTo>
                    <a:pt x="3531654" y="0"/>
                  </a:lnTo>
                  <a:lnTo>
                    <a:pt x="3920155" y="1015187"/>
                  </a:lnTo>
                  <a:lnTo>
                    <a:pt x="3531654" y="1800000"/>
                  </a:lnTo>
                  <a:lnTo>
                    <a:pt x="0" y="1800000"/>
                  </a:lnTo>
                  <a:lnTo>
                    <a:pt x="0" y="0"/>
                  </a:lnTo>
                  <a:close/>
                </a:path>
              </a:pathLst>
            </a:custGeom>
            <a:solidFill>
              <a:schemeClr val="bg2">
                <a:lumMod val="9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25">
                <a:solidFill>
                  <a:schemeClr val="tx1"/>
                </a:solidFill>
              </a:endParaRPr>
            </a:p>
          </p:txBody>
        </p:sp>
        <p:sp>
          <p:nvSpPr>
            <p:cNvPr id="10256" name="TextBox 68">
              <a:extLst>
                <a:ext uri="{FF2B5EF4-FFF2-40B4-BE49-F238E27FC236}">
                  <a16:creationId xmlns:a16="http://schemas.microsoft.com/office/drawing/2014/main" id="{40794DC4-7683-4FBF-8594-487485BAA74E}"/>
                </a:ext>
              </a:extLst>
            </p:cNvPr>
            <p:cNvSpPr txBox="1">
              <a:spLocks noChangeArrowheads="1"/>
            </p:cNvSpPr>
            <p:nvPr/>
          </p:nvSpPr>
          <p:spPr bwMode="auto">
            <a:xfrm>
              <a:off x="512106" y="4641187"/>
              <a:ext cx="3485971"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it-IT" sz="900">
                  <a:latin typeface="Raleway" charset="0"/>
                </a:rPr>
                <a:t>PROJECT MANAGEMENT</a:t>
              </a:r>
            </a:p>
          </p:txBody>
        </p:sp>
        <p:sp>
          <p:nvSpPr>
            <p:cNvPr id="11" name="Block Arc 43">
              <a:extLst>
                <a:ext uri="{FF2B5EF4-FFF2-40B4-BE49-F238E27FC236}">
                  <a16:creationId xmlns:a16="http://schemas.microsoft.com/office/drawing/2014/main" id="{B1C93CAF-CFAF-4FF1-B0C5-BCB2DD15B11A}"/>
                </a:ext>
              </a:extLst>
            </p:cNvPr>
            <p:cNvSpPr>
              <a:spLocks noChangeAspect="1"/>
            </p:cNvSpPr>
            <p:nvPr/>
          </p:nvSpPr>
          <p:spPr>
            <a:xfrm>
              <a:off x="534342" y="4975997"/>
              <a:ext cx="1113511" cy="1111169"/>
            </a:xfrm>
            <a:prstGeom prst="blockArc">
              <a:avLst>
                <a:gd name="adj1" fmla="val 67131"/>
                <a:gd name="adj2" fmla="val 41355"/>
                <a:gd name="adj3" fmla="val 22829"/>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p>
          </p:txBody>
        </p:sp>
        <p:sp>
          <p:nvSpPr>
            <p:cNvPr id="12" name="Right Triangle 47">
              <a:extLst>
                <a:ext uri="{FF2B5EF4-FFF2-40B4-BE49-F238E27FC236}">
                  <a16:creationId xmlns:a16="http://schemas.microsoft.com/office/drawing/2014/main" id="{18F1D971-5DC4-4D31-A74D-DC275BAB209B}"/>
                </a:ext>
              </a:extLst>
            </p:cNvPr>
            <p:cNvSpPr/>
            <p:nvPr/>
          </p:nvSpPr>
          <p:spPr>
            <a:xfrm>
              <a:off x="803194" y="5596136"/>
              <a:ext cx="127016" cy="82543"/>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p>
          </p:txBody>
        </p:sp>
        <p:sp>
          <p:nvSpPr>
            <p:cNvPr id="13" name="Right Triangle 48">
              <a:extLst>
                <a:ext uri="{FF2B5EF4-FFF2-40B4-BE49-F238E27FC236}">
                  <a16:creationId xmlns:a16="http://schemas.microsoft.com/office/drawing/2014/main" id="{B4395F30-9832-42B8-BDE7-E4D5184A3591}"/>
                </a:ext>
              </a:extLst>
            </p:cNvPr>
            <p:cNvSpPr/>
            <p:nvPr/>
          </p:nvSpPr>
          <p:spPr>
            <a:xfrm rot="5400000">
              <a:off x="919643" y="5217270"/>
              <a:ext cx="173554" cy="110081"/>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p>
          </p:txBody>
        </p:sp>
        <p:sp>
          <p:nvSpPr>
            <p:cNvPr id="14" name="Right Triangle 49">
              <a:extLst>
                <a:ext uri="{FF2B5EF4-FFF2-40B4-BE49-F238E27FC236}">
                  <a16:creationId xmlns:a16="http://schemas.microsoft.com/office/drawing/2014/main" id="{36282904-5D35-4348-ACDB-7D8B565E0ADD}"/>
                </a:ext>
              </a:extLst>
            </p:cNvPr>
            <p:cNvSpPr/>
            <p:nvPr/>
          </p:nvSpPr>
          <p:spPr>
            <a:xfrm rot="10800000">
              <a:off x="1266804" y="5388717"/>
              <a:ext cx="175707" cy="107941"/>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p>
          </p:txBody>
        </p:sp>
        <p:sp>
          <p:nvSpPr>
            <p:cNvPr id="15" name="Right Triangle 50">
              <a:extLst>
                <a:ext uri="{FF2B5EF4-FFF2-40B4-BE49-F238E27FC236}">
                  <a16:creationId xmlns:a16="http://schemas.microsoft.com/office/drawing/2014/main" id="{83669401-7E15-490A-8CDF-2A58CC2BEC15}"/>
                </a:ext>
              </a:extLst>
            </p:cNvPr>
            <p:cNvSpPr/>
            <p:nvPr/>
          </p:nvSpPr>
          <p:spPr>
            <a:xfrm rot="16200000">
              <a:off x="1096407" y="5736873"/>
              <a:ext cx="173554" cy="107963"/>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p>
          </p:txBody>
        </p:sp>
        <p:sp>
          <p:nvSpPr>
            <p:cNvPr id="16" name="Right Triangle 51">
              <a:extLst>
                <a:ext uri="{FF2B5EF4-FFF2-40B4-BE49-F238E27FC236}">
                  <a16:creationId xmlns:a16="http://schemas.microsoft.com/office/drawing/2014/main" id="{88618E69-C7F3-4BA2-B9DD-DBF02055F353}"/>
                </a:ext>
              </a:extLst>
            </p:cNvPr>
            <p:cNvSpPr/>
            <p:nvPr/>
          </p:nvSpPr>
          <p:spPr>
            <a:xfrm flipV="1">
              <a:off x="1565293" y="5397184"/>
              <a:ext cx="173589" cy="110059"/>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p>
          </p:txBody>
        </p:sp>
        <p:sp>
          <p:nvSpPr>
            <p:cNvPr id="17" name="Right Triangle 52">
              <a:extLst>
                <a:ext uri="{FF2B5EF4-FFF2-40B4-BE49-F238E27FC236}">
                  <a16:creationId xmlns:a16="http://schemas.microsoft.com/office/drawing/2014/main" id="{C3B8E74C-9E33-413F-A359-B0477E940918}"/>
                </a:ext>
              </a:extLst>
            </p:cNvPr>
            <p:cNvSpPr/>
            <p:nvPr/>
          </p:nvSpPr>
          <p:spPr>
            <a:xfrm rot="5400000" flipV="1">
              <a:off x="1076297" y="6015191"/>
              <a:ext cx="173554" cy="13548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p>
          </p:txBody>
        </p:sp>
        <p:sp>
          <p:nvSpPr>
            <p:cNvPr id="18" name="Right Triangle 53">
              <a:extLst>
                <a:ext uri="{FF2B5EF4-FFF2-40B4-BE49-F238E27FC236}">
                  <a16:creationId xmlns:a16="http://schemas.microsoft.com/office/drawing/2014/main" id="{E90B6D84-5A25-4F00-87B5-913CDFF9F847}"/>
                </a:ext>
              </a:extLst>
            </p:cNvPr>
            <p:cNvSpPr/>
            <p:nvPr/>
          </p:nvSpPr>
          <p:spPr>
            <a:xfrm rot="10800000" flipV="1">
              <a:off x="434846" y="5572853"/>
              <a:ext cx="173589" cy="95244"/>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p>
          </p:txBody>
        </p:sp>
        <p:sp>
          <p:nvSpPr>
            <p:cNvPr id="19" name="Right Triangle 54">
              <a:extLst>
                <a:ext uri="{FF2B5EF4-FFF2-40B4-BE49-F238E27FC236}">
                  <a16:creationId xmlns:a16="http://schemas.microsoft.com/office/drawing/2014/main" id="{94DBF491-B512-40F5-A734-7C29DCF7017B}"/>
                </a:ext>
              </a:extLst>
            </p:cNvPr>
            <p:cNvSpPr/>
            <p:nvPr/>
          </p:nvSpPr>
          <p:spPr>
            <a:xfrm rot="16200000" flipV="1">
              <a:off x="937637" y="4905080"/>
              <a:ext cx="173554" cy="137601"/>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p>
          </p:txBody>
        </p:sp>
        <p:pic>
          <p:nvPicPr>
            <p:cNvPr id="10266" name="Picture 55">
              <a:extLst>
                <a:ext uri="{FF2B5EF4-FFF2-40B4-BE49-F238E27FC236}">
                  <a16:creationId xmlns:a16="http://schemas.microsoft.com/office/drawing/2014/main" id="{9397A06B-BCA8-47A4-8DE3-F08A93BA34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31062" b="12514"/>
            <a:stretch>
              <a:fillRect/>
            </a:stretch>
          </p:blipFill>
          <p:spPr bwMode="auto">
            <a:xfrm rot="-1681788">
              <a:off x="417180" y="5109606"/>
              <a:ext cx="385200" cy="56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Arrow: Circular 56">
              <a:extLst>
                <a:ext uri="{FF2B5EF4-FFF2-40B4-BE49-F238E27FC236}">
                  <a16:creationId xmlns:a16="http://schemas.microsoft.com/office/drawing/2014/main" id="{100E67C8-ACDE-4463-B291-2742FEE6A955}"/>
                </a:ext>
              </a:extLst>
            </p:cNvPr>
            <p:cNvSpPr/>
            <p:nvPr/>
          </p:nvSpPr>
          <p:spPr>
            <a:xfrm rot="10800000">
              <a:off x="436963" y="4878637"/>
              <a:ext cx="1306153" cy="1308004"/>
            </a:xfrm>
            <a:prstGeom prst="circularArrow">
              <a:avLst>
                <a:gd name="adj1" fmla="val 17903"/>
                <a:gd name="adj2" fmla="val 1142319"/>
                <a:gd name="adj3" fmla="val 20507888"/>
                <a:gd name="adj4" fmla="val 14532803"/>
                <a:gd name="adj5" fmla="val 17185"/>
              </a:avLst>
            </a:prstGeom>
            <a:solidFill>
              <a:srgbClr val="CFD7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solidFill>
                  <a:schemeClr val="tx1"/>
                </a:solidFill>
              </a:endParaRPr>
            </a:p>
          </p:txBody>
        </p:sp>
        <p:sp>
          <p:nvSpPr>
            <p:cNvPr id="22" name="Arrow: Circular 57">
              <a:extLst>
                <a:ext uri="{FF2B5EF4-FFF2-40B4-BE49-F238E27FC236}">
                  <a16:creationId xmlns:a16="http://schemas.microsoft.com/office/drawing/2014/main" id="{98248590-6FA8-45B6-8797-0E329BFB501A}"/>
                </a:ext>
              </a:extLst>
            </p:cNvPr>
            <p:cNvSpPr/>
            <p:nvPr/>
          </p:nvSpPr>
          <p:spPr>
            <a:xfrm rot="5400000">
              <a:off x="442388" y="4879564"/>
              <a:ext cx="1308004" cy="1306152"/>
            </a:xfrm>
            <a:prstGeom prst="circularArrow">
              <a:avLst>
                <a:gd name="adj1" fmla="val 17903"/>
                <a:gd name="adj2" fmla="val 1142319"/>
                <a:gd name="adj3" fmla="val 20507888"/>
                <a:gd name="adj4" fmla="val 14098802"/>
                <a:gd name="adj5" fmla="val 17185"/>
              </a:avLst>
            </a:prstGeom>
            <a:solidFill>
              <a:srgbClr val="86BC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dirty="0">
                <a:solidFill>
                  <a:schemeClr val="tx1"/>
                </a:solidFill>
              </a:endParaRPr>
            </a:p>
          </p:txBody>
        </p:sp>
        <p:sp>
          <p:nvSpPr>
            <p:cNvPr id="23" name="Arrow: Circular 58">
              <a:extLst>
                <a:ext uri="{FF2B5EF4-FFF2-40B4-BE49-F238E27FC236}">
                  <a16:creationId xmlns:a16="http://schemas.microsoft.com/office/drawing/2014/main" id="{791EA3E5-23D6-45F9-BC58-6F32A0ED1659}"/>
                </a:ext>
              </a:extLst>
            </p:cNvPr>
            <p:cNvSpPr/>
            <p:nvPr/>
          </p:nvSpPr>
          <p:spPr>
            <a:xfrm>
              <a:off x="443314" y="4878637"/>
              <a:ext cx="1306152" cy="1308004"/>
            </a:xfrm>
            <a:prstGeom prst="circularArrow">
              <a:avLst>
                <a:gd name="adj1" fmla="val 17903"/>
                <a:gd name="adj2" fmla="val 1142319"/>
                <a:gd name="adj3" fmla="val 20507888"/>
                <a:gd name="adj4" fmla="val 14532803"/>
                <a:gd name="adj5" fmla="val 17185"/>
              </a:avLst>
            </a:prstGeom>
            <a:solidFill>
              <a:srgbClr val="108C7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a:solidFill>
                  <a:schemeClr val="tx1"/>
                </a:solidFill>
              </a:endParaRPr>
            </a:p>
          </p:txBody>
        </p:sp>
        <p:sp>
          <p:nvSpPr>
            <p:cNvPr id="24" name="Arrow: Circular 59">
              <a:extLst>
                <a:ext uri="{FF2B5EF4-FFF2-40B4-BE49-F238E27FC236}">
                  <a16:creationId xmlns:a16="http://schemas.microsoft.com/office/drawing/2014/main" id="{77331ED6-590F-4B3F-9A8E-8E43E3DAE617}"/>
                </a:ext>
              </a:extLst>
            </p:cNvPr>
            <p:cNvSpPr/>
            <p:nvPr/>
          </p:nvSpPr>
          <p:spPr>
            <a:xfrm rot="16200000">
              <a:off x="442388" y="4879564"/>
              <a:ext cx="1308004" cy="1306152"/>
            </a:xfrm>
            <a:prstGeom prst="circularArrow">
              <a:avLst>
                <a:gd name="adj1" fmla="val 17903"/>
                <a:gd name="adj2" fmla="val 1142319"/>
                <a:gd name="adj3" fmla="val 20507888"/>
                <a:gd name="adj4" fmla="val 16240362"/>
                <a:gd name="adj5" fmla="val 17185"/>
              </a:avLst>
            </a:prstGeom>
            <a:solidFill>
              <a:srgbClr val="1462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100" dirty="0">
                <a:solidFill>
                  <a:schemeClr val="tx1"/>
                </a:solidFill>
              </a:endParaRPr>
            </a:p>
          </p:txBody>
        </p:sp>
        <p:grpSp>
          <p:nvGrpSpPr>
            <p:cNvPr id="25" name="Group 60">
              <a:extLst>
                <a:ext uri="{FF2B5EF4-FFF2-40B4-BE49-F238E27FC236}">
                  <a16:creationId xmlns:a16="http://schemas.microsoft.com/office/drawing/2014/main" id="{DD22E71B-1BDD-4B6D-BA6C-2C7BE72B4653}"/>
                </a:ext>
              </a:extLst>
            </p:cNvPr>
            <p:cNvGrpSpPr/>
            <p:nvPr/>
          </p:nvGrpSpPr>
          <p:grpSpPr>
            <a:xfrm>
              <a:off x="733725" y="5156465"/>
              <a:ext cx="728138" cy="728140"/>
              <a:chOff x="4754697" y="4852569"/>
              <a:chExt cx="1116000" cy="1116000"/>
            </a:xfrm>
            <a:noFill/>
          </p:grpSpPr>
          <p:sp>
            <p:nvSpPr>
              <p:cNvPr id="37" name="TextBox 61">
                <a:extLst>
                  <a:ext uri="{FF2B5EF4-FFF2-40B4-BE49-F238E27FC236}">
                    <a16:creationId xmlns:a16="http://schemas.microsoft.com/office/drawing/2014/main" id="{41B26A5A-77E2-4CB2-8782-B283D6779098}"/>
                  </a:ext>
                </a:extLst>
              </p:cNvPr>
              <p:cNvSpPr txBox="1">
                <a:spLocks noChangeAspect="1"/>
              </p:cNvSpPr>
              <p:nvPr/>
            </p:nvSpPr>
            <p:spPr>
              <a:xfrm>
                <a:off x="5690697" y="5788569"/>
                <a:ext cx="180000" cy="180000"/>
              </a:xfrm>
              <a:prstGeom prst="ellipse">
                <a:avLst/>
              </a:prstGeom>
              <a:grpFill/>
            </p:spPr>
            <p:txBody>
              <a:bodyPr lIns="0" tIns="0" rIns="0" bIns="0" anchor="ctr"/>
              <a:lstStyle/>
              <a:p>
                <a:pPr algn="ctr">
                  <a:defRPr/>
                </a:pPr>
                <a:r>
                  <a:rPr lang="it-IT" sz="1425" b="1" dirty="0">
                    <a:solidFill>
                      <a:schemeClr val="bg1"/>
                    </a:solidFill>
                    <a:latin typeface="Raleway" panose="020B0503030101060003" pitchFamily="34" charset="0"/>
                  </a:rPr>
                  <a:t>3</a:t>
                </a:r>
              </a:p>
            </p:txBody>
          </p:sp>
          <p:grpSp>
            <p:nvGrpSpPr>
              <p:cNvPr id="38" name="Group 62">
                <a:extLst>
                  <a:ext uri="{FF2B5EF4-FFF2-40B4-BE49-F238E27FC236}">
                    <a16:creationId xmlns:a16="http://schemas.microsoft.com/office/drawing/2014/main" id="{7586DA57-0D49-4830-B1CB-2C78AECCAE53}"/>
                  </a:ext>
                </a:extLst>
              </p:cNvPr>
              <p:cNvGrpSpPr/>
              <p:nvPr/>
            </p:nvGrpSpPr>
            <p:grpSpPr>
              <a:xfrm>
                <a:off x="4754697" y="4852569"/>
                <a:ext cx="1116000" cy="1116000"/>
                <a:chOff x="4754697" y="4914969"/>
                <a:chExt cx="1116000" cy="1116000"/>
              </a:xfrm>
              <a:grpFill/>
            </p:grpSpPr>
            <p:grpSp>
              <p:nvGrpSpPr>
                <p:cNvPr id="39" name="Group 63">
                  <a:extLst>
                    <a:ext uri="{FF2B5EF4-FFF2-40B4-BE49-F238E27FC236}">
                      <a16:creationId xmlns:a16="http://schemas.microsoft.com/office/drawing/2014/main" id="{B6409FE7-6453-465E-B233-4CF640CF9186}"/>
                    </a:ext>
                  </a:extLst>
                </p:cNvPr>
                <p:cNvGrpSpPr/>
                <p:nvPr/>
              </p:nvGrpSpPr>
              <p:grpSpPr>
                <a:xfrm>
                  <a:off x="4754697" y="4914969"/>
                  <a:ext cx="1116000" cy="180000"/>
                  <a:chOff x="4754697" y="4877925"/>
                  <a:chExt cx="1116000" cy="180000"/>
                </a:xfrm>
                <a:grpFill/>
              </p:grpSpPr>
              <p:sp>
                <p:nvSpPr>
                  <p:cNvPr id="41" name="TextBox 65">
                    <a:extLst>
                      <a:ext uri="{FF2B5EF4-FFF2-40B4-BE49-F238E27FC236}">
                        <a16:creationId xmlns:a16="http://schemas.microsoft.com/office/drawing/2014/main" id="{643B7C3B-2340-4775-9E9F-52EE08F4AEAE}"/>
                      </a:ext>
                    </a:extLst>
                  </p:cNvPr>
                  <p:cNvSpPr txBox="1">
                    <a:spLocks noChangeAspect="1"/>
                  </p:cNvSpPr>
                  <p:nvPr/>
                </p:nvSpPr>
                <p:spPr>
                  <a:xfrm>
                    <a:off x="4754697" y="4877925"/>
                    <a:ext cx="180000" cy="180000"/>
                  </a:xfrm>
                  <a:prstGeom prst="ellipse">
                    <a:avLst/>
                  </a:prstGeom>
                  <a:grpFill/>
                </p:spPr>
                <p:txBody>
                  <a:bodyPr lIns="0" tIns="0" rIns="0" bIns="0" anchor="ctr"/>
                  <a:lstStyle/>
                  <a:p>
                    <a:pPr algn="ctr">
                      <a:defRPr/>
                    </a:pPr>
                    <a:r>
                      <a:rPr lang="it-IT" sz="1425" b="1" dirty="0">
                        <a:solidFill>
                          <a:schemeClr val="bg1"/>
                        </a:solidFill>
                        <a:latin typeface="Raleway" panose="020B0503030101060003" pitchFamily="34" charset="0"/>
                      </a:rPr>
                      <a:t>1</a:t>
                    </a:r>
                  </a:p>
                </p:txBody>
              </p:sp>
              <p:sp>
                <p:nvSpPr>
                  <p:cNvPr id="42" name="TextBox 66">
                    <a:extLst>
                      <a:ext uri="{FF2B5EF4-FFF2-40B4-BE49-F238E27FC236}">
                        <a16:creationId xmlns:a16="http://schemas.microsoft.com/office/drawing/2014/main" id="{1B514683-4E03-434F-95DC-B2951F12882B}"/>
                      </a:ext>
                    </a:extLst>
                  </p:cNvPr>
                  <p:cNvSpPr txBox="1">
                    <a:spLocks noChangeAspect="1"/>
                  </p:cNvSpPr>
                  <p:nvPr/>
                </p:nvSpPr>
                <p:spPr>
                  <a:xfrm>
                    <a:off x="5690697" y="4877925"/>
                    <a:ext cx="180000" cy="180000"/>
                  </a:xfrm>
                  <a:prstGeom prst="ellipse">
                    <a:avLst/>
                  </a:prstGeom>
                  <a:grpFill/>
                </p:spPr>
                <p:txBody>
                  <a:bodyPr lIns="0" tIns="0" rIns="0" bIns="0" anchor="ctr"/>
                  <a:lstStyle/>
                  <a:p>
                    <a:pPr algn="ctr">
                      <a:defRPr/>
                    </a:pPr>
                    <a:r>
                      <a:rPr lang="it-IT" sz="1425" b="1" dirty="0">
                        <a:solidFill>
                          <a:schemeClr val="bg1"/>
                        </a:solidFill>
                        <a:latin typeface="Raleway" panose="020B0503030101060003" pitchFamily="34" charset="0"/>
                      </a:rPr>
                      <a:t>2</a:t>
                    </a:r>
                  </a:p>
                </p:txBody>
              </p:sp>
            </p:grpSp>
            <p:sp>
              <p:nvSpPr>
                <p:cNvPr id="40" name="TextBox 64">
                  <a:extLst>
                    <a:ext uri="{FF2B5EF4-FFF2-40B4-BE49-F238E27FC236}">
                      <a16:creationId xmlns:a16="http://schemas.microsoft.com/office/drawing/2014/main" id="{80E9BE11-0399-4D29-887C-E91E766C1AFB}"/>
                    </a:ext>
                  </a:extLst>
                </p:cNvPr>
                <p:cNvSpPr txBox="1">
                  <a:spLocks noChangeAspect="1"/>
                </p:cNvSpPr>
                <p:nvPr/>
              </p:nvSpPr>
              <p:spPr>
                <a:xfrm>
                  <a:off x="4754697" y="5850969"/>
                  <a:ext cx="180000" cy="180000"/>
                </a:xfrm>
                <a:prstGeom prst="ellipse">
                  <a:avLst/>
                </a:prstGeom>
                <a:grpFill/>
              </p:spPr>
              <p:txBody>
                <a:bodyPr lIns="0" tIns="0" rIns="0" bIns="0" anchor="ctr"/>
                <a:lstStyle/>
                <a:p>
                  <a:pPr algn="ctr">
                    <a:defRPr/>
                  </a:pPr>
                  <a:r>
                    <a:rPr lang="it-IT" sz="1425" b="1" dirty="0">
                      <a:solidFill>
                        <a:schemeClr val="bg1"/>
                      </a:solidFill>
                      <a:latin typeface="Raleway" panose="020B0503030101060003" pitchFamily="34" charset="0"/>
                    </a:rPr>
                    <a:t>4</a:t>
                  </a:r>
                </a:p>
              </p:txBody>
            </p:sp>
          </p:grpSp>
        </p:grpSp>
        <p:sp>
          <p:nvSpPr>
            <p:cNvPr id="10272" name="TextBox 25">
              <a:extLst>
                <a:ext uri="{FF2B5EF4-FFF2-40B4-BE49-F238E27FC236}">
                  <a16:creationId xmlns:a16="http://schemas.microsoft.com/office/drawing/2014/main" id="{13577A8A-6F28-4325-A7DA-4FE6C59590EB}"/>
                </a:ext>
              </a:extLst>
            </p:cNvPr>
            <p:cNvSpPr txBox="1">
              <a:spLocks noChangeArrowheads="1"/>
            </p:cNvSpPr>
            <p:nvPr/>
          </p:nvSpPr>
          <p:spPr bwMode="auto">
            <a:xfrm>
              <a:off x="4328431" y="4614589"/>
              <a:ext cx="5708040"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it-IT" sz="900">
                  <a:latin typeface="Raleway" charset="0"/>
                </a:rPr>
                <a:t>KNOWLEDGE MANAGEMENT</a:t>
              </a:r>
            </a:p>
          </p:txBody>
        </p:sp>
        <p:grpSp>
          <p:nvGrpSpPr>
            <p:cNvPr id="10273" name="Group 10">
              <a:extLst>
                <a:ext uri="{FF2B5EF4-FFF2-40B4-BE49-F238E27FC236}">
                  <a16:creationId xmlns:a16="http://schemas.microsoft.com/office/drawing/2014/main" id="{350DCE34-A999-43A3-95DE-AE47FA615DF5}"/>
                </a:ext>
              </a:extLst>
            </p:cNvPr>
            <p:cNvGrpSpPr>
              <a:grpSpLocks/>
            </p:cNvGrpSpPr>
            <p:nvPr/>
          </p:nvGrpSpPr>
          <p:grpSpPr bwMode="auto">
            <a:xfrm>
              <a:off x="7706992" y="5724478"/>
              <a:ext cx="2886530" cy="678048"/>
              <a:chOff x="6901625" y="5816782"/>
              <a:chExt cx="2886530" cy="678048"/>
            </a:xfrm>
          </p:grpSpPr>
          <p:sp>
            <p:nvSpPr>
              <p:cNvPr id="35" name="Parallelogram 21">
                <a:extLst>
                  <a:ext uri="{FF2B5EF4-FFF2-40B4-BE49-F238E27FC236}">
                    <a16:creationId xmlns:a16="http://schemas.microsoft.com/office/drawing/2014/main" id="{66ADB38A-E8AF-48C4-B4D1-5FA9F6C003B4}"/>
                  </a:ext>
                </a:extLst>
              </p:cNvPr>
              <p:cNvSpPr/>
              <p:nvPr/>
            </p:nvSpPr>
            <p:spPr>
              <a:xfrm flipH="1" flipV="1">
                <a:off x="6901172" y="5817546"/>
                <a:ext cx="2887507" cy="611673"/>
              </a:xfrm>
              <a:custGeom>
                <a:avLst/>
                <a:gdLst>
                  <a:gd name="connsiteX0" fmla="*/ 0 w 2844000"/>
                  <a:gd name="connsiteY0" fmla="*/ 612000 h 612000"/>
                  <a:gd name="connsiteX1" fmla="*/ 333014 w 2844000"/>
                  <a:gd name="connsiteY1" fmla="*/ 0 h 612000"/>
                  <a:gd name="connsiteX2" fmla="*/ 2844000 w 2844000"/>
                  <a:gd name="connsiteY2" fmla="*/ 0 h 612000"/>
                  <a:gd name="connsiteX3" fmla="*/ 2510986 w 2844000"/>
                  <a:gd name="connsiteY3" fmla="*/ 612000 h 612000"/>
                  <a:gd name="connsiteX4" fmla="*/ 0 w 2844000"/>
                  <a:gd name="connsiteY4" fmla="*/ 612000 h 612000"/>
                  <a:gd name="connsiteX0" fmla="*/ 0 w 2886530"/>
                  <a:gd name="connsiteY0" fmla="*/ 612000 h 612000"/>
                  <a:gd name="connsiteX1" fmla="*/ 375544 w 2886530"/>
                  <a:gd name="connsiteY1" fmla="*/ 0 h 612000"/>
                  <a:gd name="connsiteX2" fmla="*/ 2886530 w 2886530"/>
                  <a:gd name="connsiteY2" fmla="*/ 0 h 612000"/>
                  <a:gd name="connsiteX3" fmla="*/ 2553516 w 2886530"/>
                  <a:gd name="connsiteY3" fmla="*/ 612000 h 612000"/>
                  <a:gd name="connsiteX4" fmla="*/ 0 w 2886530"/>
                  <a:gd name="connsiteY4" fmla="*/ 612000 h 61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6530" h="612000">
                    <a:moveTo>
                      <a:pt x="0" y="612000"/>
                    </a:moveTo>
                    <a:lnTo>
                      <a:pt x="375544" y="0"/>
                    </a:lnTo>
                    <a:lnTo>
                      <a:pt x="2886530" y="0"/>
                    </a:lnTo>
                    <a:lnTo>
                      <a:pt x="2553516" y="612000"/>
                    </a:lnTo>
                    <a:lnTo>
                      <a:pt x="0" y="612000"/>
                    </a:lnTo>
                    <a:close/>
                  </a:path>
                </a:pathLst>
              </a:custGeom>
              <a:solidFill>
                <a:srgbClr val="00A98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25" dirty="0"/>
              </a:p>
            </p:txBody>
          </p:sp>
          <p:sp>
            <p:nvSpPr>
              <p:cNvPr id="10282" name="TextBox 23">
                <a:extLst>
                  <a:ext uri="{FF2B5EF4-FFF2-40B4-BE49-F238E27FC236}">
                    <a16:creationId xmlns:a16="http://schemas.microsoft.com/office/drawing/2014/main" id="{67473358-B4F7-40D5-ACF7-3109D58FF95B}"/>
                  </a:ext>
                </a:extLst>
              </p:cNvPr>
              <p:cNvSpPr txBox="1">
                <a:spLocks noChangeArrowheads="1"/>
              </p:cNvSpPr>
              <p:nvPr/>
            </p:nvSpPr>
            <p:spPr bwMode="auto">
              <a:xfrm>
                <a:off x="7192600" y="5817722"/>
                <a:ext cx="2522787"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altLang="it-IT" sz="900" b="1" u="sng">
                    <a:solidFill>
                      <a:schemeClr val="bg1"/>
                    </a:solidFill>
                    <a:latin typeface="Raleway" charset="0"/>
                  </a:rPr>
                  <a:t>Esterno:</a:t>
                </a:r>
                <a:r>
                  <a:rPr lang="it-IT" altLang="it-IT" sz="900" b="1">
                    <a:solidFill>
                      <a:schemeClr val="bg1"/>
                    </a:solidFill>
                    <a:latin typeface="Raleway" charset="0"/>
                  </a:rPr>
                  <a:t> </a:t>
                </a:r>
                <a:r>
                  <a:rPr lang="it-IT" altLang="it-IT" sz="900">
                    <a:solidFill>
                      <a:schemeClr val="bg1"/>
                    </a:solidFill>
                    <a:latin typeface="Raleway" charset="0"/>
                  </a:rPr>
                  <a:t>condivisione del sapere verso le comunità e gli stakeholder di riferimento</a:t>
                </a:r>
              </a:p>
            </p:txBody>
          </p:sp>
        </p:grpSp>
        <p:grpSp>
          <p:nvGrpSpPr>
            <p:cNvPr id="10274" name="Group 8">
              <a:extLst>
                <a:ext uri="{FF2B5EF4-FFF2-40B4-BE49-F238E27FC236}">
                  <a16:creationId xmlns:a16="http://schemas.microsoft.com/office/drawing/2014/main" id="{3A67A628-5713-4C69-A203-5142B338CD10}"/>
                </a:ext>
              </a:extLst>
            </p:cNvPr>
            <p:cNvGrpSpPr>
              <a:grpSpLocks/>
            </p:cNvGrpSpPr>
            <p:nvPr/>
          </p:nvGrpSpPr>
          <p:grpSpPr bwMode="auto">
            <a:xfrm>
              <a:off x="7706992" y="4881488"/>
              <a:ext cx="2844000" cy="677107"/>
              <a:chOff x="6901624" y="4991515"/>
              <a:chExt cx="2844000" cy="677107"/>
            </a:xfrm>
          </p:grpSpPr>
          <p:sp>
            <p:nvSpPr>
              <p:cNvPr id="33" name="Parallelogram 9">
                <a:extLst>
                  <a:ext uri="{FF2B5EF4-FFF2-40B4-BE49-F238E27FC236}">
                    <a16:creationId xmlns:a16="http://schemas.microsoft.com/office/drawing/2014/main" id="{54088C3C-7582-4244-AC86-5E9E1BCA7C0D}"/>
                  </a:ext>
                </a:extLst>
              </p:cNvPr>
              <p:cNvSpPr/>
              <p:nvPr/>
            </p:nvSpPr>
            <p:spPr>
              <a:xfrm flipH="1">
                <a:off x="6901171" y="4997131"/>
                <a:ext cx="2845168" cy="611673"/>
              </a:xfrm>
              <a:prstGeom prst="parallelogram">
                <a:avLst>
                  <a:gd name="adj" fmla="val 54414"/>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27000" tIns="0" rIns="0" bIns="0" anchor="ctr"/>
              <a:lstStyle/>
              <a:p>
                <a:pPr>
                  <a:defRPr/>
                </a:pPr>
                <a:endParaRPr lang="it-IT" sz="900" dirty="0">
                  <a:solidFill>
                    <a:schemeClr val="tx1"/>
                  </a:solidFill>
                  <a:latin typeface="Raleway" panose="020B0503030101060003" pitchFamily="34" charset="0"/>
                </a:endParaRPr>
              </a:p>
            </p:txBody>
          </p:sp>
          <p:sp>
            <p:nvSpPr>
              <p:cNvPr id="10280" name="TextBox 67">
                <a:extLst>
                  <a:ext uri="{FF2B5EF4-FFF2-40B4-BE49-F238E27FC236}">
                    <a16:creationId xmlns:a16="http://schemas.microsoft.com/office/drawing/2014/main" id="{C61FCF0C-9839-470D-B68C-FFAE09338A59}"/>
                  </a:ext>
                </a:extLst>
              </p:cNvPr>
              <p:cNvSpPr txBox="1">
                <a:spLocks noChangeArrowheads="1"/>
              </p:cNvSpPr>
              <p:nvPr/>
            </p:nvSpPr>
            <p:spPr bwMode="auto">
              <a:xfrm>
                <a:off x="7172683" y="4991515"/>
                <a:ext cx="2522787"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altLang="it-IT" sz="900" b="1" u="sng">
                    <a:solidFill>
                      <a:schemeClr val="bg1"/>
                    </a:solidFill>
                    <a:latin typeface="Raleway" charset="0"/>
                  </a:rPr>
                  <a:t>Interno:</a:t>
                </a:r>
                <a:r>
                  <a:rPr lang="it-IT" altLang="it-IT" sz="900" b="1">
                    <a:solidFill>
                      <a:schemeClr val="bg1"/>
                    </a:solidFill>
                    <a:latin typeface="Raleway" charset="0"/>
                  </a:rPr>
                  <a:t> </a:t>
                </a:r>
                <a:r>
                  <a:rPr lang="it-IT" altLang="it-IT" sz="900">
                    <a:solidFill>
                      <a:schemeClr val="bg1"/>
                    </a:solidFill>
                    <a:latin typeface="Raleway" charset="0"/>
                  </a:rPr>
                  <a:t>supporto alla </a:t>
                </a:r>
                <a:br>
                  <a:rPr lang="it-IT" altLang="it-IT" sz="900">
                    <a:solidFill>
                      <a:schemeClr val="bg1"/>
                    </a:solidFill>
                    <a:latin typeface="Raleway" charset="0"/>
                  </a:rPr>
                </a:br>
                <a:r>
                  <a:rPr lang="it-IT" altLang="it-IT" sz="900">
                    <a:solidFill>
                      <a:schemeClr val="bg1"/>
                    </a:solidFill>
                    <a:latin typeface="Raleway" charset="0"/>
                  </a:rPr>
                  <a:t>definizione delle strategie di intervento ed erogazione</a:t>
                </a:r>
              </a:p>
            </p:txBody>
          </p:sp>
        </p:grpSp>
        <p:sp>
          <p:nvSpPr>
            <p:cNvPr id="29" name="Arrow: Pentagon 20">
              <a:extLst>
                <a:ext uri="{FF2B5EF4-FFF2-40B4-BE49-F238E27FC236}">
                  <a16:creationId xmlns:a16="http://schemas.microsoft.com/office/drawing/2014/main" id="{6C42A6D1-2B50-4E43-8907-059C973E6310}"/>
                </a:ext>
              </a:extLst>
            </p:cNvPr>
            <p:cNvSpPr/>
            <p:nvPr/>
          </p:nvSpPr>
          <p:spPr>
            <a:xfrm>
              <a:off x="1774870" y="5517824"/>
              <a:ext cx="2468353" cy="251866"/>
            </a:xfrm>
            <a:custGeom>
              <a:avLst/>
              <a:gdLst>
                <a:gd name="connsiteX0" fmla="*/ 0 w 2448000"/>
                <a:gd name="connsiteY0" fmla="*/ 0 h 232064"/>
                <a:gd name="connsiteX1" fmla="*/ 2388675 w 2448000"/>
                <a:gd name="connsiteY1" fmla="*/ 0 h 232064"/>
                <a:gd name="connsiteX2" fmla="*/ 2448000 w 2448000"/>
                <a:gd name="connsiteY2" fmla="*/ 116032 h 232064"/>
                <a:gd name="connsiteX3" fmla="*/ 2388675 w 2448000"/>
                <a:gd name="connsiteY3" fmla="*/ 232064 h 232064"/>
                <a:gd name="connsiteX4" fmla="*/ 0 w 2448000"/>
                <a:gd name="connsiteY4" fmla="*/ 232064 h 232064"/>
                <a:gd name="connsiteX5" fmla="*/ 0 w 2448000"/>
                <a:gd name="connsiteY5" fmla="*/ 0 h 232064"/>
                <a:gd name="connsiteX0" fmla="*/ 0 w 2448000"/>
                <a:gd name="connsiteY0" fmla="*/ 0 h 232064"/>
                <a:gd name="connsiteX1" fmla="*/ 2388675 w 2448000"/>
                <a:gd name="connsiteY1" fmla="*/ 0 h 232064"/>
                <a:gd name="connsiteX2" fmla="*/ 2448000 w 2448000"/>
                <a:gd name="connsiteY2" fmla="*/ 116032 h 232064"/>
                <a:gd name="connsiteX3" fmla="*/ 2356830 w 2448000"/>
                <a:gd name="connsiteY3" fmla="*/ 232064 h 232064"/>
                <a:gd name="connsiteX4" fmla="*/ 0 w 2448000"/>
                <a:gd name="connsiteY4" fmla="*/ 232064 h 232064"/>
                <a:gd name="connsiteX5" fmla="*/ 0 w 2448000"/>
                <a:gd name="connsiteY5" fmla="*/ 0 h 232064"/>
                <a:gd name="connsiteX0" fmla="*/ 0 w 2448000"/>
                <a:gd name="connsiteY0" fmla="*/ 0 h 232064"/>
                <a:gd name="connsiteX1" fmla="*/ 2388675 w 2448000"/>
                <a:gd name="connsiteY1" fmla="*/ 0 h 232064"/>
                <a:gd name="connsiteX2" fmla="*/ 2448000 w 2448000"/>
                <a:gd name="connsiteY2" fmla="*/ 116032 h 232064"/>
                <a:gd name="connsiteX3" fmla="*/ 2397773 w 2448000"/>
                <a:gd name="connsiteY3" fmla="*/ 232064 h 232064"/>
                <a:gd name="connsiteX4" fmla="*/ 0 w 2448000"/>
                <a:gd name="connsiteY4" fmla="*/ 232064 h 232064"/>
                <a:gd name="connsiteX5" fmla="*/ 0 w 2448000"/>
                <a:gd name="connsiteY5" fmla="*/ 0 h 232064"/>
                <a:gd name="connsiteX0" fmla="*/ 0 w 2448000"/>
                <a:gd name="connsiteY0" fmla="*/ 0 h 232064"/>
                <a:gd name="connsiteX1" fmla="*/ 2388675 w 2448000"/>
                <a:gd name="connsiteY1" fmla="*/ 0 h 232064"/>
                <a:gd name="connsiteX2" fmla="*/ 2448000 w 2448000"/>
                <a:gd name="connsiteY2" fmla="*/ 116032 h 232064"/>
                <a:gd name="connsiteX3" fmla="*/ 2375027 w 2448000"/>
                <a:gd name="connsiteY3" fmla="*/ 232064 h 232064"/>
                <a:gd name="connsiteX4" fmla="*/ 0 w 2448000"/>
                <a:gd name="connsiteY4" fmla="*/ 232064 h 232064"/>
                <a:gd name="connsiteX5" fmla="*/ 0 w 2448000"/>
                <a:gd name="connsiteY5" fmla="*/ 0 h 232064"/>
                <a:gd name="connsiteX0" fmla="*/ 0 w 2448000"/>
                <a:gd name="connsiteY0" fmla="*/ 4549 h 236613"/>
                <a:gd name="connsiteX1" fmla="*/ 2415970 w 2448000"/>
                <a:gd name="connsiteY1" fmla="*/ 0 h 236613"/>
                <a:gd name="connsiteX2" fmla="*/ 2448000 w 2448000"/>
                <a:gd name="connsiteY2" fmla="*/ 120581 h 236613"/>
                <a:gd name="connsiteX3" fmla="*/ 2375027 w 2448000"/>
                <a:gd name="connsiteY3" fmla="*/ 236613 h 236613"/>
                <a:gd name="connsiteX4" fmla="*/ 0 w 2448000"/>
                <a:gd name="connsiteY4" fmla="*/ 236613 h 236613"/>
                <a:gd name="connsiteX5" fmla="*/ 0 w 2448000"/>
                <a:gd name="connsiteY5" fmla="*/ 4549 h 236613"/>
                <a:gd name="connsiteX0" fmla="*/ 0 w 2448000"/>
                <a:gd name="connsiteY0" fmla="*/ 4549 h 236613"/>
                <a:gd name="connsiteX1" fmla="*/ 2411421 w 2448000"/>
                <a:gd name="connsiteY1" fmla="*/ 0 h 236613"/>
                <a:gd name="connsiteX2" fmla="*/ 2448000 w 2448000"/>
                <a:gd name="connsiteY2" fmla="*/ 120581 h 236613"/>
                <a:gd name="connsiteX3" fmla="*/ 2375027 w 2448000"/>
                <a:gd name="connsiteY3" fmla="*/ 236613 h 236613"/>
                <a:gd name="connsiteX4" fmla="*/ 0 w 2448000"/>
                <a:gd name="connsiteY4" fmla="*/ 236613 h 236613"/>
                <a:gd name="connsiteX5" fmla="*/ 0 w 2448000"/>
                <a:gd name="connsiteY5" fmla="*/ 4549 h 236613"/>
                <a:gd name="connsiteX0" fmla="*/ 0 w 2469167"/>
                <a:gd name="connsiteY0" fmla="*/ 4549 h 236613"/>
                <a:gd name="connsiteX1" fmla="*/ 2411421 w 2469167"/>
                <a:gd name="connsiteY1" fmla="*/ 0 h 236613"/>
                <a:gd name="connsiteX2" fmla="*/ 2469167 w 2469167"/>
                <a:gd name="connsiteY2" fmla="*/ 92757 h 236613"/>
                <a:gd name="connsiteX3" fmla="*/ 2375027 w 2469167"/>
                <a:gd name="connsiteY3" fmla="*/ 236613 h 236613"/>
                <a:gd name="connsiteX4" fmla="*/ 0 w 2469167"/>
                <a:gd name="connsiteY4" fmla="*/ 236613 h 236613"/>
                <a:gd name="connsiteX5" fmla="*/ 0 w 2469167"/>
                <a:gd name="connsiteY5" fmla="*/ 4549 h 236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9167" h="236613">
                  <a:moveTo>
                    <a:pt x="0" y="4549"/>
                  </a:moveTo>
                  <a:lnTo>
                    <a:pt x="2411421" y="0"/>
                  </a:lnTo>
                  <a:lnTo>
                    <a:pt x="2469167" y="92757"/>
                  </a:lnTo>
                  <a:lnTo>
                    <a:pt x="2375027" y="236613"/>
                  </a:lnTo>
                  <a:lnTo>
                    <a:pt x="0" y="236613"/>
                  </a:lnTo>
                  <a:lnTo>
                    <a:pt x="0" y="4549"/>
                  </a:lnTo>
                  <a:close/>
                </a:path>
              </a:pathLst>
            </a:custGeom>
            <a:solidFill>
              <a:srgbClr val="8BC327"/>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25"/>
            </a:p>
          </p:txBody>
        </p:sp>
        <p:sp>
          <p:nvSpPr>
            <p:cNvPr id="10276" name="TextBox 46">
              <a:extLst>
                <a:ext uri="{FF2B5EF4-FFF2-40B4-BE49-F238E27FC236}">
                  <a16:creationId xmlns:a16="http://schemas.microsoft.com/office/drawing/2014/main" id="{363C3682-8948-4D36-B3CD-1D74C129D582}"/>
                </a:ext>
              </a:extLst>
            </p:cNvPr>
            <p:cNvSpPr txBox="1">
              <a:spLocks noChangeArrowheads="1"/>
            </p:cNvSpPr>
            <p:nvPr/>
          </p:nvSpPr>
          <p:spPr bwMode="auto">
            <a:xfrm>
              <a:off x="1737436" y="4985306"/>
              <a:ext cx="2412451" cy="130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defRPr sz="1900">
                  <a:solidFill>
                    <a:schemeClr val="tx1"/>
                  </a:solidFill>
                  <a:latin typeface="Calibri" panose="020F0502020204030204" pitchFamily="34" charset="0"/>
                </a:defRPr>
              </a:lvl1pPr>
              <a:lvl2pPr>
                <a:defRPr sz="1900">
                  <a:solidFill>
                    <a:schemeClr val="tx1"/>
                  </a:solidFill>
                  <a:latin typeface="Calibri" panose="020F0502020204030204" pitchFamily="34" charset="0"/>
                </a:defRPr>
              </a:lvl2pPr>
              <a:lvl3pPr>
                <a:defRPr sz="1900">
                  <a:solidFill>
                    <a:schemeClr val="tx1"/>
                  </a:solidFill>
                  <a:latin typeface="Calibri" panose="020F0502020204030204" pitchFamily="34" charset="0"/>
                </a:defRPr>
              </a:lvl3pPr>
              <a:lvl4pPr>
                <a:defRPr sz="1900">
                  <a:solidFill>
                    <a:schemeClr val="tx1"/>
                  </a:solidFill>
                  <a:latin typeface="Calibri" panose="020F0502020204030204" pitchFamily="34" charset="0"/>
                </a:defRPr>
              </a:lvl4pPr>
              <a:lvl5pPr>
                <a:defRPr sz="1900">
                  <a:solidFill>
                    <a:schemeClr val="tx1"/>
                  </a:solidFill>
                  <a:latin typeface="Calibri" panose="020F0502020204030204" pitchFamily="34" charset="0"/>
                </a:defRPr>
              </a:lvl5pPr>
              <a:lvl6pPr marL="2503488" indent="-1116013" defTabSz="511175" eaLnBrk="0" fontAlgn="base" hangingPunct="0">
                <a:spcBef>
                  <a:spcPct val="0"/>
                </a:spcBef>
                <a:spcAft>
                  <a:spcPct val="0"/>
                </a:spcAft>
                <a:defRPr sz="1900">
                  <a:solidFill>
                    <a:schemeClr val="tx1"/>
                  </a:solidFill>
                  <a:latin typeface="Calibri" panose="020F0502020204030204" pitchFamily="34" charset="0"/>
                </a:defRPr>
              </a:lvl6pPr>
              <a:lvl7pPr marL="2960688" indent="-1116013" defTabSz="511175" eaLnBrk="0" fontAlgn="base" hangingPunct="0">
                <a:spcBef>
                  <a:spcPct val="0"/>
                </a:spcBef>
                <a:spcAft>
                  <a:spcPct val="0"/>
                </a:spcAft>
                <a:defRPr sz="1900">
                  <a:solidFill>
                    <a:schemeClr val="tx1"/>
                  </a:solidFill>
                  <a:latin typeface="Calibri" panose="020F0502020204030204" pitchFamily="34" charset="0"/>
                </a:defRPr>
              </a:lvl7pPr>
              <a:lvl8pPr marL="3417888" indent="-1116013" defTabSz="511175" eaLnBrk="0" fontAlgn="base" hangingPunct="0">
                <a:spcBef>
                  <a:spcPct val="0"/>
                </a:spcBef>
                <a:spcAft>
                  <a:spcPct val="0"/>
                </a:spcAft>
                <a:defRPr sz="1900">
                  <a:solidFill>
                    <a:schemeClr val="tx1"/>
                  </a:solidFill>
                  <a:latin typeface="Calibri" panose="020F0502020204030204" pitchFamily="34" charset="0"/>
                </a:defRPr>
              </a:lvl8pPr>
              <a:lvl9pPr marL="3875088" indent="-1116013" defTabSz="511175" eaLnBrk="0" fontAlgn="base" hangingPunct="0">
                <a:spcBef>
                  <a:spcPct val="0"/>
                </a:spcBef>
                <a:spcAft>
                  <a:spcPct val="0"/>
                </a:spcAft>
                <a:defRPr sz="1900">
                  <a:solidFill>
                    <a:schemeClr val="tx1"/>
                  </a:solidFill>
                  <a:latin typeface="Calibri" panose="020F0502020204030204" pitchFamily="34" charset="0"/>
                </a:defRPr>
              </a:lvl9pPr>
            </a:lstStyle>
            <a:p>
              <a:pPr>
                <a:spcBef>
                  <a:spcPts val="450"/>
                </a:spcBef>
                <a:buFontTx/>
                <a:buAutoNum type="arabicPeriod"/>
              </a:pPr>
              <a:r>
                <a:rPr lang="it-IT" altLang="it-IT" sz="900">
                  <a:latin typeface="Raleway" charset="0"/>
                </a:rPr>
                <a:t>Pianificazione intervento</a:t>
              </a:r>
            </a:p>
            <a:p>
              <a:pPr>
                <a:spcBef>
                  <a:spcPts val="450"/>
                </a:spcBef>
                <a:buFontTx/>
                <a:buAutoNum type="arabicPeriod"/>
              </a:pPr>
              <a:r>
                <a:rPr lang="it-IT" altLang="it-IT" sz="900">
                  <a:latin typeface="Raleway" charset="0"/>
                </a:rPr>
                <a:t>Realizzazione del progetto</a:t>
              </a:r>
            </a:p>
            <a:p>
              <a:pPr>
                <a:spcBef>
                  <a:spcPts val="450"/>
                </a:spcBef>
                <a:buFontTx/>
                <a:buAutoNum type="arabicPeriod"/>
              </a:pPr>
              <a:r>
                <a:rPr lang="it-IT" altLang="it-IT" sz="900" b="1">
                  <a:solidFill>
                    <a:schemeClr val="bg1"/>
                  </a:solidFill>
                  <a:latin typeface="Raleway" charset="0"/>
                </a:rPr>
                <a:t>Monitoraggio e valutazione</a:t>
              </a:r>
            </a:p>
            <a:p>
              <a:pPr>
                <a:spcBef>
                  <a:spcPts val="450"/>
                </a:spcBef>
                <a:buFontTx/>
                <a:buAutoNum type="arabicPeriod"/>
              </a:pPr>
              <a:r>
                <a:rPr lang="it-IT" altLang="it-IT" sz="900">
                  <a:latin typeface="Raleway" charset="0"/>
                </a:rPr>
                <a:t>Azioni di miglioramento</a:t>
              </a:r>
            </a:p>
          </p:txBody>
        </p:sp>
        <p:sp>
          <p:nvSpPr>
            <p:cNvPr id="31" name="Heptagon 2">
              <a:extLst>
                <a:ext uri="{FF2B5EF4-FFF2-40B4-BE49-F238E27FC236}">
                  <a16:creationId xmlns:a16="http://schemas.microsoft.com/office/drawing/2014/main" id="{AAE4E5BD-97E1-4C4F-9B45-8887379E9369}"/>
                </a:ext>
              </a:extLst>
            </p:cNvPr>
            <p:cNvSpPr/>
            <p:nvPr/>
          </p:nvSpPr>
          <p:spPr>
            <a:xfrm>
              <a:off x="4330018" y="4895570"/>
              <a:ext cx="3655957" cy="1449811"/>
            </a:xfrm>
            <a:custGeom>
              <a:avLst/>
              <a:gdLst>
                <a:gd name="connsiteX0" fmla="*/ -5 w 1739832"/>
                <a:gd name="connsiteY0" fmla="*/ 753816 h 1172147"/>
                <a:gd name="connsiteX1" fmla="*/ 172297 w 1739832"/>
                <a:gd name="connsiteY1" fmla="*/ 232159 h 1172147"/>
                <a:gd name="connsiteX2" fmla="*/ 869916 w 1739832"/>
                <a:gd name="connsiteY2" fmla="*/ 0 h 1172147"/>
                <a:gd name="connsiteX3" fmla="*/ 1567535 w 1739832"/>
                <a:gd name="connsiteY3" fmla="*/ 232159 h 1172147"/>
                <a:gd name="connsiteX4" fmla="*/ 1739837 w 1739832"/>
                <a:gd name="connsiteY4" fmla="*/ 753816 h 1172147"/>
                <a:gd name="connsiteX5" fmla="*/ 1257063 w 1739832"/>
                <a:gd name="connsiteY5" fmla="*/ 1172153 h 1172147"/>
                <a:gd name="connsiteX6" fmla="*/ 482769 w 1739832"/>
                <a:gd name="connsiteY6" fmla="*/ 1172153 h 1172147"/>
                <a:gd name="connsiteX7" fmla="*/ -5 w 1739832"/>
                <a:gd name="connsiteY7" fmla="*/ 753816 h 1172147"/>
                <a:gd name="connsiteX0" fmla="*/ 0 w 1739842"/>
                <a:gd name="connsiteY0" fmla="*/ 753816 h 1172153"/>
                <a:gd name="connsiteX1" fmla="*/ 5589 w 1739842"/>
                <a:gd name="connsiteY1" fmla="*/ 530223 h 1172153"/>
                <a:gd name="connsiteX2" fmla="*/ 869921 w 1739842"/>
                <a:gd name="connsiteY2" fmla="*/ 0 h 1172153"/>
                <a:gd name="connsiteX3" fmla="*/ 1567540 w 1739842"/>
                <a:gd name="connsiteY3" fmla="*/ 232159 h 1172153"/>
                <a:gd name="connsiteX4" fmla="*/ 1739842 w 1739842"/>
                <a:gd name="connsiteY4" fmla="*/ 753816 h 1172153"/>
                <a:gd name="connsiteX5" fmla="*/ 1257068 w 1739842"/>
                <a:gd name="connsiteY5" fmla="*/ 1172153 h 1172153"/>
                <a:gd name="connsiteX6" fmla="*/ 482774 w 1739842"/>
                <a:gd name="connsiteY6" fmla="*/ 1172153 h 1172153"/>
                <a:gd name="connsiteX7" fmla="*/ 0 w 1739842"/>
                <a:gd name="connsiteY7" fmla="*/ 753816 h 1172153"/>
                <a:gd name="connsiteX0" fmla="*/ 0 w 1739842"/>
                <a:gd name="connsiteY0" fmla="*/ 905374 h 1323711"/>
                <a:gd name="connsiteX1" fmla="*/ 5589 w 1739842"/>
                <a:gd name="connsiteY1" fmla="*/ 681781 h 1323711"/>
                <a:gd name="connsiteX2" fmla="*/ 258637 w 1739842"/>
                <a:gd name="connsiteY2" fmla="*/ 0 h 1323711"/>
                <a:gd name="connsiteX3" fmla="*/ 1567540 w 1739842"/>
                <a:gd name="connsiteY3" fmla="*/ 383717 h 1323711"/>
                <a:gd name="connsiteX4" fmla="*/ 1739842 w 1739842"/>
                <a:gd name="connsiteY4" fmla="*/ 905374 h 1323711"/>
                <a:gd name="connsiteX5" fmla="*/ 1257068 w 1739842"/>
                <a:gd name="connsiteY5" fmla="*/ 1323711 h 1323711"/>
                <a:gd name="connsiteX6" fmla="*/ 482774 w 1739842"/>
                <a:gd name="connsiteY6" fmla="*/ 1323711 h 1323711"/>
                <a:gd name="connsiteX7" fmla="*/ 0 w 1739842"/>
                <a:gd name="connsiteY7" fmla="*/ 905374 h 1323711"/>
                <a:gd name="connsiteX0" fmla="*/ 0 w 3088172"/>
                <a:gd name="connsiteY0" fmla="*/ 905604 h 1323941"/>
                <a:gd name="connsiteX1" fmla="*/ 5589 w 3088172"/>
                <a:gd name="connsiteY1" fmla="*/ 682011 h 1323941"/>
                <a:gd name="connsiteX2" fmla="*/ 258637 w 3088172"/>
                <a:gd name="connsiteY2" fmla="*/ 230 h 1323941"/>
                <a:gd name="connsiteX3" fmla="*/ 3088172 w 3088172"/>
                <a:gd name="connsiteY3" fmla="*/ 0 h 1323941"/>
                <a:gd name="connsiteX4" fmla="*/ 1739842 w 3088172"/>
                <a:gd name="connsiteY4" fmla="*/ 905604 h 1323941"/>
                <a:gd name="connsiteX5" fmla="*/ 1257068 w 3088172"/>
                <a:gd name="connsiteY5" fmla="*/ 1323941 h 1323941"/>
                <a:gd name="connsiteX6" fmla="*/ 482774 w 3088172"/>
                <a:gd name="connsiteY6" fmla="*/ 1323941 h 1323941"/>
                <a:gd name="connsiteX7" fmla="*/ 0 w 3088172"/>
                <a:gd name="connsiteY7" fmla="*/ 905604 h 1323941"/>
                <a:gd name="connsiteX0" fmla="*/ 0 w 3452447"/>
                <a:gd name="connsiteY0" fmla="*/ 905604 h 1323941"/>
                <a:gd name="connsiteX1" fmla="*/ 5589 w 3452447"/>
                <a:gd name="connsiteY1" fmla="*/ 682011 h 1323941"/>
                <a:gd name="connsiteX2" fmla="*/ 258637 w 3452447"/>
                <a:gd name="connsiteY2" fmla="*/ 230 h 1323941"/>
                <a:gd name="connsiteX3" fmla="*/ 3088172 w 3452447"/>
                <a:gd name="connsiteY3" fmla="*/ 0 h 1323941"/>
                <a:gd name="connsiteX4" fmla="*/ 3452447 w 3452447"/>
                <a:gd name="connsiteY4" fmla="*/ 673215 h 1323941"/>
                <a:gd name="connsiteX5" fmla="*/ 1257068 w 3452447"/>
                <a:gd name="connsiteY5" fmla="*/ 1323941 h 1323941"/>
                <a:gd name="connsiteX6" fmla="*/ 482774 w 3452447"/>
                <a:gd name="connsiteY6" fmla="*/ 1323941 h 1323941"/>
                <a:gd name="connsiteX7" fmla="*/ 0 w 3452447"/>
                <a:gd name="connsiteY7" fmla="*/ 905604 h 1323941"/>
                <a:gd name="connsiteX0" fmla="*/ 0 w 3452447"/>
                <a:gd name="connsiteY0" fmla="*/ 905604 h 1323941"/>
                <a:gd name="connsiteX1" fmla="*/ 5589 w 3452447"/>
                <a:gd name="connsiteY1" fmla="*/ 682011 h 1323941"/>
                <a:gd name="connsiteX2" fmla="*/ 258637 w 3452447"/>
                <a:gd name="connsiteY2" fmla="*/ 230 h 1323941"/>
                <a:gd name="connsiteX3" fmla="*/ 3088172 w 3452447"/>
                <a:gd name="connsiteY3" fmla="*/ 0 h 1323941"/>
                <a:gd name="connsiteX4" fmla="*/ 3452447 w 3452447"/>
                <a:gd name="connsiteY4" fmla="*/ 673215 h 1323941"/>
                <a:gd name="connsiteX5" fmla="*/ 3111128 w 3452447"/>
                <a:gd name="connsiteY5" fmla="*/ 1323941 h 1323941"/>
                <a:gd name="connsiteX6" fmla="*/ 482774 w 3452447"/>
                <a:gd name="connsiteY6" fmla="*/ 1323941 h 1323941"/>
                <a:gd name="connsiteX7" fmla="*/ 0 w 3452447"/>
                <a:gd name="connsiteY7" fmla="*/ 905604 h 1323941"/>
                <a:gd name="connsiteX0" fmla="*/ 0 w 3452447"/>
                <a:gd name="connsiteY0" fmla="*/ 905604 h 1323941"/>
                <a:gd name="connsiteX1" fmla="*/ 5589 w 3452447"/>
                <a:gd name="connsiteY1" fmla="*/ 682011 h 1323941"/>
                <a:gd name="connsiteX2" fmla="*/ 258637 w 3452447"/>
                <a:gd name="connsiteY2" fmla="*/ 230 h 1323941"/>
                <a:gd name="connsiteX3" fmla="*/ 3088172 w 3452447"/>
                <a:gd name="connsiteY3" fmla="*/ 0 h 1323941"/>
                <a:gd name="connsiteX4" fmla="*/ 3452447 w 3452447"/>
                <a:gd name="connsiteY4" fmla="*/ 673215 h 1323941"/>
                <a:gd name="connsiteX5" fmla="*/ 3111128 w 3452447"/>
                <a:gd name="connsiteY5" fmla="*/ 1323941 h 1323941"/>
                <a:gd name="connsiteX6" fmla="*/ 255437 w 3452447"/>
                <a:gd name="connsiteY6" fmla="*/ 1313837 h 1323941"/>
                <a:gd name="connsiteX7" fmla="*/ 0 w 3452447"/>
                <a:gd name="connsiteY7" fmla="*/ 905604 h 1323941"/>
                <a:gd name="connsiteX0" fmla="*/ 0 w 3452447"/>
                <a:gd name="connsiteY0" fmla="*/ 905604 h 1323941"/>
                <a:gd name="connsiteX1" fmla="*/ 5589 w 3452447"/>
                <a:gd name="connsiteY1" fmla="*/ 687063 h 1323941"/>
                <a:gd name="connsiteX2" fmla="*/ 258637 w 3452447"/>
                <a:gd name="connsiteY2" fmla="*/ 230 h 1323941"/>
                <a:gd name="connsiteX3" fmla="*/ 3088172 w 3452447"/>
                <a:gd name="connsiteY3" fmla="*/ 0 h 1323941"/>
                <a:gd name="connsiteX4" fmla="*/ 3452447 w 3452447"/>
                <a:gd name="connsiteY4" fmla="*/ 673215 h 1323941"/>
                <a:gd name="connsiteX5" fmla="*/ 3111128 w 3452447"/>
                <a:gd name="connsiteY5" fmla="*/ 1323941 h 1323941"/>
                <a:gd name="connsiteX6" fmla="*/ 255437 w 3452447"/>
                <a:gd name="connsiteY6" fmla="*/ 1313837 h 1323941"/>
                <a:gd name="connsiteX7" fmla="*/ 0 w 3452447"/>
                <a:gd name="connsiteY7" fmla="*/ 905604 h 1323941"/>
                <a:gd name="connsiteX0" fmla="*/ 14619 w 3446858"/>
                <a:gd name="connsiteY0" fmla="*/ 905604 h 1323941"/>
                <a:gd name="connsiteX1" fmla="*/ 0 w 3446858"/>
                <a:gd name="connsiteY1" fmla="*/ 687063 h 1323941"/>
                <a:gd name="connsiteX2" fmla="*/ 253048 w 3446858"/>
                <a:gd name="connsiteY2" fmla="*/ 230 h 1323941"/>
                <a:gd name="connsiteX3" fmla="*/ 3082583 w 3446858"/>
                <a:gd name="connsiteY3" fmla="*/ 0 h 1323941"/>
                <a:gd name="connsiteX4" fmla="*/ 3446858 w 3446858"/>
                <a:gd name="connsiteY4" fmla="*/ 673215 h 1323941"/>
                <a:gd name="connsiteX5" fmla="*/ 3105539 w 3446858"/>
                <a:gd name="connsiteY5" fmla="*/ 1323941 h 1323941"/>
                <a:gd name="connsiteX6" fmla="*/ 249848 w 3446858"/>
                <a:gd name="connsiteY6" fmla="*/ 1313837 h 1323941"/>
                <a:gd name="connsiteX7" fmla="*/ 14619 w 3446858"/>
                <a:gd name="connsiteY7" fmla="*/ 905604 h 1323941"/>
                <a:gd name="connsiteX0" fmla="*/ 10385 w 3442624"/>
                <a:gd name="connsiteY0" fmla="*/ 905604 h 1323941"/>
                <a:gd name="connsiteX1" fmla="*/ 0 w 3442624"/>
                <a:gd name="connsiteY1" fmla="*/ 661663 h 1323941"/>
                <a:gd name="connsiteX2" fmla="*/ 248814 w 3442624"/>
                <a:gd name="connsiteY2" fmla="*/ 230 h 1323941"/>
                <a:gd name="connsiteX3" fmla="*/ 3078349 w 3442624"/>
                <a:gd name="connsiteY3" fmla="*/ 0 h 1323941"/>
                <a:gd name="connsiteX4" fmla="*/ 3442624 w 3442624"/>
                <a:gd name="connsiteY4" fmla="*/ 673215 h 1323941"/>
                <a:gd name="connsiteX5" fmla="*/ 3101305 w 3442624"/>
                <a:gd name="connsiteY5" fmla="*/ 1323941 h 1323941"/>
                <a:gd name="connsiteX6" fmla="*/ 245614 w 3442624"/>
                <a:gd name="connsiteY6" fmla="*/ 1313837 h 1323941"/>
                <a:gd name="connsiteX7" fmla="*/ 10385 w 3442624"/>
                <a:gd name="connsiteY7" fmla="*/ 905604 h 1323941"/>
                <a:gd name="connsiteX0" fmla="*/ 6152 w 3438391"/>
                <a:gd name="connsiteY0" fmla="*/ 905604 h 1323941"/>
                <a:gd name="connsiteX1" fmla="*/ 0 w 3438391"/>
                <a:gd name="connsiteY1" fmla="*/ 695529 h 1323941"/>
                <a:gd name="connsiteX2" fmla="*/ 244581 w 3438391"/>
                <a:gd name="connsiteY2" fmla="*/ 230 h 1323941"/>
                <a:gd name="connsiteX3" fmla="*/ 3074116 w 3438391"/>
                <a:gd name="connsiteY3" fmla="*/ 0 h 1323941"/>
                <a:gd name="connsiteX4" fmla="*/ 3438391 w 3438391"/>
                <a:gd name="connsiteY4" fmla="*/ 673215 h 1323941"/>
                <a:gd name="connsiteX5" fmla="*/ 3097072 w 3438391"/>
                <a:gd name="connsiteY5" fmla="*/ 1323941 h 1323941"/>
                <a:gd name="connsiteX6" fmla="*/ 241381 w 3438391"/>
                <a:gd name="connsiteY6" fmla="*/ 1313837 h 1323941"/>
                <a:gd name="connsiteX7" fmla="*/ 6152 w 3438391"/>
                <a:gd name="connsiteY7" fmla="*/ 905604 h 1323941"/>
                <a:gd name="connsiteX0" fmla="*/ 6152 w 3438391"/>
                <a:gd name="connsiteY0" fmla="*/ 905604 h 1330770"/>
                <a:gd name="connsiteX1" fmla="*/ 0 w 3438391"/>
                <a:gd name="connsiteY1" fmla="*/ 695529 h 1330770"/>
                <a:gd name="connsiteX2" fmla="*/ 244581 w 3438391"/>
                <a:gd name="connsiteY2" fmla="*/ 230 h 1330770"/>
                <a:gd name="connsiteX3" fmla="*/ 3074116 w 3438391"/>
                <a:gd name="connsiteY3" fmla="*/ 0 h 1330770"/>
                <a:gd name="connsiteX4" fmla="*/ 3438391 w 3438391"/>
                <a:gd name="connsiteY4" fmla="*/ 673215 h 1330770"/>
                <a:gd name="connsiteX5" fmla="*/ 3097072 w 3438391"/>
                <a:gd name="connsiteY5" fmla="*/ 1323941 h 1330770"/>
                <a:gd name="connsiteX6" fmla="*/ 241381 w 3438391"/>
                <a:gd name="connsiteY6" fmla="*/ 1330770 h 1330770"/>
                <a:gd name="connsiteX7" fmla="*/ 6152 w 3438391"/>
                <a:gd name="connsiteY7" fmla="*/ 905604 h 1330770"/>
                <a:gd name="connsiteX0" fmla="*/ 6152 w 3425691"/>
                <a:gd name="connsiteY0" fmla="*/ 905604 h 1330770"/>
                <a:gd name="connsiteX1" fmla="*/ 0 w 3425691"/>
                <a:gd name="connsiteY1" fmla="*/ 695529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05604 h 1330770"/>
                <a:gd name="connsiteX0" fmla="*/ 6152 w 3425691"/>
                <a:gd name="connsiteY0" fmla="*/ 969104 h 1330770"/>
                <a:gd name="connsiteX1" fmla="*/ 0 w 3425691"/>
                <a:gd name="connsiteY1" fmla="*/ 695529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69104 h 1330770"/>
                <a:gd name="connsiteX0" fmla="*/ 6152 w 3425691"/>
                <a:gd name="connsiteY0" fmla="*/ 969104 h 1330770"/>
                <a:gd name="connsiteX1" fmla="*/ 0 w 3425691"/>
                <a:gd name="connsiteY1" fmla="*/ 729396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69104 h 1330770"/>
                <a:gd name="connsiteX0" fmla="*/ 6152 w 3425691"/>
                <a:gd name="connsiteY0" fmla="*/ 910147 h 1330770"/>
                <a:gd name="connsiteX1" fmla="*/ 0 w 3425691"/>
                <a:gd name="connsiteY1" fmla="*/ 729396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10147 h 1330770"/>
                <a:gd name="connsiteX0" fmla="*/ 6152 w 3425691"/>
                <a:gd name="connsiteY0" fmla="*/ 910147 h 1330770"/>
                <a:gd name="connsiteX1" fmla="*/ 0 w 3425691"/>
                <a:gd name="connsiteY1" fmla="*/ 690092 h 1330770"/>
                <a:gd name="connsiteX2" fmla="*/ 244581 w 3425691"/>
                <a:gd name="connsiteY2" fmla="*/ 230 h 1330770"/>
                <a:gd name="connsiteX3" fmla="*/ 3074116 w 3425691"/>
                <a:gd name="connsiteY3" fmla="*/ 0 h 1330770"/>
                <a:gd name="connsiteX4" fmla="*/ 3425691 w 3425691"/>
                <a:gd name="connsiteY4" fmla="*/ 652048 h 1330770"/>
                <a:gd name="connsiteX5" fmla="*/ 3097072 w 3425691"/>
                <a:gd name="connsiteY5" fmla="*/ 1323941 h 1330770"/>
                <a:gd name="connsiteX6" fmla="*/ 241381 w 3425691"/>
                <a:gd name="connsiteY6" fmla="*/ 1330770 h 1330770"/>
                <a:gd name="connsiteX7" fmla="*/ 6152 w 3425691"/>
                <a:gd name="connsiteY7" fmla="*/ 910147 h 1330770"/>
                <a:gd name="connsiteX0" fmla="*/ 6152 w 3398446"/>
                <a:gd name="connsiteY0" fmla="*/ 910147 h 1330770"/>
                <a:gd name="connsiteX1" fmla="*/ 0 w 3398446"/>
                <a:gd name="connsiteY1" fmla="*/ 690092 h 1330770"/>
                <a:gd name="connsiteX2" fmla="*/ 244581 w 3398446"/>
                <a:gd name="connsiteY2" fmla="*/ 230 h 1330770"/>
                <a:gd name="connsiteX3" fmla="*/ 3074116 w 3398446"/>
                <a:gd name="connsiteY3" fmla="*/ 0 h 1330770"/>
                <a:gd name="connsiteX4" fmla="*/ 3398446 w 3398446"/>
                <a:gd name="connsiteY4" fmla="*/ 560338 h 1330770"/>
                <a:gd name="connsiteX5" fmla="*/ 3097072 w 3398446"/>
                <a:gd name="connsiteY5" fmla="*/ 1323941 h 1330770"/>
                <a:gd name="connsiteX6" fmla="*/ 241381 w 3398446"/>
                <a:gd name="connsiteY6" fmla="*/ 1330770 h 1330770"/>
                <a:gd name="connsiteX7" fmla="*/ 6152 w 3398446"/>
                <a:gd name="connsiteY7" fmla="*/ 910147 h 1330770"/>
                <a:gd name="connsiteX0" fmla="*/ 6152 w 3405387"/>
                <a:gd name="connsiteY0" fmla="*/ 910147 h 1330770"/>
                <a:gd name="connsiteX1" fmla="*/ 0 w 3405387"/>
                <a:gd name="connsiteY1" fmla="*/ 690092 h 1330770"/>
                <a:gd name="connsiteX2" fmla="*/ 244581 w 3405387"/>
                <a:gd name="connsiteY2" fmla="*/ 230 h 1330770"/>
                <a:gd name="connsiteX3" fmla="*/ 3074116 w 3405387"/>
                <a:gd name="connsiteY3" fmla="*/ 0 h 1330770"/>
                <a:gd name="connsiteX4" fmla="*/ 3405387 w 3405387"/>
                <a:gd name="connsiteY4" fmla="*/ 652048 h 1330770"/>
                <a:gd name="connsiteX5" fmla="*/ 3097072 w 3405387"/>
                <a:gd name="connsiteY5" fmla="*/ 1323941 h 1330770"/>
                <a:gd name="connsiteX6" fmla="*/ 241381 w 3405387"/>
                <a:gd name="connsiteY6" fmla="*/ 1330770 h 1330770"/>
                <a:gd name="connsiteX7" fmla="*/ 6152 w 3405387"/>
                <a:gd name="connsiteY7" fmla="*/ 910147 h 1330770"/>
                <a:gd name="connsiteX0" fmla="*/ 6152 w 3447038"/>
                <a:gd name="connsiteY0" fmla="*/ 910147 h 1330770"/>
                <a:gd name="connsiteX1" fmla="*/ 0 w 3447038"/>
                <a:gd name="connsiteY1" fmla="*/ 690092 h 1330770"/>
                <a:gd name="connsiteX2" fmla="*/ 244581 w 3447038"/>
                <a:gd name="connsiteY2" fmla="*/ 230 h 1330770"/>
                <a:gd name="connsiteX3" fmla="*/ 3074116 w 3447038"/>
                <a:gd name="connsiteY3" fmla="*/ 0 h 1330770"/>
                <a:gd name="connsiteX4" fmla="*/ 3447038 w 3447038"/>
                <a:gd name="connsiteY4" fmla="*/ 652048 h 1330770"/>
                <a:gd name="connsiteX5" fmla="*/ 3097072 w 3447038"/>
                <a:gd name="connsiteY5" fmla="*/ 1323941 h 1330770"/>
                <a:gd name="connsiteX6" fmla="*/ 241381 w 3447038"/>
                <a:gd name="connsiteY6" fmla="*/ 1330770 h 1330770"/>
                <a:gd name="connsiteX7" fmla="*/ 6152 w 3447038"/>
                <a:gd name="connsiteY7" fmla="*/ 910147 h 1330770"/>
                <a:gd name="connsiteX0" fmla="*/ 6152 w 3447038"/>
                <a:gd name="connsiteY0" fmla="*/ 910147 h 1330770"/>
                <a:gd name="connsiteX1" fmla="*/ 0 w 3447038"/>
                <a:gd name="connsiteY1" fmla="*/ 690092 h 1330770"/>
                <a:gd name="connsiteX2" fmla="*/ 244581 w 3447038"/>
                <a:gd name="connsiteY2" fmla="*/ 230 h 1330770"/>
                <a:gd name="connsiteX3" fmla="*/ 3074116 w 3447038"/>
                <a:gd name="connsiteY3" fmla="*/ 0 h 1330770"/>
                <a:gd name="connsiteX4" fmla="*/ 3447038 w 3447038"/>
                <a:gd name="connsiteY4" fmla="*/ 652048 h 1330770"/>
                <a:gd name="connsiteX5" fmla="*/ 3062364 w 3447038"/>
                <a:gd name="connsiteY5" fmla="*/ 1323941 h 1330770"/>
                <a:gd name="connsiteX6" fmla="*/ 241381 w 3447038"/>
                <a:gd name="connsiteY6" fmla="*/ 1330770 h 1330770"/>
                <a:gd name="connsiteX7" fmla="*/ 6152 w 3447038"/>
                <a:gd name="connsiteY7" fmla="*/ 910147 h 1330770"/>
                <a:gd name="connsiteX0" fmla="*/ 6152 w 3447038"/>
                <a:gd name="connsiteY0" fmla="*/ 910147 h 1330770"/>
                <a:gd name="connsiteX1" fmla="*/ 0 w 3447038"/>
                <a:gd name="connsiteY1" fmla="*/ 591831 h 1330770"/>
                <a:gd name="connsiteX2" fmla="*/ 244581 w 3447038"/>
                <a:gd name="connsiteY2" fmla="*/ 230 h 1330770"/>
                <a:gd name="connsiteX3" fmla="*/ 3074116 w 3447038"/>
                <a:gd name="connsiteY3" fmla="*/ 0 h 1330770"/>
                <a:gd name="connsiteX4" fmla="*/ 3447038 w 3447038"/>
                <a:gd name="connsiteY4" fmla="*/ 652048 h 1330770"/>
                <a:gd name="connsiteX5" fmla="*/ 3062364 w 3447038"/>
                <a:gd name="connsiteY5" fmla="*/ 1323941 h 1330770"/>
                <a:gd name="connsiteX6" fmla="*/ 241381 w 3447038"/>
                <a:gd name="connsiteY6" fmla="*/ 1330770 h 1330770"/>
                <a:gd name="connsiteX7" fmla="*/ 6152 w 3447038"/>
                <a:gd name="connsiteY7" fmla="*/ 910147 h 1330770"/>
                <a:gd name="connsiteX0" fmla="*/ 0 w 3451298"/>
                <a:gd name="connsiteY0" fmla="*/ 811887 h 1330770"/>
                <a:gd name="connsiteX1" fmla="*/ 4260 w 3451298"/>
                <a:gd name="connsiteY1" fmla="*/ 591831 h 1330770"/>
                <a:gd name="connsiteX2" fmla="*/ 248841 w 3451298"/>
                <a:gd name="connsiteY2" fmla="*/ 230 h 1330770"/>
                <a:gd name="connsiteX3" fmla="*/ 3078376 w 3451298"/>
                <a:gd name="connsiteY3" fmla="*/ 0 h 1330770"/>
                <a:gd name="connsiteX4" fmla="*/ 3451298 w 3451298"/>
                <a:gd name="connsiteY4" fmla="*/ 652048 h 1330770"/>
                <a:gd name="connsiteX5" fmla="*/ 3066624 w 3451298"/>
                <a:gd name="connsiteY5" fmla="*/ 1323941 h 1330770"/>
                <a:gd name="connsiteX6" fmla="*/ 245641 w 3451298"/>
                <a:gd name="connsiteY6" fmla="*/ 1330770 h 1330770"/>
                <a:gd name="connsiteX7" fmla="*/ 0 w 3451298"/>
                <a:gd name="connsiteY7" fmla="*/ 811887 h 1330770"/>
                <a:gd name="connsiteX0" fmla="*/ 0 w 3451298"/>
                <a:gd name="connsiteY0" fmla="*/ 811887 h 1330770"/>
                <a:gd name="connsiteX1" fmla="*/ 4260 w 3451298"/>
                <a:gd name="connsiteY1" fmla="*/ 591831 h 1330770"/>
                <a:gd name="connsiteX2" fmla="*/ 248841 w 3451298"/>
                <a:gd name="connsiteY2" fmla="*/ 230 h 1330770"/>
                <a:gd name="connsiteX3" fmla="*/ 3078376 w 3451298"/>
                <a:gd name="connsiteY3" fmla="*/ 0 h 1330770"/>
                <a:gd name="connsiteX4" fmla="*/ 3451298 w 3451298"/>
                <a:gd name="connsiteY4" fmla="*/ 671701 h 1330770"/>
                <a:gd name="connsiteX5" fmla="*/ 3066624 w 3451298"/>
                <a:gd name="connsiteY5" fmla="*/ 1323941 h 1330770"/>
                <a:gd name="connsiteX6" fmla="*/ 245641 w 3451298"/>
                <a:gd name="connsiteY6" fmla="*/ 1330770 h 1330770"/>
                <a:gd name="connsiteX7" fmla="*/ 0 w 3451298"/>
                <a:gd name="connsiteY7" fmla="*/ 811887 h 1330770"/>
                <a:gd name="connsiteX0" fmla="*/ 0 w 3451298"/>
                <a:gd name="connsiteY0" fmla="*/ 811887 h 1330770"/>
                <a:gd name="connsiteX1" fmla="*/ 4260 w 3451298"/>
                <a:gd name="connsiteY1" fmla="*/ 591831 h 1330770"/>
                <a:gd name="connsiteX2" fmla="*/ 126446 w 3451298"/>
                <a:gd name="connsiteY2" fmla="*/ 230 h 1330770"/>
                <a:gd name="connsiteX3" fmla="*/ 3078376 w 3451298"/>
                <a:gd name="connsiteY3" fmla="*/ 0 h 1330770"/>
                <a:gd name="connsiteX4" fmla="*/ 3451298 w 3451298"/>
                <a:gd name="connsiteY4" fmla="*/ 671701 h 1330770"/>
                <a:gd name="connsiteX5" fmla="*/ 3066624 w 3451298"/>
                <a:gd name="connsiteY5" fmla="*/ 1323941 h 1330770"/>
                <a:gd name="connsiteX6" fmla="*/ 245641 w 3451298"/>
                <a:gd name="connsiteY6" fmla="*/ 1330770 h 1330770"/>
                <a:gd name="connsiteX7" fmla="*/ 0 w 3451298"/>
                <a:gd name="connsiteY7" fmla="*/ 811887 h 1330770"/>
                <a:gd name="connsiteX0" fmla="*/ 0 w 3451298"/>
                <a:gd name="connsiteY0" fmla="*/ 811887 h 1338523"/>
                <a:gd name="connsiteX1" fmla="*/ 4260 w 3451298"/>
                <a:gd name="connsiteY1" fmla="*/ 591831 h 1338523"/>
                <a:gd name="connsiteX2" fmla="*/ 126446 w 3451298"/>
                <a:gd name="connsiteY2" fmla="*/ 230 h 1338523"/>
                <a:gd name="connsiteX3" fmla="*/ 3078376 w 3451298"/>
                <a:gd name="connsiteY3" fmla="*/ 0 h 1338523"/>
                <a:gd name="connsiteX4" fmla="*/ 3451298 w 3451298"/>
                <a:gd name="connsiteY4" fmla="*/ 671701 h 1338523"/>
                <a:gd name="connsiteX5" fmla="*/ 3066624 w 3451298"/>
                <a:gd name="connsiteY5" fmla="*/ 1323941 h 1338523"/>
                <a:gd name="connsiteX6" fmla="*/ 123246 w 3451298"/>
                <a:gd name="connsiteY6" fmla="*/ 1338523 h 1338523"/>
                <a:gd name="connsiteX7" fmla="*/ 0 w 3451298"/>
                <a:gd name="connsiteY7" fmla="*/ 811887 h 1338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298" h="1338523">
                  <a:moveTo>
                    <a:pt x="0" y="811887"/>
                  </a:moveTo>
                  <a:lnTo>
                    <a:pt x="4260" y="591831"/>
                  </a:lnTo>
                  <a:lnTo>
                    <a:pt x="126446" y="230"/>
                  </a:lnTo>
                  <a:lnTo>
                    <a:pt x="3078376" y="0"/>
                  </a:lnTo>
                  <a:lnTo>
                    <a:pt x="3451298" y="671701"/>
                  </a:lnTo>
                  <a:lnTo>
                    <a:pt x="3066624" y="1323941"/>
                  </a:lnTo>
                  <a:lnTo>
                    <a:pt x="123246" y="1338523"/>
                  </a:lnTo>
                  <a:lnTo>
                    <a:pt x="0" y="811887"/>
                  </a:lnTo>
                  <a:close/>
                </a:path>
              </a:pathLst>
            </a:custGeom>
            <a:noFill/>
            <a:ln w="22225">
              <a:solidFill>
                <a:srgbClr val="86BC2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25" dirty="0"/>
            </a:p>
          </p:txBody>
        </p:sp>
        <p:sp>
          <p:nvSpPr>
            <p:cNvPr id="32" name="TextBox 26">
              <a:extLst>
                <a:ext uri="{FF2B5EF4-FFF2-40B4-BE49-F238E27FC236}">
                  <a16:creationId xmlns:a16="http://schemas.microsoft.com/office/drawing/2014/main" id="{9DA5A9C7-2386-415E-A6B1-9130EA480309}"/>
                </a:ext>
              </a:extLst>
            </p:cNvPr>
            <p:cNvSpPr txBox="1"/>
            <p:nvPr/>
          </p:nvSpPr>
          <p:spPr>
            <a:xfrm>
              <a:off x="4962983" y="6106214"/>
              <a:ext cx="2521277" cy="152389"/>
            </a:xfrm>
            <a:prstGeom prst="rect">
              <a:avLst/>
            </a:prstGeom>
            <a:noFill/>
          </p:spPr>
          <p:txBody>
            <a:bodyPr lIns="27000" tIns="0" rIns="27000" bIns="0" anchor="ctr">
              <a:spAutoFit/>
            </a:bodyPr>
            <a:lstStyle/>
            <a:p>
              <a:pPr>
                <a:defRPr/>
              </a:pPr>
              <a:endParaRPr lang="it-IT" sz="750" dirty="0">
                <a:latin typeface="Raleway" panose="020B0503030101060003" pitchFamily="34" charset="0"/>
              </a:endParaRPr>
            </a:p>
          </p:txBody>
        </p:sp>
      </p:grpSp>
      <p:sp>
        <p:nvSpPr>
          <p:cNvPr id="45" name="TextBox 71">
            <a:extLst>
              <a:ext uri="{FF2B5EF4-FFF2-40B4-BE49-F238E27FC236}">
                <a16:creationId xmlns:a16="http://schemas.microsoft.com/office/drawing/2014/main" id="{DD5C834F-B3A1-4FA3-AB8C-4A3C74BC8BCC}"/>
              </a:ext>
            </a:extLst>
          </p:cNvPr>
          <p:cNvSpPr txBox="1"/>
          <p:nvPr/>
        </p:nvSpPr>
        <p:spPr>
          <a:xfrm>
            <a:off x="3255963" y="5607050"/>
            <a:ext cx="2497137" cy="638175"/>
          </a:xfrm>
          <a:prstGeom prst="rect">
            <a:avLst/>
          </a:prstGeom>
          <a:noFill/>
        </p:spPr>
        <p:txBody>
          <a:bodyPr>
            <a:spAutoFit/>
          </a:bodyPr>
          <a:lstStyle/>
          <a:p>
            <a:pPr marL="198835" indent="-198835">
              <a:lnSpc>
                <a:spcPct val="90000"/>
              </a:lnSpc>
              <a:buClr>
                <a:schemeClr val="bg2">
                  <a:lumMod val="75000"/>
                </a:schemeClr>
              </a:buClr>
              <a:buFont typeface="Wingdings" panose="05000000000000000000" pitchFamily="2" charset="2"/>
              <a:buChar char="¨"/>
              <a:defRPr/>
            </a:pPr>
            <a:r>
              <a:rPr lang="it-IT" sz="788" dirty="0">
                <a:latin typeface="Raleway" panose="020B0503030101060003" pitchFamily="34" charset="0"/>
              </a:rPr>
              <a:t>Monitoraggio (sempre presente)</a:t>
            </a:r>
          </a:p>
          <a:p>
            <a:pPr marL="198835" indent="-198835">
              <a:lnSpc>
                <a:spcPct val="90000"/>
              </a:lnSpc>
              <a:buClr>
                <a:schemeClr val="bg2">
                  <a:lumMod val="75000"/>
                </a:schemeClr>
              </a:buClr>
              <a:buFont typeface="Wingdings" panose="05000000000000000000" pitchFamily="2" charset="2"/>
              <a:buChar char="¨"/>
              <a:defRPr/>
            </a:pPr>
            <a:r>
              <a:rPr lang="it-IT" sz="788" dirty="0">
                <a:latin typeface="Raleway" panose="020B0503030101060003" pitchFamily="34" charset="0"/>
              </a:rPr>
              <a:t>Valutazione di implementazione (facoltativa)</a:t>
            </a:r>
          </a:p>
          <a:p>
            <a:pPr marL="198835" indent="-198835">
              <a:lnSpc>
                <a:spcPct val="90000"/>
              </a:lnSpc>
              <a:buClr>
                <a:schemeClr val="bg2">
                  <a:lumMod val="75000"/>
                </a:schemeClr>
              </a:buClr>
              <a:buFont typeface="Wingdings" panose="05000000000000000000" pitchFamily="2" charset="2"/>
              <a:buChar char="¨"/>
              <a:defRPr/>
            </a:pPr>
            <a:r>
              <a:rPr lang="it-IT" sz="788" dirty="0">
                <a:latin typeface="Raleway" panose="020B0503030101060003" pitchFamily="34" charset="0"/>
              </a:rPr>
              <a:t>Valutazione d’impatto (facoltativa): </a:t>
            </a:r>
          </a:p>
          <a:p>
            <a:pPr marL="334566" indent="-192881">
              <a:lnSpc>
                <a:spcPct val="90000"/>
              </a:lnSpc>
              <a:buClr>
                <a:schemeClr val="bg2">
                  <a:lumMod val="75000"/>
                </a:schemeClr>
              </a:buClr>
              <a:buFont typeface="Wingdings" panose="05000000000000000000" pitchFamily="2" charset="2"/>
              <a:buChar char="¨"/>
              <a:defRPr/>
            </a:pPr>
            <a:r>
              <a:rPr lang="it-IT" sz="788" dirty="0">
                <a:latin typeface="Raleway" panose="020B0503030101060003" pitchFamily="34" charset="0"/>
              </a:rPr>
              <a:t>qualitativa</a:t>
            </a:r>
          </a:p>
          <a:p>
            <a:pPr marL="334566" indent="-192881">
              <a:lnSpc>
                <a:spcPct val="90000"/>
              </a:lnSpc>
              <a:buClr>
                <a:schemeClr val="bg2">
                  <a:lumMod val="75000"/>
                </a:schemeClr>
              </a:buClr>
              <a:buFont typeface="Wingdings" panose="05000000000000000000" pitchFamily="2" charset="2"/>
              <a:buChar char="¨"/>
              <a:defRPr/>
            </a:pPr>
            <a:r>
              <a:rPr lang="it-IT" sz="788" dirty="0">
                <a:latin typeface="Raleway" panose="020B0503030101060003" pitchFamily="34" charset="0"/>
              </a:rPr>
              <a:t>quantitativa:</a:t>
            </a:r>
          </a:p>
        </p:txBody>
      </p:sp>
      <p:sp>
        <p:nvSpPr>
          <p:cNvPr id="46" name="Rectangle: Rounded Corners 64">
            <a:extLst>
              <a:ext uri="{FF2B5EF4-FFF2-40B4-BE49-F238E27FC236}">
                <a16:creationId xmlns:a16="http://schemas.microsoft.com/office/drawing/2014/main" id="{55BF33DA-8E48-45E7-B636-C5687E1600D4}"/>
              </a:ext>
            </a:extLst>
          </p:cNvPr>
          <p:cNvSpPr/>
          <p:nvPr/>
        </p:nvSpPr>
        <p:spPr>
          <a:xfrm>
            <a:off x="3783013" y="6410325"/>
            <a:ext cx="188912" cy="7937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0" rIns="27000" bIns="0" anchor="ctr"/>
          <a:lstStyle/>
          <a:p>
            <a:pPr algn="ctr">
              <a:defRPr/>
            </a:pPr>
            <a:endParaRPr lang="it-IT" sz="825" dirty="0">
              <a:latin typeface="Raleway" panose="020B0503030101060003" pitchFamily="34" charset="0"/>
            </a:endParaRPr>
          </a:p>
        </p:txBody>
      </p:sp>
      <p:sp>
        <p:nvSpPr>
          <p:cNvPr id="47" name="TextBox 65">
            <a:extLst>
              <a:ext uri="{FF2B5EF4-FFF2-40B4-BE49-F238E27FC236}">
                <a16:creationId xmlns:a16="http://schemas.microsoft.com/office/drawing/2014/main" id="{4E0ECA23-ACF8-46C6-A708-4C0DEF20472F}"/>
              </a:ext>
            </a:extLst>
          </p:cNvPr>
          <p:cNvSpPr txBox="1"/>
          <p:nvPr/>
        </p:nvSpPr>
        <p:spPr>
          <a:xfrm>
            <a:off x="4000500" y="6392863"/>
            <a:ext cx="1889125" cy="115887"/>
          </a:xfrm>
          <a:prstGeom prst="rect">
            <a:avLst/>
          </a:prstGeom>
          <a:noFill/>
        </p:spPr>
        <p:txBody>
          <a:bodyPr lIns="27000" tIns="0" rIns="27000" bIns="0" anchor="ctr">
            <a:spAutoFit/>
          </a:bodyPr>
          <a:lstStyle/>
          <a:p>
            <a:pPr>
              <a:defRPr/>
            </a:pPr>
            <a:r>
              <a:rPr lang="it-IT" sz="750" dirty="0" err="1">
                <a:latin typeface="Raleway" panose="020B0503030101060003" pitchFamily="34" charset="0"/>
              </a:rPr>
              <a:t>Outcome</a:t>
            </a:r>
            <a:r>
              <a:rPr lang="it-IT" sz="750" dirty="0">
                <a:latin typeface="Raleway" panose="020B0503030101060003" pitchFamily="34" charset="0"/>
              </a:rPr>
              <a:t> non controfattuale</a:t>
            </a:r>
          </a:p>
        </p:txBody>
      </p:sp>
      <p:sp>
        <p:nvSpPr>
          <p:cNvPr id="48" name="Rectangle: Rounded Corners 66">
            <a:extLst>
              <a:ext uri="{FF2B5EF4-FFF2-40B4-BE49-F238E27FC236}">
                <a16:creationId xmlns:a16="http://schemas.microsoft.com/office/drawing/2014/main" id="{BD597E68-3F9B-4C7D-8D0D-8AD660FE3DEA}"/>
              </a:ext>
            </a:extLst>
          </p:cNvPr>
          <p:cNvSpPr/>
          <p:nvPr/>
        </p:nvSpPr>
        <p:spPr>
          <a:xfrm>
            <a:off x="3708400" y="6302375"/>
            <a:ext cx="269875" cy="79375"/>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0" rIns="27000" bIns="0" anchor="ctr"/>
          <a:lstStyle/>
          <a:p>
            <a:pPr algn="ctr">
              <a:defRPr/>
            </a:pPr>
            <a:endParaRPr lang="it-IT" sz="825" dirty="0">
              <a:latin typeface="Raleway" panose="020B0503030101060003" pitchFamily="34" charset="0"/>
            </a:endParaRPr>
          </a:p>
        </p:txBody>
      </p:sp>
      <p:sp>
        <p:nvSpPr>
          <p:cNvPr id="49" name="TextBox 67">
            <a:extLst>
              <a:ext uri="{FF2B5EF4-FFF2-40B4-BE49-F238E27FC236}">
                <a16:creationId xmlns:a16="http://schemas.microsoft.com/office/drawing/2014/main" id="{CE85FBEC-94B1-45C7-BC15-B7356E296D2E}"/>
              </a:ext>
            </a:extLst>
          </p:cNvPr>
          <p:cNvSpPr txBox="1"/>
          <p:nvPr/>
        </p:nvSpPr>
        <p:spPr>
          <a:xfrm>
            <a:off x="4006850" y="6284913"/>
            <a:ext cx="1889125" cy="114300"/>
          </a:xfrm>
          <a:prstGeom prst="rect">
            <a:avLst/>
          </a:prstGeom>
          <a:noFill/>
        </p:spPr>
        <p:txBody>
          <a:bodyPr lIns="27000" tIns="0" rIns="27000" bIns="0" anchor="ctr">
            <a:spAutoFit/>
          </a:bodyPr>
          <a:lstStyle/>
          <a:p>
            <a:pPr>
              <a:defRPr/>
            </a:pPr>
            <a:r>
              <a:rPr lang="it-IT" sz="750" b="1" dirty="0" err="1">
                <a:latin typeface="Raleway" panose="020B0503030101060003" pitchFamily="34" charset="0"/>
              </a:rPr>
              <a:t>Outcome</a:t>
            </a:r>
            <a:r>
              <a:rPr lang="it-IT" sz="750" b="1" dirty="0">
                <a:latin typeface="Raleway" panose="020B0503030101060003" pitchFamily="34" charset="0"/>
              </a:rPr>
              <a:t> controfattuale</a:t>
            </a:r>
          </a:p>
        </p:txBody>
      </p:sp>
      <p:sp>
        <p:nvSpPr>
          <p:cNvPr id="50" name="Rectangle: Rounded Corners 68">
            <a:extLst>
              <a:ext uri="{FF2B5EF4-FFF2-40B4-BE49-F238E27FC236}">
                <a16:creationId xmlns:a16="http://schemas.microsoft.com/office/drawing/2014/main" id="{EB7A9E17-365E-47B0-A8F4-ADB6C29A967C}"/>
              </a:ext>
            </a:extLst>
          </p:cNvPr>
          <p:cNvSpPr/>
          <p:nvPr/>
        </p:nvSpPr>
        <p:spPr>
          <a:xfrm>
            <a:off x="3632200" y="6194425"/>
            <a:ext cx="350838" cy="79375"/>
          </a:xfrm>
          <a:prstGeom prst="roundRect">
            <a:avLst/>
          </a:prstGeom>
          <a:solidFill>
            <a:srgbClr val="41671B"/>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0" rIns="27000" bIns="0" anchor="ctr"/>
          <a:lstStyle/>
          <a:p>
            <a:pPr algn="ctr">
              <a:defRPr/>
            </a:pPr>
            <a:endParaRPr lang="it-IT" sz="825">
              <a:latin typeface="Raleway" panose="020B0503030101060003" pitchFamily="34" charset="0"/>
            </a:endParaRPr>
          </a:p>
        </p:txBody>
      </p:sp>
      <p:sp>
        <p:nvSpPr>
          <p:cNvPr id="51" name="TextBox 69">
            <a:extLst>
              <a:ext uri="{FF2B5EF4-FFF2-40B4-BE49-F238E27FC236}">
                <a16:creationId xmlns:a16="http://schemas.microsoft.com/office/drawing/2014/main" id="{810A6BBA-8ED1-4C8F-94DF-E18C7B78E92B}"/>
              </a:ext>
            </a:extLst>
          </p:cNvPr>
          <p:cNvSpPr txBox="1"/>
          <p:nvPr/>
        </p:nvSpPr>
        <p:spPr>
          <a:xfrm>
            <a:off x="4010025" y="6176963"/>
            <a:ext cx="1889125" cy="114300"/>
          </a:xfrm>
          <a:prstGeom prst="rect">
            <a:avLst/>
          </a:prstGeom>
          <a:noFill/>
        </p:spPr>
        <p:txBody>
          <a:bodyPr lIns="27000" tIns="0" rIns="27000" bIns="0" anchor="ctr">
            <a:spAutoFit/>
          </a:bodyPr>
          <a:lstStyle/>
          <a:p>
            <a:pPr>
              <a:defRPr/>
            </a:pPr>
            <a:r>
              <a:rPr lang="it-IT" sz="750" b="1" dirty="0" err="1">
                <a:latin typeface="Raleway" panose="020B0503030101060003" pitchFamily="34" charset="0"/>
              </a:rPr>
              <a:t>Outcome</a:t>
            </a:r>
            <a:r>
              <a:rPr lang="it-IT" sz="750" b="1" dirty="0">
                <a:latin typeface="Raleway" panose="020B0503030101060003" pitchFamily="34" charset="0"/>
              </a:rPr>
              <a:t> controfattuale sperimentale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ttangolo 4">
            <a:extLst>
              <a:ext uri="{FF2B5EF4-FFF2-40B4-BE49-F238E27FC236}">
                <a16:creationId xmlns:a16="http://schemas.microsoft.com/office/drawing/2014/main" id="{3DAFD98E-5DF0-4115-AE7F-8FA43DB110F9}"/>
              </a:ext>
            </a:extLst>
          </p:cNvPr>
          <p:cNvSpPr>
            <a:spLocks noChangeArrowheads="1"/>
          </p:cNvSpPr>
          <p:nvPr/>
        </p:nvSpPr>
        <p:spPr bwMode="auto">
          <a:xfrm>
            <a:off x="483161" y="384233"/>
            <a:ext cx="6678612" cy="738664"/>
          </a:xfrm>
          <a:prstGeom prst="rect">
            <a:avLst/>
          </a:prstGeom>
          <a:noFill/>
          <a:ln>
            <a:noFill/>
          </a:ln>
        </p:spPr>
        <p:txBody>
          <a:bodyPr lIns="0" tIns="0" rIns="0" bIns="0">
            <a:spAutoFit/>
          </a:bodyPr>
          <a:lstStyle>
            <a:lvl1pPr defTabSz="457200">
              <a:defRPr sz="1900">
                <a:solidFill>
                  <a:schemeClr val="tx1"/>
                </a:solidFill>
                <a:latin typeface="Calibri" panose="020F0502020204030204" pitchFamily="34" charset="0"/>
              </a:defRPr>
            </a:lvl1pPr>
            <a:lvl2pPr defTabSz="457200">
              <a:defRPr sz="1900">
                <a:solidFill>
                  <a:schemeClr val="tx1"/>
                </a:solidFill>
                <a:latin typeface="Calibri" panose="020F0502020204030204" pitchFamily="34" charset="0"/>
              </a:defRPr>
            </a:lvl2pPr>
            <a:lvl3pPr defTabSz="457200">
              <a:defRPr sz="1900">
                <a:solidFill>
                  <a:schemeClr val="tx1"/>
                </a:solidFill>
                <a:latin typeface="Calibri" panose="020F0502020204030204" pitchFamily="34" charset="0"/>
              </a:defRPr>
            </a:lvl3pPr>
            <a:lvl4pPr defTabSz="457200">
              <a:defRPr sz="1900">
                <a:solidFill>
                  <a:schemeClr val="tx1"/>
                </a:solidFill>
                <a:latin typeface="Calibri" panose="020F0502020204030204" pitchFamily="34" charset="0"/>
              </a:defRPr>
            </a:lvl4pPr>
            <a:lvl5pPr defTabSz="457200">
              <a:defRPr sz="1900">
                <a:solidFill>
                  <a:schemeClr val="tx1"/>
                </a:solidFill>
                <a:latin typeface="Calibri" panose="020F0502020204030204" pitchFamily="34" charset="0"/>
              </a:defRPr>
            </a:lvl5pPr>
            <a:lvl6pPr marL="2503488" indent="-1116013" defTabSz="457200" eaLnBrk="0" fontAlgn="base" hangingPunct="0">
              <a:spcBef>
                <a:spcPct val="0"/>
              </a:spcBef>
              <a:spcAft>
                <a:spcPct val="0"/>
              </a:spcAft>
              <a:defRPr sz="1900">
                <a:solidFill>
                  <a:schemeClr val="tx1"/>
                </a:solidFill>
                <a:latin typeface="Calibri" panose="020F0502020204030204" pitchFamily="34" charset="0"/>
              </a:defRPr>
            </a:lvl6pPr>
            <a:lvl7pPr marL="2960688" indent="-1116013" defTabSz="457200" eaLnBrk="0" fontAlgn="base" hangingPunct="0">
              <a:spcBef>
                <a:spcPct val="0"/>
              </a:spcBef>
              <a:spcAft>
                <a:spcPct val="0"/>
              </a:spcAft>
              <a:defRPr sz="1900">
                <a:solidFill>
                  <a:schemeClr val="tx1"/>
                </a:solidFill>
                <a:latin typeface="Calibri" panose="020F0502020204030204" pitchFamily="34" charset="0"/>
              </a:defRPr>
            </a:lvl7pPr>
            <a:lvl8pPr marL="3417888" indent="-1116013" defTabSz="457200" eaLnBrk="0" fontAlgn="base" hangingPunct="0">
              <a:spcBef>
                <a:spcPct val="0"/>
              </a:spcBef>
              <a:spcAft>
                <a:spcPct val="0"/>
              </a:spcAft>
              <a:defRPr sz="1900">
                <a:solidFill>
                  <a:schemeClr val="tx1"/>
                </a:solidFill>
                <a:latin typeface="Calibri" panose="020F0502020204030204" pitchFamily="34" charset="0"/>
              </a:defRPr>
            </a:lvl8pPr>
            <a:lvl9pPr marL="3875088" indent="-1116013" defTabSz="457200" eaLnBrk="0" fontAlgn="base" hangingPunct="0">
              <a:spcBef>
                <a:spcPct val="0"/>
              </a:spcBef>
              <a:spcAft>
                <a:spcPct val="0"/>
              </a:spcAft>
              <a:defRPr sz="1900">
                <a:solidFill>
                  <a:schemeClr val="tx1"/>
                </a:solidFill>
                <a:latin typeface="Calibri" panose="020F0502020204030204" pitchFamily="34" charset="0"/>
              </a:defRPr>
            </a:lvl9pPr>
          </a:lstStyle>
          <a:p>
            <a:pPr defTabSz="341313">
              <a:defRPr/>
            </a:pPr>
            <a:r>
              <a:rPr lang="it-IT" sz="2400" b="1" dirty="0">
                <a:gradFill>
                  <a:gsLst>
                    <a:gs pos="0">
                      <a:srgbClr val="036937"/>
                    </a:gs>
                    <a:gs pos="24000">
                      <a:srgbClr val="108C72"/>
                    </a:gs>
                    <a:gs pos="56000">
                      <a:srgbClr val="86BC25"/>
                    </a:gs>
                    <a:gs pos="97326">
                      <a:srgbClr val="FCEA10"/>
                    </a:gs>
                    <a:gs pos="76000">
                      <a:srgbClr val="CFD700"/>
                    </a:gs>
                  </a:gsLst>
                  <a:lin ang="0" scaled="1"/>
                </a:gradFill>
                <a:latin typeface="Raleway" charset="0"/>
              </a:rPr>
              <a:t>Numeri | La dimensione della Compagnia a colpo d’occhio nel biennio 2017-18</a:t>
            </a:r>
            <a:endParaRPr lang="it-IT" altLang="it-IT" sz="2400" b="1" dirty="0">
              <a:gradFill>
                <a:gsLst>
                  <a:gs pos="0">
                    <a:srgbClr val="036937"/>
                  </a:gs>
                  <a:gs pos="24000">
                    <a:srgbClr val="108C72"/>
                  </a:gs>
                  <a:gs pos="56000">
                    <a:srgbClr val="86BC25"/>
                  </a:gs>
                  <a:gs pos="97326">
                    <a:srgbClr val="FCEA10"/>
                  </a:gs>
                  <a:gs pos="76000">
                    <a:srgbClr val="CFD700"/>
                  </a:gs>
                </a:gsLst>
                <a:lin ang="0" scaled="1"/>
              </a:gradFill>
              <a:latin typeface="Raleway" charset="0"/>
            </a:endParaRPr>
          </a:p>
        </p:txBody>
      </p:sp>
      <p:sp>
        <p:nvSpPr>
          <p:cNvPr id="11267" name="Subtitle 2">
            <a:extLst>
              <a:ext uri="{FF2B5EF4-FFF2-40B4-BE49-F238E27FC236}">
                <a16:creationId xmlns:a16="http://schemas.microsoft.com/office/drawing/2014/main" id="{48CDF9FA-10D1-4438-90EC-60CB7FC8D7FF}"/>
              </a:ext>
            </a:extLst>
          </p:cNvPr>
          <p:cNvSpPr txBox="1">
            <a:spLocks noChangeArrowheads="1"/>
          </p:cNvSpPr>
          <p:nvPr/>
        </p:nvSpPr>
        <p:spPr bwMode="auto">
          <a:xfrm>
            <a:off x="341313" y="1974850"/>
            <a:ext cx="8461375" cy="171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algn="just" defTabSz="914400" eaLnBrk="1" hangingPunct="1">
              <a:lnSpc>
                <a:spcPts val="1800"/>
              </a:lnSpc>
              <a:spcBef>
                <a:spcPts val="450"/>
              </a:spcBef>
              <a:spcAft>
                <a:spcPts val="900"/>
              </a:spcAft>
              <a:buFont typeface="Arial" panose="020B0604020202020204" pitchFamily="34" charset="0"/>
              <a:buNone/>
            </a:pPr>
            <a:r>
              <a:rPr lang="it-IT" altLang="it-IT" sz="900">
                <a:latin typeface="Raleway" charset="0"/>
                <a:cs typeface="Raleway" charset="0"/>
              </a:rPr>
              <a:t>Di seguito vengono riportati i </a:t>
            </a:r>
            <a:r>
              <a:rPr lang="it-IT" altLang="it-IT" sz="900" b="1">
                <a:latin typeface="Raleway" charset="0"/>
                <a:cs typeface="Raleway" charset="0"/>
              </a:rPr>
              <a:t>risultati dell’attività operativa della Compagnia nel biennio 2017-2018</a:t>
            </a:r>
            <a:r>
              <a:rPr lang="it-IT" altLang="it-IT" sz="900">
                <a:latin typeface="Raleway" charset="0"/>
                <a:cs typeface="Raleway" charset="0"/>
              </a:rPr>
              <a:t>, come presentati nel bilancio di metà mandato.</a:t>
            </a:r>
          </a:p>
          <a:p>
            <a:pPr algn="just" defTabSz="914400" eaLnBrk="1" hangingPunct="1">
              <a:lnSpc>
                <a:spcPts val="1800"/>
              </a:lnSpc>
              <a:spcBef>
                <a:spcPts val="450"/>
              </a:spcBef>
              <a:spcAft>
                <a:spcPts val="900"/>
              </a:spcAft>
              <a:buFont typeface="Arial" panose="020B0604020202020204" pitchFamily="34" charset="0"/>
              <a:buNone/>
            </a:pPr>
            <a:r>
              <a:rPr lang="it-IT" altLang="it-IT" sz="900">
                <a:latin typeface="Raleway" charset="0"/>
                <a:cs typeface="Raleway" charset="0"/>
              </a:rPr>
              <a:t>Tra il 2017 e il 2018 sono pervenute alla Compagnia oltre 4.000 richieste per un controvalore di oltre 512 milioni di euro. Di queste </a:t>
            </a:r>
            <a:r>
              <a:rPr lang="it-IT" altLang="it-IT" sz="900" b="1">
                <a:latin typeface="Raleway" charset="0"/>
                <a:cs typeface="Raleway" charset="0"/>
              </a:rPr>
              <a:t>1.711</a:t>
            </a:r>
            <a:r>
              <a:rPr lang="it-IT" altLang="it-IT" sz="900">
                <a:latin typeface="Raleway" charset="0"/>
                <a:cs typeface="Raleway" charset="0"/>
              </a:rPr>
              <a:t>, pari al 42,7%, sono state </a:t>
            </a:r>
            <a:r>
              <a:rPr lang="it-IT" altLang="it-IT" sz="900" b="1">
                <a:latin typeface="Raleway" charset="0"/>
                <a:cs typeface="Raleway" charset="0"/>
              </a:rPr>
              <a:t>supportate dalla Compagnia, attraverso l’erogazione di </a:t>
            </a:r>
            <a:r>
              <a:rPr lang="it-IT" altLang="it-IT" sz="900">
                <a:latin typeface="Raleway" charset="0"/>
                <a:cs typeface="Raleway" charset="0"/>
              </a:rPr>
              <a:t>oltre </a:t>
            </a:r>
            <a:r>
              <a:rPr lang="it-IT" altLang="it-IT" sz="900" b="1">
                <a:latin typeface="Raleway" charset="0"/>
                <a:cs typeface="Raleway" charset="0"/>
              </a:rPr>
              <a:t>357 milioni di euro</a:t>
            </a:r>
            <a:r>
              <a:rPr lang="it-IT" altLang="it-IT" sz="900">
                <a:latin typeface="Raleway" charset="0"/>
                <a:cs typeface="Raleway" charset="0"/>
              </a:rPr>
              <a:t>, pari a circa il 70% dei fondi richiesti dal territorio. Un trend di erogazione in costante crescita negli ultimi 4 anni e con un </a:t>
            </a:r>
            <a:r>
              <a:rPr lang="it-IT" altLang="it-IT" sz="900" b="1">
                <a:latin typeface="Raleway" charset="0"/>
                <a:cs typeface="Raleway" charset="0"/>
              </a:rPr>
              <a:t>valore medio per progetto di 209 mila euro. </a:t>
            </a:r>
            <a:r>
              <a:rPr lang="it-IT" altLang="it-IT" sz="900">
                <a:latin typeface="Raleway" charset="0"/>
                <a:cs typeface="Raleway" charset="0"/>
              </a:rPr>
              <a:t>Proprio questo dato appare interessante: aumentano i </a:t>
            </a:r>
            <a:r>
              <a:rPr lang="it-IT" altLang="it-IT" sz="900" b="1">
                <a:latin typeface="Raleway" charset="0"/>
                <a:cs typeface="Raleway" charset="0"/>
              </a:rPr>
              <a:t>progetti a elevata</a:t>
            </a:r>
            <a:r>
              <a:rPr lang="it-IT" altLang="it-IT" sz="900">
                <a:latin typeface="Raleway" charset="0"/>
                <a:cs typeface="Raleway" charset="0"/>
              </a:rPr>
              <a:t> </a:t>
            </a:r>
            <a:r>
              <a:rPr lang="it-IT" altLang="it-IT" sz="900" b="1">
                <a:latin typeface="Raleway" charset="0"/>
                <a:cs typeface="Raleway" charset="0"/>
              </a:rPr>
              <a:t>complessità</a:t>
            </a:r>
            <a:r>
              <a:rPr lang="it-IT" altLang="it-IT" sz="900">
                <a:latin typeface="Raleway" charset="0"/>
                <a:cs typeface="Raleway" charset="0"/>
              </a:rPr>
              <a:t> e presentati da </a:t>
            </a:r>
            <a:r>
              <a:rPr lang="it-IT" altLang="it-IT" sz="900" b="1">
                <a:latin typeface="Raleway" charset="0"/>
                <a:cs typeface="Raleway" charset="0"/>
              </a:rPr>
              <a:t>reti di stakeholder</a:t>
            </a:r>
            <a:r>
              <a:rPr lang="it-IT" altLang="it-IT" sz="900">
                <a:latin typeface="Raleway" charset="0"/>
                <a:cs typeface="Raleway" charset="0"/>
              </a:rPr>
              <a:t>.</a:t>
            </a:r>
          </a:p>
          <a:p>
            <a:pPr algn="just" defTabSz="914400" eaLnBrk="1" hangingPunct="1">
              <a:lnSpc>
                <a:spcPts val="1800"/>
              </a:lnSpc>
              <a:spcBef>
                <a:spcPts val="450"/>
              </a:spcBef>
              <a:spcAft>
                <a:spcPts val="900"/>
              </a:spcAft>
              <a:buFont typeface="Arial" panose="020B0604020202020204" pitchFamily="34" charset="0"/>
              <a:buNone/>
            </a:pPr>
            <a:r>
              <a:rPr lang="it-IT" altLang="it-IT" sz="900">
                <a:latin typeface="Raleway" charset="0"/>
                <a:cs typeface="Raleway" charset="0"/>
              </a:rPr>
              <a:t>Guardando alla tipologia di progetto il </a:t>
            </a:r>
            <a:r>
              <a:rPr lang="it-IT" altLang="it-IT" sz="900" b="1">
                <a:latin typeface="Raleway" charset="0"/>
                <a:cs typeface="Raleway" charset="0"/>
              </a:rPr>
              <a:t>grant-making </a:t>
            </a:r>
            <a:r>
              <a:rPr lang="it-IT" altLang="it-IT" sz="900">
                <a:latin typeface="Raleway" charset="0"/>
                <a:cs typeface="Raleway" charset="0"/>
              </a:rPr>
              <a:t>si conferma lo strumento principale, seguito dal sostegno agli </a:t>
            </a:r>
            <a:r>
              <a:rPr lang="it-IT" altLang="it-IT" sz="900" b="1">
                <a:latin typeface="Raleway" charset="0"/>
                <a:cs typeface="Raleway" charset="0"/>
              </a:rPr>
              <a:t>enti strumentali </a:t>
            </a:r>
            <a:r>
              <a:rPr lang="it-IT" altLang="it-IT" sz="900">
                <a:latin typeface="Raleway" charset="0"/>
                <a:cs typeface="Raleway" charset="0"/>
              </a:rPr>
              <a:t>e dalle </a:t>
            </a:r>
            <a:r>
              <a:rPr lang="it-IT" altLang="it-IT" sz="900" b="1">
                <a:latin typeface="Raleway" charset="0"/>
                <a:cs typeface="Raleway" charset="0"/>
              </a:rPr>
              <a:t>convenzioni</a:t>
            </a:r>
            <a:r>
              <a:rPr lang="it-IT" altLang="it-IT" sz="900">
                <a:latin typeface="Raleway" charset="0"/>
                <a:cs typeface="Raleway" charset="0"/>
              </a:rPr>
              <a:t>.</a:t>
            </a:r>
          </a:p>
        </p:txBody>
      </p:sp>
      <p:graphicFrame>
        <p:nvGraphicFramePr>
          <p:cNvPr id="47" name="Table 5">
            <a:extLst>
              <a:ext uri="{FF2B5EF4-FFF2-40B4-BE49-F238E27FC236}">
                <a16:creationId xmlns:a16="http://schemas.microsoft.com/office/drawing/2014/main" id="{9D4CF381-CF82-4B5E-9CF0-928667690419}"/>
              </a:ext>
            </a:extLst>
          </p:cNvPr>
          <p:cNvGraphicFramePr>
            <a:graphicFrameLocks noGrp="1"/>
          </p:cNvGraphicFramePr>
          <p:nvPr/>
        </p:nvGraphicFramePr>
        <p:xfrm>
          <a:off x="327025" y="4403725"/>
          <a:ext cx="4940301" cy="1692276"/>
        </p:xfrm>
        <a:graphic>
          <a:graphicData uri="http://schemas.openxmlformats.org/drawingml/2006/table">
            <a:tbl>
              <a:tblPr firstRow="1" bandRow="1">
                <a:tableStyleId>{5C22544A-7EE6-4342-B048-85BDC9FD1C3A}</a:tableStyleId>
              </a:tblPr>
              <a:tblGrid>
                <a:gridCol w="1484789">
                  <a:extLst>
                    <a:ext uri="{9D8B030D-6E8A-4147-A177-3AD203B41FA5}">
                      <a16:colId xmlns:a16="http://schemas.microsoft.com/office/drawing/2014/main" val="20000"/>
                    </a:ext>
                  </a:extLst>
                </a:gridCol>
                <a:gridCol w="863878">
                  <a:extLst>
                    <a:ext uri="{9D8B030D-6E8A-4147-A177-3AD203B41FA5}">
                      <a16:colId xmlns:a16="http://schemas.microsoft.com/office/drawing/2014/main" val="20001"/>
                    </a:ext>
                  </a:extLst>
                </a:gridCol>
                <a:gridCol w="863878">
                  <a:extLst>
                    <a:ext uri="{9D8B030D-6E8A-4147-A177-3AD203B41FA5}">
                      <a16:colId xmlns:a16="http://schemas.microsoft.com/office/drawing/2014/main" val="20002"/>
                    </a:ext>
                  </a:extLst>
                </a:gridCol>
                <a:gridCol w="863878">
                  <a:extLst>
                    <a:ext uri="{9D8B030D-6E8A-4147-A177-3AD203B41FA5}">
                      <a16:colId xmlns:a16="http://schemas.microsoft.com/office/drawing/2014/main" val="20003"/>
                    </a:ext>
                  </a:extLst>
                </a:gridCol>
                <a:gridCol w="863878">
                  <a:extLst>
                    <a:ext uri="{9D8B030D-6E8A-4147-A177-3AD203B41FA5}">
                      <a16:colId xmlns:a16="http://schemas.microsoft.com/office/drawing/2014/main" val="20004"/>
                    </a:ext>
                  </a:extLst>
                </a:gridCol>
              </a:tblGrid>
              <a:tr h="297939">
                <a:tc>
                  <a:txBody>
                    <a:bodyPr/>
                    <a:lstStyle/>
                    <a:p>
                      <a:r>
                        <a:rPr lang="it-IT" sz="800" dirty="0">
                          <a:solidFill>
                            <a:schemeClr val="tx1"/>
                          </a:solidFill>
                          <a:latin typeface="Raleway" panose="020B0503030101060003" pitchFamily="34" charset="0"/>
                        </a:rPr>
                        <a:t>Aree</a:t>
                      </a:r>
                    </a:p>
                  </a:txBody>
                  <a:tcPr marL="53992" marR="53992" marT="27009" marB="27009" anchor="ctr">
                    <a:lnL w="12700" cmpd="sng">
                      <a:noFill/>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800" dirty="0">
                          <a:solidFill>
                            <a:schemeClr val="tx1"/>
                          </a:solidFill>
                          <a:latin typeface="Raleway" panose="020B0503030101060003" pitchFamily="34" charset="0"/>
                        </a:rPr>
                        <a:t>Erogato 2017-18</a:t>
                      </a:r>
                    </a:p>
                  </a:txBody>
                  <a:tcPr marL="53992" marR="53992" marT="27009" marB="27009"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800" dirty="0">
                          <a:solidFill>
                            <a:schemeClr val="tx1"/>
                          </a:solidFill>
                          <a:latin typeface="Raleway" panose="020B0503030101060003" pitchFamily="34" charset="0"/>
                        </a:rPr>
                        <a:t>% sul totale</a:t>
                      </a:r>
                    </a:p>
                  </a:txBody>
                  <a:tcPr marL="53992" marR="53992" marT="27009" marB="27009"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800" dirty="0">
                          <a:solidFill>
                            <a:schemeClr val="tx1"/>
                          </a:solidFill>
                          <a:latin typeface="Raleway" panose="020B0503030101060003" pitchFamily="34" charset="0"/>
                        </a:rPr>
                        <a:t>Progetti 2017-18</a:t>
                      </a:r>
                    </a:p>
                  </a:txBody>
                  <a:tcPr marL="53992" marR="53992" marT="27009" marB="27009"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800" dirty="0">
                          <a:solidFill>
                            <a:schemeClr val="tx1"/>
                          </a:solidFill>
                          <a:latin typeface="Raleway" panose="020B0503030101060003" pitchFamily="34" charset="0"/>
                        </a:rPr>
                        <a:t>% sul totale</a:t>
                      </a:r>
                    </a:p>
                  </a:txBody>
                  <a:tcPr marL="53992" marR="53992" marT="27009" marB="27009" anchor="ctr">
                    <a:lnL w="12700" cap="flat" cmpd="sng" algn="ctr">
                      <a:noFill/>
                      <a:prstDash val="sysDot"/>
                      <a:round/>
                      <a:headEnd type="none" w="med" len="med"/>
                      <a:tailEnd type="none" w="med" len="med"/>
                    </a:lnL>
                    <a:lnR w="12700" cmpd="sng">
                      <a:noFill/>
                    </a:lnR>
                    <a:lnT w="12700" cmpd="sng">
                      <a:noFill/>
                    </a:lnT>
                    <a:lnB w="28575" cap="flat" cmpd="sng" algn="ctr">
                      <a:solidFill>
                        <a:srgbClr val="86BC25"/>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199191">
                <a:tc>
                  <a:txBody>
                    <a:bodyPr/>
                    <a:lstStyle/>
                    <a:p>
                      <a:r>
                        <a:rPr lang="it-IT" sz="800" dirty="0">
                          <a:solidFill>
                            <a:schemeClr val="tx1"/>
                          </a:solidFill>
                          <a:latin typeface="Raleway" panose="020B0503030101060003" pitchFamily="34" charset="0"/>
                        </a:rPr>
                        <a:t>Ricerca e Sanità</a:t>
                      </a:r>
                    </a:p>
                  </a:txBody>
                  <a:tcPr marL="53992" marR="53992" marT="27009" marB="27009" anchor="ctr">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94.509.000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26,5%</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220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12,8%</a:t>
                      </a:r>
                    </a:p>
                  </a:txBody>
                  <a:tcPr marL="53992" marR="53992" marT="27009" marB="27009" anchor="ctr">
                    <a:lnL w="12700" cap="flat" cmpd="sng" algn="ctr">
                      <a:solidFill>
                        <a:srgbClr val="108C72"/>
                      </a:solidFill>
                      <a:prstDash val="sysDot"/>
                      <a:round/>
                      <a:headEnd type="none" w="med" len="med"/>
                      <a:tailEnd type="none" w="med" len="med"/>
                    </a:lnL>
                    <a:lnT w="28575" cap="flat" cmpd="sng" algn="ctr">
                      <a:solidFill>
                        <a:srgbClr val="86BC25"/>
                      </a:solidFill>
                      <a:prstDash val="solid"/>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10001"/>
                  </a:ext>
                </a:extLst>
              </a:tr>
              <a:tr h="199191">
                <a:tc>
                  <a:txBody>
                    <a:bodyPr/>
                    <a:lstStyle/>
                    <a:p>
                      <a:r>
                        <a:rPr lang="it-IT" sz="800" dirty="0">
                          <a:solidFill>
                            <a:schemeClr val="tx1"/>
                          </a:solidFill>
                          <a:latin typeface="Raleway" panose="020B0503030101060003" pitchFamily="34" charset="0"/>
                        </a:rPr>
                        <a:t>Arte, Attività e Beni culturali</a:t>
                      </a:r>
                    </a:p>
                  </a:txBody>
                  <a:tcPr marL="53992" marR="53992" marT="27009" marB="27009"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64.243.000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17,9%</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537</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31,4%</a:t>
                      </a:r>
                    </a:p>
                  </a:txBody>
                  <a:tcPr marL="53992" marR="53992" marT="27009" marB="27009"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10002"/>
                  </a:ext>
                </a:extLst>
              </a:tr>
              <a:tr h="199191">
                <a:tc>
                  <a:txBody>
                    <a:bodyPr/>
                    <a:lstStyle/>
                    <a:p>
                      <a:r>
                        <a:rPr lang="it-IT" sz="800" dirty="0">
                          <a:solidFill>
                            <a:schemeClr val="tx1"/>
                          </a:solidFill>
                          <a:latin typeface="Raleway" panose="020B0503030101060003" pitchFamily="34" charset="0"/>
                        </a:rPr>
                        <a:t>Innovazione culturale</a:t>
                      </a:r>
                    </a:p>
                  </a:txBody>
                  <a:tcPr marL="53992" marR="53992" marT="27009" marB="27009"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14.184.000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4,1%</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205</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11,9%</a:t>
                      </a:r>
                    </a:p>
                  </a:txBody>
                  <a:tcPr marL="53992" marR="53992" marT="27009" marB="27009"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10003"/>
                  </a:ext>
                </a:extLst>
              </a:tr>
              <a:tr h="199191">
                <a:tc>
                  <a:txBody>
                    <a:bodyPr/>
                    <a:lstStyle/>
                    <a:p>
                      <a:r>
                        <a:rPr lang="it-IT" sz="800" dirty="0">
                          <a:solidFill>
                            <a:schemeClr val="tx1"/>
                          </a:solidFill>
                          <a:latin typeface="Raleway" panose="020B0503030101060003" pitchFamily="34" charset="0"/>
                        </a:rPr>
                        <a:t>Politiche sociali</a:t>
                      </a:r>
                    </a:p>
                  </a:txBody>
                  <a:tcPr marL="53992" marR="53992" marT="27009" marB="27009"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150.609.000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42,0%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456</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26,6%</a:t>
                      </a:r>
                    </a:p>
                  </a:txBody>
                  <a:tcPr marL="53992" marR="53992" marT="27009" marB="27009"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10004"/>
                  </a:ext>
                </a:extLst>
              </a:tr>
              <a:tr h="199191">
                <a:tc>
                  <a:txBody>
                    <a:bodyPr/>
                    <a:lstStyle/>
                    <a:p>
                      <a:r>
                        <a:rPr lang="it-IT" sz="800" dirty="0">
                          <a:solidFill>
                            <a:schemeClr val="tx1"/>
                          </a:solidFill>
                          <a:latin typeface="Raleway" panose="020B0503030101060003" pitchFamily="34" charset="0"/>
                        </a:rPr>
                        <a:t>Filantropia e Territorio</a:t>
                      </a:r>
                    </a:p>
                  </a:txBody>
                  <a:tcPr marL="53992" marR="53992" marT="27009" marB="27009"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23.480.000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6,6%</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149</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8,8%</a:t>
                      </a:r>
                    </a:p>
                  </a:txBody>
                  <a:tcPr marL="53992" marR="53992" marT="27009" marB="27009"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12700" cap="flat" cmpd="sng" algn="ctr">
                      <a:solidFill>
                        <a:srgbClr val="108C72"/>
                      </a:solidFill>
                      <a:prstDash val="sysDot"/>
                      <a:round/>
                      <a:headEnd type="none" w="med" len="med"/>
                      <a:tailEnd type="none" w="med" len="med"/>
                    </a:lnB>
                    <a:solidFill>
                      <a:schemeClr val="bg1"/>
                    </a:solidFill>
                  </a:tcPr>
                </a:tc>
                <a:extLst>
                  <a:ext uri="{0D108BD9-81ED-4DB2-BD59-A6C34878D82A}">
                    <a16:rowId xmlns:a16="http://schemas.microsoft.com/office/drawing/2014/main" val="10005"/>
                  </a:ext>
                </a:extLst>
              </a:tr>
              <a:tr h="199191">
                <a:tc>
                  <a:txBody>
                    <a:bodyPr/>
                    <a:lstStyle/>
                    <a:p>
                      <a:r>
                        <a:rPr lang="it-IT" sz="800" dirty="0">
                          <a:solidFill>
                            <a:schemeClr val="tx1"/>
                          </a:solidFill>
                          <a:latin typeface="Raleway" panose="020B0503030101060003" pitchFamily="34" charset="0"/>
                        </a:rPr>
                        <a:t>Programmi e piano strategico</a:t>
                      </a:r>
                    </a:p>
                  </a:txBody>
                  <a:tcPr marL="53992" marR="53992" marT="27009" marB="27009" anchor="ctr">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10.126.000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2,9%</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144</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tc>
                  <a:txBody>
                    <a:bodyPr/>
                    <a:lstStyle/>
                    <a:p>
                      <a:pPr algn="ctr"/>
                      <a:r>
                        <a:rPr lang="it-IT" sz="800" dirty="0">
                          <a:solidFill>
                            <a:schemeClr val="tx1"/>
                          </a:solidFill>
                          <a:latin typeface="Raleway" panose="020B0503030101060003" pitchFamily="34" charset="0"/>
                        </a:rPr>
                        <a:t>8,5%</a:t>
                      </a:r>
                    </a:p>
                  </a:txBody>
                  <a:tcPr marL="53992" marR="53992" marT="27009" marB="27009" anchor="ctr">
                    <a:lnL w="12700" cap="flat" cmpd="sng" algn="ctr">
                      <a:solidFill>
                        <a:srgbClr val="108C72"/>
                      </a:solidFill>
                      <a:prstDash val="sysDot"/>
                      <a:round/>
                      <a:headEnd type="none" w="med" len="med"/>
                      <a:tailEnd type="none" w="med" len="med"/>
                    </a:lnL>
                    <a:lnT w="12700" cap="flat" cmpd="sng" algn="ctr">
                      <a:solidFill>
                        <a:srgbClr val="108C72"/>
                      </a:solidFill>
                      <a:prstDash val="sysDot"/>
                      <a:round/>
                      <a:headEnd type="none" w="med" len="med"/>
                      <a:tailEnd type="none" w="med" len="med"/>
                    </a:lnT>
                    <a:lnB w="28575" cap="flat" cmpd="sng" algn="ctr">
                      <a:solidFill>
                        <a:srgbClr val="86BC25"/>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199191">
                <a:tc>
                  <a:txBody>
                    <a:bodyPr/>
                    <a:lstStyle/>
                    <a:p>
                      <a:r>
                        <a:rPr lang="it-IT" sz="800" b="1" dirty="0">
                          <a:solidFill>
                            <a:schemeClr val="tx1"/>
                          </a:solidFill>
                          <a:latin typeface="Raleway" panose="020B0503030101060003" pitchFamily="34" charset="0"/>
                        </a:rPr>
                        <a:t>Totale</a:t>
                      </a:r>
                    </a:p>
                  </a:txBody>
                  <a:tcPr marL="53992" marR="53992" marT="27009" marB="27009" anchor="ctr">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800" b="1" dirty="0">
                          <a:solidFill>
                            <a:schemeClr val="tx1"/>
                          </a:solidFill>
                          <a:latin typeface="Raleway" panose="020B0503030101060003" pitchFamily="34" charset="0"/>
                        </a:rPr>
                        <a:t>357.151.000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800" b="1" dirty="0">
                          <a:solidFill>
                            <a:schemeClr val="tx1"/>
                          </a:solidFill>
                          <a:latin typeface="Raleway" panose="020B0503030101060003" pitchFamily="34" charset="0"/>
                        </a:rPr>
                        <a:t>100%</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800" b="1" dirty="0">
                          <a:solidFill>
                            <a:schemeClr val="tx1"/>
                          </a:solidFill>
                          <a:latin typeface="Raleway" panose="020B0503030101060003" pitchFamily="34" charset="0"/>
                        </a:rPr>
                        <a:t>1.711</a:t>
                      </a:r>
                    </a:p>
                  </a:txBody>
                  <a:tcPr marL="53992" marR="53992" marT="27009" marB="27009" anchor="ctr">
                    <a:lnL w="12700" cap="flat" cmpd="sng" algn="ctr">
                      <a:solidFill>
                        <a:srgbClr val="108C72"/>
                      </a:solidFill>
                      <a:prstDash val="sysDot"/>
                      <a:round/>
                      <a:headEnd type="none" w="med" len="med"/>
                      <a:tailEnd type="none" w="med" len="med"/>
                    </a:lnL>
                    <a:lnR w="12700" cap="flat" cmpd="sng" algn="ctr">
                      <a:solidFill>
                        <a:srgbClr val="108C72"/>
                      </a:solidFill>
                      <a:prstDash val="sysDot"/>
                      <a:round/>
                      <a:headEnd type="none" w="med" len="med"/>
                      <a:tailEnd type="none" w="med" len="med"/>
                    </a:lnR>
                    <a:lnT w="28575" cap="flat" cmpd="sng" algn="ctr">
                      <a:solidFill>
                        <a:srgbClr val="86BC25"/>
                      </a:solidFill>
                      <a:prstDash val="solid"/>
                      <a:round/>
                      <a:headEnd type="none" w="med" len="med"/>
                      <a:tailEnd type="none" w="med" len="med"/>
                    </a:lnT>
                    <a:solidFill>
                      <a:schemeClr val="bg1"/>
                    </a:solidFill>
                  </a:tcPr>
                </a:tc>
                <a:tc>
                  <a:txBody>
                    <a:bodyPr/>
                    <a:lstStyle/>
                    <a:p>
                      <a:pPr algn="ctr"/>
                      <a:r>
                        <a:rPr lang="it-IT" sz="800" b="1" dirty="0">
                          <a:solidFill>
                            <a:schemeClr val="tx1"/>
                          </a:solidFill>
                          <a:latin typeface="Raleway" panose="020B0503030101060003" pitchFamily="34" charset="0"/>
                        </a:rPr>
                        <a:t>100%</a:t>
                      </a:r>
                    </a:p>
                  </a:txBody>
                  <a:tcPr marL="53992" marR="53992" marT="27009" marB="27009" anchor="ctr">
                    <a:lnL w="12700" cap="flat" cmpd="sng" algn="ctr">
                      <a:solidFill>
                        <a:srgbClr val="108C72"/>
                      </a:solidFill>
                      <a:prstDash val="sysDot"/>
                      <a:round/>
                      <a:headEnd type="none" w="med" len="med"/>
                      <a:tailEnd type="none" w="med" len="med"/>
                    </a:lnL>
                    <a:lnT w="28575" cap="flat" cmpd="sng" algn="ctr">
                      <a:solidFill>
                        <a:srgbClr val="86BC25"/>
                      </a:solidFill>
                      <a:prstDash val="solid"/>
                      <a:round/>
                      <a:headEnd type="none" w="med" len="med"/>
                      <a:tailEnd type="none" w="med" len="med"/>
                    </a:lnT>
                    <a:solidFill>
                      <a:schemeClr val="bg1"/>
                    </a:solidFill>
                  </a:tcPr>
                </a:tc>
                <a:extLst>
                  <a:ext uri="{0D108BD9-81ED-4DB2-BD59-A6C34878D82A}">
                    <a16:rowId xmlns:a16="http://schemas.microsoft.com/office/drawing/2014/main" val="10007"/>
                  </a:ext>
                </a:extLst>
              </a:tr>
            </a:tbl>
          </a:graphicData>
        </a:graphic>
      </p:graphicFrame>
      <p:graphicFrame>
        <p:nvGraphicFramePr>
          <p:cNvPr id="11323" name="Chart 28">
            <a:extLst>
              <a:ext uri="{FF2B5EF4-FFF2-40B4-BE49-F238E27FC236}">
                <a16:creationId xmlns:a16="http://schemas.microsoft.com/office/drawing/2014/main" id="{0F36AE7E-F0A2-4E60-B89E-838EB828492B}"/>
              </a:ext>
            </a:extLst>
          </p:cNvPr>
          <p:cNvGraphicFramePr>
            <a:graphicFrameLocks/>
          </p:cNvGraphicFramePr>
          <p:nvPr/>
        </p:nvGraphicFramePr>
        <p:xfrm>
          <a:off x="5357813" y="4484688"/>
          <a:ext cx="3340100" cy="1814512"/>
        </p:xfrm>
        <a:graphic>
          <a:graphicData uri="http://schemas.openxmlformats.org/presentationml/2006/ole">
            <mc:AlternateContent xmlns:mc="http://schemas.openxmlformats.org/markup-compatibility/2006">
              <mc:Choice xmlns:v="urn:schemas-microsoft-com:vml" Requires="v">
                <p:oleObj spid="_x0000_s11553" name="Chart" r:id="rId3" imgW="3346994" imgH="1822862" progId="Excel.Chart.8">
                  <p:embed/>
                </p:oleObj>
              </mc:Choice>
              <mc:Fallback>
                <p:oleObj name="Chart" r:id="rId3" imgW="3346994" imgH="1822862" progId="Excel.Chart.8">
                  <p:embed/>
                  <p:pic>
                    <p:nvPicPr>
                      <p:cNvPr id="0" name="Chart 2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7813" y="4484688"/>
                        <a:ext cx="3340100" cy="181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324" name="Rectangle 86">
            <a:extLst>
              <a:ext uri="{FF2B5EF4-FFF2-40B4-BE49-F238E27FC236}">
                <a16:creationId xmlns:a16="http://schemas.microsoft.com/office/drawing/2014/main" id="{2C79754A-AEE0-4098-BC46-097FAC89ACF9}"/>
              </a:ext>
            </a:extLst>
          </p:cNvPr>
          <p:cNvSpPr>
            <a:spLocks noChangeArrowheads="1"/>
          </p:cNvSpPr>
          <p:nvPr/>
        </p:nvSpPr>
        <p:spPr bwMode="auto">
          <a:xfrm>
            <a:off x="5521325" y="4132263"/>
            <a:ext cx="3236913" cy="230187"/>
          </a:xfrm>
          <a:prstGeom prst="rect">
            <a:avLst/>
          </a:prstGeom>
          <a:solidFill>
            <a:srgbClr val="00A98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ts val="225"/>
              </a:spcBef>
            </a:pPr>
            <a:r>
              <a:rPr lang="it-IT" altLang="it-IT" sz="900" b="1">
                <a:solidFill>
                  <a:schemeClr val="bg1"/>
                </a:solidFill>
                <a:latin typeface="Raleway" charset="0"/>
              </a:rPr>
              <a:t>Erogato biennio 2017-18 per tipologia di progetto (%)</a:t>
            </a:r>
            <a:endParaRPr lang="it-IT" altLang="it-IT" sz="900">
              <a:solidFill>
                <a:schemeClr val="bg1"/>
              </a:solidFill>
              <a:latin typeface="Raleway" charset="0"/>
            </a:endParaRPr>
          </a:p>
        </p:txBody>
      </p:sp>
      <p:sp>
        <p:nvSpPr>
          <p:cNvPr id="11325" name="Rectangle 87">
            <a:extLst>
              <a:ext uri="{FF2B5EF4-FFF2-40B4-BE49-F238E27FC236}">
                <a16:creationId xmlns:a16="http://schemas.microsoft.com/office/drawing/2014/main" id="{9B31BA26-19CA-4D21-9A26-EA4B6E57D4FF}"/>
              </a:ext>
            </a:extLst>
          </p:cNvPr>
          <p:cNvSpPr>
            <a:spLocks noChangeArrowheads="1"/>
          </p:cNvSpPr>
          <p:nvPr/>
        </p:nvSpPr>
        <p:spPr bwMode="auto">
          <a:xfrm>
            <a:off x="327025" y="4132263"/>
            <a:ext cx="4940300" cy="230187"/>
          </a:xfrm>
          <a:prstGeom prst="rect">
            <a:avLst/>
          </a:prstGeom>
          <a:solidFill>
            <a:srgbClr val="00A98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ts val="225"/>
              </a:spcBef>
            </a:pPr>
            <a:r>
              <a:rPr lang="it-IT" altLang="it-IT" sz="900" b="1">
                <a:solidFill>
                  <a:schemeClr val="bg1"/>
                </a:solidFill>
                <a:latin typeface="Raleway" charset="0"/>
              </a:rPr>
              <a:t>Erogato e numero progetti nel biennio 2017,18 per Area (€, %)</a:t>
            </a:r>
            <a:endParaRPr lang="it-IT" altLang="it-IT" sz="900">
              <a:solidFill>
                <a:schemeClr val="bg1"/>
              </a:solidFill>
              <a:latin typeface="Raleway"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ttangolo 4">
            <a:extLst>
              <a:ext uri="{FF2B5EF4-FFF2-40B4-BE49-F238E27FC236}">
                <a16:creationId xmlns:a16="http://schemas.microsoft.com/office/drawing/2014/main" id="{3F78C755-659C-45E3-839F-A0DDE686B605}"/>
              </a:ext>
            </a:extLst>
          </p:cNvPr>
          <p:cNvSpPr>
            <a:spLocks noChangeArrowheads="1"/>
          </p:cNvSpPr>
          <p:nvPr/>
        </p:nvSpPr>
        <p:spPr bwMode="auto">
          <a:xfrm>
            <a:off x="625871" y="384233"/>
            <a:ext cx="6535901" cy="369332"/>
          </a:xfrm>
          <a:prstGeom prst="rect">
            <a:avLst/>
          </a:prstGeom>
          <a:noFill/>
          <a:ln>
            <a:noFill/>
          </a:ln>
        </p:spPr>
        <p:txBody>
          <a:bodyPr wrap="square" lIns="0" tIns="0" rIns="0" bIns="0">
            <a:spAutoFit/>
          </a:bodyPr>
          <a:lstStyle>
            <a:lvl1pPr defTabSz="457200">
              <a:defRPr sz="1900">
                <a:solidFill>
                  <a:schemeClr val="tx1"/>
                </a:solidFill>
                <a:latin typeface="Calibri" panose="020F0502020204030204" pitchFamily="34" charset="0"/>
              </a:defRPr>
            </a:lvl1pPr>
            <a:lvl2pPr defTabSz="457200">
              <a:defRPr sz="1900">
                <a:solidFill>
                  <a:schemeClr val="tx1"/>
                </a:solidFill>
                <a:latin typeface="Calibri" panose="020F0502020204030204" pitchFamily="34" charset="0"/>
              </a:defRPr>
            </a:lvl2pPr>
            <a:lvl3pPr defTabSz="457200">
              <a:defRPr sz="1900">
                <a:solidFill>
                  <a:schemeClr val="tx1"/>
                </a:solidFill>
                <a:latin typeface="Calibri" panose="020F0502020204030204" pitchFamily="34" charset="0"/>
              </a:defRPr>
            </a:lvl3pPr>
            <a:lvl4pPr defTabSz="457200">
              <a:defRPr sz="1900">
                <a:solidFill>
                  <a:schemeClr val="tx1"/>
                </a:solidFill>
                <a:latin typeface="Calibri" panose="020F0502020204030204" pitchFamily="34" charset="0"/>
              </a:defRPr>
            </a:lvl4pPr>
            <a:lvl5pPr defTabSz="457200">
              <a:defRPr sz="1900">
                <a:solidFill>
                  <a:schemeClr val="tx1"/>
                </a:solidFill>
                <a:latin typeface="Calibri" panose="020F0502020204030204" pitchFamily="34" charset="0"/>
              </a:defRPr>
            </a:lvl5pPr>
            <a:lvl6pPr marL="2503488" indent="-1116013" defTabSz="457200" eaLnBrk="0" fontAlgn="base" hangingPunct="0">
              <a:spcBef>
                <a:spcPct val="0"/>
              </a:spcBef>
              <a:spcAft>
                <a:spcPct val="0"/>
              </a:spcAft>
              <a:defRPr sz="1900">
                <a:solidFill>
                  <a:schemeClr val="tx1"/>
                </a:solidFill>
                <a:latin typeface="Calibri" panose="020F0502020204030204" pitchFamily="34" charset="0"/>
              </a:defRPr>
            </a:lvl6pPr>
            <a:lvl7pPr marL="2960688" indent="-1116013" defTabSz="457200" eaLnBrk="0" fontAlgn="base" hangingPunct="0">
              <a:spcBef>
                <a:spcPct val="0"/>
              </a:spcBef>
              <a:spcAft>
                <a:spcPct val="0"/>
              </a:spcAft>
              <a:defRPr sz="1900">
                <a:solidFill>
                  <a:schemeClr val="tx1"/>
                </a:solidFill>
                <a:latin typeface="Calibri" panose="020F0502020204030204" pitchFamily="34" charset="0"/>
              </a:defRPr>
            </a:lvl7pPr>
            <a:lvl8pPr marL="3417888" indent="-1116013" defTabSz="457200" eaLnBrk="0" fontAlgn="base" hangingPunct="0">
              <a:spcBef>
                <a:spcPct val="0"/>
              </a:spcBef>
              <a:spcAft>
                <a:spcPct val="0"/>
              </a:spcAft>
              <a:defRPr sz="1900">
                <a:solidFill>
                  <a:schemeClr val="tx1"/>
                </a:solidFill>
                <a:latin typeface="Calibri" panose="020F0502020204030204" pitchFamily="34" charset="0"/>
              </a:defRPr>
            </a:lvl8pPr>
            <a:lvl9pPr marL="3875088" indent="-1116013" defTabSz="457200" eaLnBrk="0" fontAlgn="base" hangingPunct="0">
              <a:spcBef>
                <a:spcPct val="0"/>
              </a:spcBef>
              <a:spcAft>
                <a:spcPct val="0"/>
              </a:spcAft>
              <a:defRPr sz="1900">
                <a:solidFill>
                  <a:schemeClr val="tx1"/>
                </a:solidFill>
                <a:latin typeface="Calibri" panose="020F0502020204030204" pitchFamily="34" charset="0"/>
              </a:defRPr>
            </a:lvl9pPr>
          </a:lstStyle>
          <a:p>
            <a:pPr defTabSz="341313">
              <a:defRPr/>
            </a:pPr>
            <a:r>
              <a:rPr lang="it-IT" sz="2400" b="1" dirty="0">
                <a:solidFill>
                  <a:srgbClr val="FF0000"/>
                </a:solidFill>
              </a:rPr>
              <a:t>In una slide: Valutazione di FMP</a:t>
            </a:r>
            <a:endParaRPr lang="it-IT" altLang="it-IT" sz="2400" b="1" dirty="0">
              <a:solidFill>
                <a:srgbClr val="FF0000"/>
              </a:solidFill>
              <a:latin typeface="Raleway" charset="0"/>
            </a:endParaRPr>
          </a:p>
        </p:txBody>
      </p:sp>
      <p:grpSp>
        <p:nvGrpSpPr>
          <p:cNvPr id="12291" name="Group 27">
            <a:extLst>
              <a:ext uri="{FF2B5EF4-FFF2-40B4-BE49-F238E27FC236}">
                <a16:creationId xmlns:a16="http://schemas.microsoft.com/office/drawing/2014/main" id="{5CAD926E-2D16-4568-86AA-53A3FC439F7F}"/>
              </a:ext>
            </a:extLst>
          </p:cNvPr>
          <p:cNvGrpSpPr>
            <a:grpSpLocks/>
          </p:cNvGrpSpPr>
          <p:nvPr/>
        </p:nvGrpSpPr>
        <p:grpSpPr bwMode="auto">
          <a:xfrm>
            <a:off x="347663" y="4004162"/>
            <a:ext cx="5695950" cy="444609"/>
            <a:chOff x="343136" y="1215502"/>
            <a:chExt cx="7594508" cy="593064"/>
          </a:xfrm>
        </p:grpSpPr>
        <p:pic>
          <p:nvPicPr>
            <p:cNvPr id="12318" name="Picture 7">
              <a:extLst>
                <a:ext uri="{FF2B5EF4-FFF2-40B4-BE49-F238E27FC236}">
                  <a16:creationId xmlns:a16="http://schemas.microsoft.com/office/drawing/2014/main" id="{4063F491-FFD4-44D6-86B9-30E8AEB15B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8762" b="7800"/>
            <a:stretch>
              <a:fillRect/>
            </a:stretch>
          </p:blipFill>
          <p:spPr bwMode="auto">
            <a:xfrm>
              <a:off x="343136" y="1256701"/>
              <a:ext cx="428651" cy="43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9" name="Subtitle 2">
              <a:extLst>
                <a:ext uri="{FF2B5EF4-FFF2-40B4-BE49-F238E27FC236}">
                  <a16:creationId xmlns:a16="http://schemas.microsoft.com/office/drawing/2014/main" id="{E8FCECFD-2801-4314-95C6-FB185E3E7771}"/>
                </a:ext>
              </a:extLst>
            </p:cNvPr>
            <p:cNvSpPr txBox="1">
              <a:spLocks noChangeArrowheads="1"/>
            </p:cNvSpPr>
            <p:nvPr/>
          </p:nvSpPr>
          <p:spPr bwMode="auto">
            <a:xfrm>
              <a:off x="1026165" y="1215502"/>
              <a:ext cx="6911479" cy="593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defTabSz="914400" eaLnBrk="1" hangingPunct="1">
                <a:lnSpc>
                  <a:spcPts val="1800"/>
                </a:lnSpc>
                <a:spcBef>
                  <a:spcPts val="1000"/>
                </a:spcBef>
                <a:buFont typeface="Arial" panose="020B0604020202020204" pitchFamily="34" charset="0"/>
                <a:buNone/>
              </a:pPr>
              <a:r>
                <a:rPr lang="it-IT" altLang="it-IT" sz="1000" b="1" dirty="0" err="1">
                  <a:solidFill>
                    <a:srgbClr val="108C72"/>
                  </a:solidFill>
                  <a:latin typeface="Raleway" charset="0"/>
                </a:rPr>
                <a:t>Outcome</a:t>
              </a:r>
              <a:r>
                <a:rPr lang="it-IT" altLang="it-IT" sz="1000" b="1" dirty="0">
                  <a:solidFill>
                    <a:srgbClr val="108C72"/>
                  </a:solidFill>
                  <a:latin typeface="Raleway" charset="0"/>
                </a:rPr>
                <a:t> attesi: </a:t>
              </a:r>
              <a:r>
                <a:rPr lang="it-IT" altLang="it-IT" sz="1200" dirty="0">
                  <a:latin typeface="+mn-lt"/>
                </a:rPr>
                <a:t>attivazione dei beneficiari e incremento delle chance occupazionali dei disoccupati residenti nell’area metropolitana torinese. </a:t>
              </a:r>
            </a:p>
          </p:txBody>
        </p:sp>
      </p:grpSp>
      <p:grpSp>
        <p:nvGrpSpPr>
          <p:cNvPr id="12293" name="Group 30">
            <a:extLst>
              <a:ext uri="{FF2B5EF4-FFF2-40B4-BE49-F238E27FC236}">
                <a16:creationId xmlns:a16="http://schemas.microsoft.com/office/drawing/2014/main" id="{AE3236E0-293A-4427-86D7-53ADAFB0FEE5}"/>
              </a:ext>
            </a:extLst>
          </p:cNvPr>
          <p:cNvGrpSpPr>
            <a:grpSpLocks/>
          </p:cNvGrpSpPr>
          <p:nvPr/>
        </p:nvGrpSpPr>
        <p:grpSpPr bwMode="auto">
          <a:xfrm>
            <a:off x="301626" y="4685310"/>
            <a:ext cx="5878511" cy="572199"/>
            <a:chOff x="569639" y="3061341"/>
            <a:chExt cx="7836779" cy="761489"/>
          </a:xfrm>
        </p:grpSpPr>
        <p:pic>
          <p:nvPicPr>
            <p:cNvPr id="13" name="Picture 37">
              <a:extLst>
                <a:ext uri="{FF2B5EF4-FFF2-40B4-BE49-F238E27FC236}">
                  <a16:creationId xmlns:a16="http://schemas.microsoft.com/office/drawing/2014/main" id="{61A7E230-A7CF-4DDD-86B2-5A59C9919BDA}"/>
                </a:ext>
              </a:extLst>
            </p:cNvPr>
            <p:cNvPicPr>
              <a:picLocks noChangeAspect="1"/>
            </p:cNvPicPr>
            <p:nvPr/>
          </p:nvPicPr>
          <p:blipFill>
            <a:blip r:embed="rId3">
              <a:duotone>
                <a:schemeClr val="accent6">
                  <a:shade val="45000"/>
                  <a:satMod val="135000"/>
                </a:schemeClr>
                <a:prstClr val="white"/>
              </a:duotone>
            </a:blip>
            <a:stretch>
              <a:fillRect/>
            </a:stretch>
          </p:blipFill>
          <p:spPr>
            <a:xfrm>
              <a:off x="569639" y="3061341"/>
              <a:ext cx="432000" cy="432000"/>
            </a:xfrm>
            <a:prstGeom prst="rect">
              <a:avLst/>
            </a:prstGeom>
          </p:spPr>
        </p:pic>
        <p:sp>
          <p:nvSpPr>
            <p:cNvPr id="12317" name="Subtitle 2">
              <a:extLst>
                <a:ext uri="{FF2B5EF4-FFF2-40B4-BE49-F238E27FC236}">
                  <a16:creationId xmlns:a16="http://schemas.microsoft.com/office/drawing/2014/main" id="{7250A06B-DC17-4FC7-B0E1-1BFC402F2D9F}"/>
                </a:ext>
              </a:extLst>
            </p:cNvPr>
            <p:cNvSpPr txBox="1">
              <a:spLocks noChangeArrowheads="1"/>
            </p:cNvSpPr>
            <p:nvPr/>
          </p:nvSpPr>
          <p:spPr bwMode="auto">
            <a:xfrm>
              <a:off x="1252667" y="3085564"/>
              <a:ext cx="7153751" cy="737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defTabSz="914400" eaLnBrk="1" hangingPunct="1">
                <a:spcBef>
                  <a:spcPts val="0"/>
                </a:spcBef>
                <a:buFont typeface="Arial" panose="020B0604020202020204" pitchFamily="34" charset="0"/>
                <a:buNone/>
              </a:pPr>
              <a:r>
                <a:rPr lang="it-IT" altLang="it-IT" sz="1000" b="1" dirty="0">
                  <a:solidFill>
                    <a:srgbClr val="108C72"/>
                  </a:solidFill>
                  <a:latin typeface="Raleway" charset="0"/>
                  <a:cs typeface="Raleway" charset="0"/>
                </a:rPr>
                <a:t>Metodologia di monitoraggio e valutazione: </a:t>
              </a:r>
              <a:r>
                <a:rPr lang="it-IT" altLang="it-IT" sz="1200" dirty="0">
                  <a:latin typeface="+mn-lt"/>
                </a:rPr>
                <a:t>analisi di impatto quantitativa </a:t>
              </a:r>
            </a:p>
            <a:p>
              <a:pPr defTabSz="914400" eaLnBrk="1" hangingPunct="1">
                <a:spcBef>
                  <a:spcPts val="0"/>
                </a:spcBef>
                <a:buFont typeface="Arial" panose="020B0604020202020204" pitchFamily="34" charset="0"/>
                <a:buNone/>
              </a:pPr>
              <a:r>
                <a:rPr lang="it-IT" altLang="it-IT" sz="1200" dirty="0">
                  <a:latin typeface="+mn-lt"/>
                </a:rPr>
                <a:t>controfattuale non sperimentale realizzata con matching statistico su dati amministrativi.</a:t>
              </a:r>
            </a:p>
          </p:txBody>
        </p:sp>
      </p:grpSp>
      <p:grpSp>
        <p:nvGrpSpPr>
          <p:cNvPr id="12294" name="Group 8">
            <a:extLst>
              <a:ext uri="{FF2B5EF4-FFF2-40B4-BE49-F238E27FC236}">
                <a16:creationId xmlns:a16="http://schemas.microsoft.com/office/drawing/2014/main" id="{B4EDDC5B-C882-438E-9C3D-5BAE8642B438}"/>
              </a:ext>
            </a:extLst>
          </p:cNvPr>
          <p:cNvGrpSpPr>
            <a:grpSpLocks/>
          </p:cNvGrpSpPr>
          <p:nvPr/>
        </p:nvGrpSpPr>
        <p:grpSpPr bwMode="auto">
          <a:xfrm>
            <a:off x="340904" y="5373740"/>
            <a:ext cx="7888696" cy="1168974"/>
            <a:chOff x="622338" y="3792192"/>
            <a:chExt cx="9766744" cy="1558965"/>
          </a:xfrm>
        </p:grpSpPr>
        <p:pic>
          <p:nvPicPr>
            <p:cNvPr id="12314" name="Picture 6">
              <a:extLst>
                <a:ext uri="{FF2B5EF4-FFF2-40B4-BE49-F238E27FC236}">
                  <a16:creationId xmlns:a16="http://schemas.microsoft.com/office/drawing/2014/main" id="{B6DE51FF-95C4-49A3-9C14-86C6D20A38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338" y="3792192"/>
              <a:ext cx="433231" cy="4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Subtitle 2">
              <a:extLst>
                <a:ext uri="{FF2B5EF4-FFF2-40B4-BE49-F238E27FC236}">
                  <a16:creationId xmlns:a16="http://schemas.microsoft.com/office/drawing/2014/main" id="{0ED4236F-C05F-4ED8-859B-B930A68764C5}"/>
                </a:ext>
              </a:extLst>
            </p:cNvPr>
            <p:cNvSpPr txBox="1">
              <a:spLocks/>
            </p:cNvSpPr>
            <p:nvPr/>
          </p:nvSpPr>
          <p:spPr>
            <a:xfrm>
              <a:off x="1253145" y="3853589"/>
              <a:ext cx="9135937" cy="1497568"/>
            </a:xfrm>
            <a:prstGeom prst="rect">
              <a:avLst/>
            </a:prstGeom>
          </p:spPr>
          <p:txBody>
            <a:bodyPr wrap="square" lIns="0" tIns="0" rIns="0" bIns="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it-IT" sz="1000" b="1" dirty="0">
                  <a:solidFill>
                    <a:srgbClr val="108C72"/>
                  </a:solidFill>
                  <a:ea typeface="+mn-ea"/>
                </a:rPr>
                <a:t>Principali risultati: </a:t>
              </a:r>
              <a:r>
                <a:rPr lang="it-IT" sz="900" dirty="0"/>
                <a:t>La partnership progettuale risulta composita e capace di raggiungere target differenziati. L’analisi controfattuale documenta il successo del programma nell’incrementare (+33,9 punti percentuali a 24 mesi e di 27,2 punti a 36 mesi) la percentuale di adulti occupati quando questi ultimi riescono ad essere inseriti in tirocinio o direttamente al lavoro (circa il 37% dei beneficiari). FMP ha costituito per i soggetti a bassa occupabilità un’occasione unica per uscire dalla disoccupazione. La comparazione con la politica pubblica più simile, i buoni servizio al lavoro (attiva solo dal 2016), rivela un’efficacia di breve periodo molto simile tra le due politiche. </a:t>
              </a:r>
              <a:endParaRPr lang="it-IT" sz="900" b="1" dirty="0"/>
            </a:p>
          </p:txBody>
        </p:sp>
      </p:grpSp>
      <p:grpSp>
        <p:nvGrpSpPr>
          <p:cNvPr id="12295" name="Group 42">
            <a:extLst>
              <a:ext uri="{FF2B5EF4-FFF2-40B4-BE49-F238E27FC236}">
                <a16:creationId xmlns:a16="http://schemas.microsoft.com/office/drawing/2014/main" id="{13FB1023-C74E-4A44-B4CF-61FE94A2DB13}"/>
              </a:ext>
            </a:extLst>
          </p:cNvPr>
          <p:cNvGrpSpPr>
            <a:grpSpLocks/>
          </p:cNvGrpSpPr>
          <p:nvPr/>
        </p:nvGrpSpPr>
        <p:grpSpPr bwMode="auto">
          <a:xfrm>
            <a:off x="292100" y="2651322"/>
            <a:ext cx="7258231" cy="1160664"/>
            <a:chOff x="343134" y="3071054"/>
            <a:chExt cx="9677347" cy="973427"/>
          </a:xfrm>
        </p:grpSpPr>
        <p:pic>
          <p:nvPicPr>
            <p:cNvPr id="19" name="Picture 43">
              <a:extLst>
                <a:ext uri="{FF2B5EF4-FFF2-40B4-BE49-F238E27FC236}">
                  <a16:creationId xmlns:a16="http://schemas.microsoft.com/office/drawing/2014/main" id="{B5E6CBBD-6FA9-4592-88BA-D6FFB9B97E2B}"/>
                </a:ext>
              </a:extLst>
            </p:cNvPr>
            <p:cNvPicPr>
              <a:picLocks noChangeAspect="1"/>
            </p:cNvPicPr>
            <p:nvPr/>
          </p:nvPicPr>
          <p:blipFill>
            <a:blip r:embed="rId5">
              <a:duotone>
                <a:schemeClr val="accent6">
                  <a:shade val="45000"/>
                  <a:satMod val="135000"/>
                </a:schemeClr>
                <a:prstClr val="white"/>
              </a:duotone>
            </a:blip>
            <a:stretch>
              <a:fillRect/>
            </a:stretch>
          </p:blipFill>
          <p:spPr>
            <a:xfrm>
              <a:off x="343134" y="3071054"/>
              <a:ext cx="632805" cy="432000"/>
            </a:xfrm>
            <a:prstGeom prst="rect">
              <a:avLst/>
            </a:prstGeom>
          </p:spPr>
        </p:pic>
        <p:sp>
          <p:nvSpPr>
            <p:cNvPr id="12313" name="Subtitle 2">
              <a:extLst>
                <a:ext uri="{FF2B5EF4-FFF2-40B4-BE49-F238E27FC236}">
                  <a16:creationId xmlns:a16="http://schemas.microsoft.com/office/drawing/2014/main" id="{2A85B842-CE72-4F24-AB6C-16553B38F02C}"/>
                </a:ext>
              </a:extLst>
            </p:cNvPr>
            <p:cNvSpPr txBox="1">
              <a:spLocks noChangeArrowheads="1"/>
            </p:cNvSpPr>
            <p:nvPr/>
          </p:nvSpPr>
          <p:spPr bwMode="auto">
            <a:xfrm>
              <a:off x="1082886" y="3085111"/>
              <a:ext cx="8937595" cy="9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defTabSz="914400" eaLnBrk="1" hangingPunct="1">
                <a:lnSpc>
                  <a:spcPts val="1800"/>
                </a:lnSpc>
                <a:spcBef>
                  <a:spcPts val="1000"/>
                </a:spcBef>
                <a:buFont typeface="Arial" panose="020B0604020202020204" pitchFamily="34" charset="0"/>
                <a:buNone/>
              </a:pPr>
              <a:r>
                <a:rPr lang="it-IT" altLang="it-IT" sz="1000" b="1" dirty="0">
                  <a:solidFill>
                    <a:srgbClr val="108C72"/>
                  </a:solidFill>
                  <a:latin typeface="Raleway" charset="0"/>
                  <a:cs typeface="Raleway" charset="0"/>
                </a:rPr>
                <a:t>Nome del bando: </a:t>
              </a:r>
              <a:r>
                <a:rPr lang="it-IT" altLang="it-IT" sz="1000" dirty="0">
                  <a:latin typeface="Raleway" charset="0"/>
                  <a:cs typeface="Raleway" charset="0"/>
                </a:rPr>
                <a:t>FMP – II-VII edizioni dal 2012 al 2017.</a:t>
              </a:r>
            </a:p>
            <a:p>
              <a:pPr defTabSz="914400" eaLnBrk="1" hangingPunct="1">
                <a:lnSpc>
                  <a:spcPts val="1800"/>
                </a:lnSpc>
                <a:spcBef>
                  <a:spcPts val="1000"/>
                </a:spcBef>
                <a:buFont typeface="Arial" panose="020B0604020202020204" pitchFamily="34" charset="0"/>
                <a:buNone/>
              </a:pPr>
              <a:endParaRPr lang="it-IT" altLang="it-IT" sz="800" b="1" dirty="0">
                <a:latin typeface="Raleway" charset="0"/>
              </a:endParaRPr>
            </a:p>
            <a:p>
              <a:pPr lvl="0"/>
              <a:r>
                <a:rPr lang="it-IT" altLang="it-IT" sz="1000" b="1" dirty="0">
                  <a:solidFill>
                    <a:srgbClr val="108C72"/>
                  </a:solidFill>
                  <a:latin typeface="Raleway" charset="0"/>
                  <a:cs typeface="Raleway" charset="0"/>
                </a:rPr>
                <a:t>Descrizione del progetto: </a:t>
              </a:r>
              <a:r>
                <a:rPr lang="it-IT" altLang="it-IT" sz="1200" dirty="0"/>
                <a:t>Il progetto unisce le competenze di un ente accreditato per i servizi al lavoro e di 4 enti del terzo settore per cercare di incidere sulla disoccupazione nel territorio dell’area metropolitana torinese.</a:t>
              </a:r>
              <a:endParaRPr lang="it-IT" altLang="it-IT" sz="1200" dirty="0">
                <a:latin typeface="Raleway" charset="0"/>
              </a:endParaRPr>
            </a:p>
          </p:txBody>
        </p:sp>
      </p:grpSp>
      <p:sp>
        <p:nvSpPr>
          <p:cNvPr id="12296" name="Subtitle 2">
            <a:extLst>
              <a:ext uri="{FF2B5EF4-FFF2-40B4-BE49-F238E27FC236}">
                <a16:creationId xmlns:a16="http://schemas.microsoft.com/office/drawing/2014/main" id="{D80FA5CF-0C22-4D02-9CEF-6641AF6D7EF0}"/>
              </a:ext>
            </a:extLst>
          </p:cNvPr>
          <p:cNvSpPr txBox="1">
            <a:spLocks noChangeArrowheads="1"/>
          </p:cNvSpPr>
          <p:nvPr/>
        </p:nvSpPr>
        <p:spPr bwMode="auto">
          <a:xfrm>
            <a:off x="625872" y="1596801"/>
            <a:ext cx="6924459" cy="892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algn="just" defTabSz="914400" eaLnBrk="1" hangingPunct="1">
              <a:lnSpc>
                <a:spcPts val="1800"/>
              </a:lnSpc>
              <a:spcBef>
                <a:spcPts val="1000"/>
              </a:spcBef>
              <a:buFont typeface="Arial" panose="020B0604020202020204" pitchFamily="34" charset="0"/>
              <a:buNone/>
            </a:pPr>
            <a:r>
              <a:rPr lang="it-IT" altLang="it-IT" sz="900" i="1" dirty="0">
                <a:latin typeface="Raleway" charset="0"/>
                <a:cs typeface="Raleway" charset="0"/>
              </a:rPr>
              <a:t>Il presente documento offre una vista sintetica delle evidenze emerse dalle attività di monitoraggio e valutazione realizzate sul progetto «</a:t>
            </a:r>
            <a:r>
              <a:rPr lang="en-US" altLang="it-IT" sz="900" b="1" i="1" dirty="0" err="1">
                <a:latin typeface="Raleway" charset="0"/>
                <a:cs typeface="Raleway" charset="0"/>
              </a:rPr>
              <a:t>Formazione</a:t>
            </a:r>
            <a:r>
              <a:rPr lang="en-US" altLang="it-IT" sz="900" b="1" i="1" dirty="0">
                <a:latin typeface="Raleway" charset="0"/>
                <a:cs typeface="Raleway" charset="0"/>
              </a:rPr>
              <a:t> per la </a:t>
            </a:r>
            <a:r>
              <a:rPr lang="en-US" altLang="it-IT" sz="900" b="1" i="1" dirty="0" err="1">
                <a:latin typeface="Raleway" charset="0"/>
                <a:cs typeface="Raleway" charset="0"/>
              </a:rPr>
              <a:t>mobilità</a:t>
            </a:r>
            <a:r>
              <a:rPr lang="en-US" altLang="it-IT" sz="900" b="1" i="1" dirty="0">
                <a:latin typeface="Raleway" charset="0"/>
                <a:cs typeface="Raleway" charset="0"/>
              </a:rPr>
              <a:t> </a:t>
            </a:r>
            <a:r>
              <a:rPr lang="en-US" altLang="it-IT" sz="900" b="1" i="1" dirty="0" err="1">
                <a:latin typeface="Raleway" charset="0"/>
                <a:cs typeface="Raleway" charset="0"/>
              </a:rPr>
              <a:t>professionale</a:t>
            </a:r>
            <a:r>
              <a:rPr lang="en-US" altLang="it-IT" sz="900" b="1" i="1" dirty="0">
                <a:latin typeface="Raleway" charset="0"/>
                <a:cs typeface="Raleway" charset="0"/>
              </a:rPr>
              <a:t> - FMP</a:t>
            </a:r>
            <a:r>
              <a:rPr lang="it-IT" altLang="it-IT" sz="900" i="1" dirty="0">
                <a:latin typeface="Raleway" charset="0"/>
                <a:cs typeface="Raleway" charset="0"/>
              </a:rPr>
              <a:t>». Il documento si articola in tre sezioni: la prima offre informazioni sul </a:t>
            </a:r>
            <a:r>
              <a:rPr lang="it-IT" altLang="it-IT" sz="900" b="1" i="1" dirty="0">
                <a:latin typeface="Raleway" charset="0"/>
                <a:cs typeface="Raleway" charset="0"/>
              </a:rPr>
              <a:t>progetto</a:t>
            </a:r>
            <a:r>
              <a:rPr lang="it-IT" altLang="it-IT" sz="900" i="1" dirty="0">
                <a:latin typeface="Raleway" charset="0"/>
                <a:cs typeface="Raleway" charset="0"/>
              </a:rPr>
              <a:t>, i suoi obiettivi e le modalità di realizzazione; la seconda definisce gli obiettivi e la metodologia di </a:t>
            </a:r>
            <a:r>
              <a:rPr lang="it-IT" altLang="it-IT" sz="900" b="1" i="1" dirty="0">
                <a:latin typeface="Raleway" charset="0"/>
                <a:cs typeface="Raleway" charset="0"/>
              </a:rPr>
              <a:t>monitoraggio e valutazione</a:t>
            </a:r>
            <a:r>
              <a:rPr lang="it-IT" altLang="it-IT" sz="900" i="1" dirty="0">
                <a:latin typeface="Raleway" charset="0"/>
                <a:cs typeface="Raleway" charset="0"/>
              </a:rPr>
              <a:t>; la terza ripercorre i </a:t>
            </a:r>
            <a:r>
              <a:rPr lang="it-IT" altLang="it-IT" sz="900" b="1" i="1" dirty="0">
                <a:latin typeface="Raleway" charset="0"/>
                <a:cs typeface="Raleway" charset="0"/>
              </a:rPr>
              <a:t>risultati e gli </a:t>
            </a:r>
            <a:r>
              <a:rPr lang="it-IT" altLang="it-IT" sz="900" b="1" i="1" dirty="0" err="1">
                <a:latin typeface="Raleway" charset="0"/>
                <a:cs typeface="Raleway" charset="0"/>
              </a:rPr>
              <a:t>outcome</a:t>
            </a:r>
            <a:r>
              <a:rPr lang="it-IT" altLang="it-IT" sz="900" b="1" i="1" dirty="0">
                <a:latin typeface="Raleway" charset="0"/>
                <a:cs typeface="Raleway" charset="0"/>
              </a:rPr>
              <a:t> del progetto</a:t>
            </a:r>
            <a:r>
              <a:rPr lang="it-IT" altLang="it-IT" sz="900" i="1" dirty="0">
                <a:latin typeface="Raleway" charset="0"/>
                <a:cs typeface="Raleway" charset="0"/>
              </a:rPr>
              <a:t>.</a:t>
            </a:r>
          </a:p>
        </p:txBody>
      </p:sp>
      <p:sp>
        <p:nvSpPr>
          <p:cNvPr id="22" name="Trapezoid 70">
            <a:extLst>
              <a:ext uri="{FF2B5EF4-FFF2-40B4-BE49-F238E27FC236}">
                <a16:creationId xmlns:a16="http://schemas.microsoft.com/office/drawing/2014/main" id="{A314ABA6-EB04-4C90-A655-81A448C4CD0F}"/>
              </a:ext>
            </a:extLst>
          </p:cNvPr>
          <p:cNvSpPr/>
          <p:nvPr/>
        </p:nvSpPr>
        <p:spPr>
          <a:xfrm rot="5400000">
            <a:off x="5629275" y="4651375"/>
            <a:ext cx="1079500" cy="107950"/>
          </a:xfrm>
          <a:prstGeom prst="trapezoid">
            <a:avLst>
              <a:gd name="adj" fmla="val 71764"/>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25"/>
          </a:p>
        </p:txBody>
      </p:sp>
      <p:grpSp>
        <p:nvGrpSpPr>
          <p:cNvPr id="12298" name="Group 72">
            <a:extLst>
              <a:ext uri="{FF2B5EF4-FFF2-40B4-BE49-F238E27FC236}">
                <a16:creationId xmlns:a16="http://schemas.microsoft.com/office/drawing/2014/main" id="{0C657FD8-AEBB-4EBD-82D1-DCFD46E470DB}"/>
              </a:ext>
            </a:extLst>
          </p:cNvPr>
          <p:cNvGrpSpPr>
            <a:grpSpLocks/>
          </p:cNvGrpSpPr>
          <p:nvPr/>
        </p:nvGrpSpPr>
        <p:grpSpPr bwMode="auto">
          <a:xfrm>
            <a:off x="6281738" y="4062413"/>
            <a:ext cx="2590800" cy="1112837"/>
            <a:chOff x="8366116" y="4127450"/>
            <a:chExt cx="3234684" cy="1332422"/>
          </a:xfrm>
        </p:grpSpPr>
        <p:sp>
          <p:nvSpPr>
            <p:cNvPr id="24" name="Rectangle: Rounded Corners 74">
              <a:extLst>
                <a:ext uri="{FF2B5EF4-FFF2-40B4-BE49-F238E27FC236}">
                  <a16:creationId xmlns:a16="http://schemas.microsoft.com/office/drawing/2014/main" id="{A20365FA-9501-4C0E-B25E-7B48C760C83C}"/>
                </a:ext>
              </a:extLst>
            </p:cNvPr>
            <p:cNvSpPr/>
            <p:nvPr/>
          </p:nvSpPr>
          <p:spPr>
            <a:xfrm>
              <a:off x="8366116" y="4142656"/>
              <a:ext cx="3234684" cy="1317216"/>
            </a:xfrm>
            <a:prstGeom prst="roundRect">
              <a:avLst>
                <a:gd name="adj" fmla="val 9693"/>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25"/>
            </a:p>
          </p:txBody>
        </p:sp>
        <p:sp>
          <p:nvSpPr>
            <p:cNvPr id="25" name="TextBox 75">
              <a:extLst>
                <a:ext uri="{FF2B5EF4-FFF2-40B4-BE49-F238E27FC236}">
                  <a16:creationId xmlns:a16="http://schemas.microsoft.com/office/drawing/2014/main" id="{18D7CCFA-49BC-49B3-B392-3394DC04A859}"/>
                </a:ext>
              </a:extLst>
            </p:cNvPr>
            <p:cNvSpPr txBox="1"/>
            <p:nvPr/>
          </p:nvSpPr>
          <p:spPr>
            <a:xfrm>
              <a:off x="9045954" y="4127450"/>
              <a:ext cx="1863115" cy="152060"/>
            </a:xfrm>
            <a:prstGeom prst="rect">
              <a:avLst/>
            </a:prstGeom>
            <a:solidFill>
              <a:schemeClr val="bg1"/>
            </a:solidFill>
          </p:spPr>
          <p:txBody>
            <a:bodyPr lIns="54000" tIns="0" rIns="54000" bIns="0">
              <a:spAutoFit/>
            </a:bodyPr>
            <a:lstStyle/>
            <a:p>
              <a:pPr algn="ctr">
                <a:defRPr/>
              </a:pPr>
              <a:r>
                <a:rPr lang="it-IT" sz="825" dirty="0">
                  <a:latin typeface="Raleway" panose="020B0503030101060003" pitchFamily="34" charset="0"/>
                </a:rPr>
                <a:t>SCALA MONITORAGGIO</a:t>
              </a:r>
            </a:p>
          </p:txBody>
        </p:sp>
      </p:grpSp>
      <p:grpSp>
        <p:nvGrpSpPr>
          <p:cNvPr id="12299" name="Group 62">
            <a:extLst>
              <a:ext uri="{FF2B5EF4-FFF2-40B4-BE49-F238E27FC236}">
                <a16:creationId xmlns:a16="http://schemas.microsoft.com/office/drawing/2014/main" id="{957311CA-0579-4033-ABE3-038DDB5BD5A5}"/>
              </a:ext>
            </a:extLst>
          </p:cNvPr>
          <p:cNvGrpSpPr>
            <a:grpSpLocks/>
          </p:cNvGrpSpPr>
          <p:nvPr/>
        </p:nvGrpSpPr>
        <p:grpSpPr bwMode="auto">
          <a:xfrm>
            <a:off x="6318250" y="4175125"/>
            <a:ext cx="2655888" cy="911225"/>
            <a:chOff x="4459014" y="5059454"/>
            <a:chExt cx="3540095" cy="1213904"/>
          </a:xfrm>
        </p:grpSpPr>
        <p:sp>
          <p:nvSpPr>
            <p:cNvPr id="27" name="TextBox 63">
              <a:extLst>
                <a:ext uri="{FF2B5EF4-FFF2-40B4-BE49-F238E27FC236}">
                  <a16:creationId xmlns:a16="http://schemas.microsoft.com/office/drawing/2014/main" id="{A0E3A734-7A0A-49FB-B343-C32A30D2F742}"/>
                </a:ext>
              </a:extLst>
            </p:cNvPr>
            <p:cNvSpPr txBox="1"/>
            <p:nvPr/>
          </p:nvSpPr>
          <p:spPr>
            <a:xfrm>
              <a:off x="4459014" y="5059454"/>
              <a:ext cx="3330609" cy="850156"/>
            </a:xfrm>
            <a:prstGeom prst="rect">
              <a:avLst/>
            </a:prstGeom>
            <a:noFill/>
          </p:spPr>
          <p:txBody>
            <a:bodyPr>
              <a:spAutoFit/>
            </a:bodyPr>
            <a:lstStyle/>
            <a:p>
              <a:pPr marL="198835" indent="-198835">
                <a:lnSpc>
                  <a:spcPct val="90000"/>
                </a:lnSpc>
                <a:buClr>
                  <a:schemeClr val="bg2">
                    <a:lumMod val="75000"/>
                  </a:schemeClr>
                </a:buClr>
                <a:buFont typeface="Wingdings" panose="05000000000000000000" pitchFamily="2" charset="2"/>
                <a:buChar char="¨"/>
                <a:defRPr/>
              </a:pPr>
              <a:r>
                <a:rPr lang="it-IT" sz="788" b="1" dirty="0">
                  <a:latin typeface="Raleway" panose="020B0503030101060003" pitchFamily="34" charset="0"/>
                </a:rPr>
                <a:t>Analisi descrittiva</a:t>
              </a:r>
            </a:p>
            <a:p>
              <a:pPr marL="198835" indent="-198835">
                <a:lnSpc>
                  <a:spcPct val="90000"/>
                </a:lnSpc>
                <a:buClr>
                  <a:schemeClr val="bg2">
                    <a:lumMod val="75000"/>
                  </a:schemeClr>
                </a:buClr>
                <a:buFont typeface="Wingdings" panose="05000000000000000000" pitchFamily="2" charset="2"/>
                <a:buChar char="¨"/>
                <a:defRPr/>
              </a:pPr>
              <a:r>
                <a:rPr lang="it-IT" sz="788" b="1" dirty="0">
                  <a:latin typeface="Raleway" panose="020B0503030101060003" pitchFamily="34" charset="0"/>
                </a:rPr>
                <a:t>Valutazione di implementazione</a:t>
              </a:r>
            </a:p>
            <a:p>
              <a:pPr marL="198835" indent="-198835">
                <a:lnSpc>
                  <a:spcPct val="90000"/>
                </a:lnSpc>
                <a:buClr>
                  <a:schemeClr val="bg2">
                    <a:lumMod val="75000"/>
                  </a:schemeClr>
                </a:buClr>
                <a:buFont typeface="Wingdings" panose="05000000000000000000" pitchFamily="2" charset="2"/>
                <a:buChar char="¨"/>
                <a:defRPr/>
              </a:pPr>
              <a:r>
                <a:rPr lang="it-IT" sz="788" b="1" dirty="0">
                  <a:latin typeface="Raleway" panose="020B0503030101060003" pitchFamily="34" charset="0"/>
                </a:rPr>
                <a:t>Valutazione d’impatto: </a:t>
              </a:r>
            </a:p>
            <a:p>
              <a:pPr marL="334566" indent="-192881">
                <a:lnSpc>
                  <a:spcPct val="90000"/>
                </a:lnSpc>
                <a:buClr>
                  <a:schemeClr val="bg2">
                    <a:lumMod val="75000"/>
                  </a:schemeClr>
                </a:buClr>
                <a:buFont typeface="Wingdings" panose="05000000000000000000" pitchFamily="2" charset="2"/>
                <a:buChar char="¨"/>
                <a:defRPr/>
              </a:pPr>
              <a:r>
                <a:rPr lang="it-IT" sz="788" dirty="0">
                  <a:latin typeface="Raleway" panose="020B0503030101060003" pitchFamily="34" charset="0"/>
                </a:rPr>
                <a:t>qualitativa</a:t>
              </a:r>
            </a:p>
            <a:p>
              <a:pPr marL="334566" indent="-192881">
                <a:lnSpc>
                  <a:spcPct val="90000"/>
                </a:lnSpc>
                <a:buClr>
                  <a:schemeClr val="bg2">
                    <a:lumMod val="75000"/>
                  </a:schemeClr>
                </a:buClr>
                <a:buFont typeface="Wingdings" panose="05000000000000000000" pitchFamily="2" charset="2"/>
                <a:buChar char="¨"/>
                <a:defRPr/>
              </a:pPr>
              <a:r>
                <a:rPr lang="it-IT" sz="788" b="1" dirty="0">
                  <a:latin typeface="Raleway" panose="020B0503030101060003" pitchFamily="34" charset="0"/>
                </a:rPr>
                <a:t>quantitativa:</a:t>
              </a:r>
            </a:p>
          </p:txBody>
        </p:sp>
        <p:sp>
          <p:nvSpPr>
            <p:cNvPr id="28" name="Rectangle: Rounded Corners 64">
              <a:extLst>
                <a:ext uri="{FF2B5EF4-FFF2-40B4-BE49-F238E27FC236}">
                  <a16:creationId xmlns:a16="http://schemas.microsoft.com/office/drawing/2014/main" id="{F11FED99-D993-471D-98E2-05B25C5A1C3E}"/>
                </a:ext>
              </a:extLst>
            </p:cNvPr>
            <p:cNvSpPr/>
            <p:nvPr/>
          </p:nvSpPr>
          <p:spPr>
            <a:xfrm>
              <a:off x="5176344" y="6144355"/>
              <a:ext cx="251805" cy="10362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0" rIns="27000" bIns="0" anchor="ctr"/>
            <a:lstStyle/>
            <a:p>
              <a:pPr algn="ctr">
                <a:defRPr/>
              </a:pPr>
              <a:endParaRPr lang="it-IT" sz="825" dirty="0">
                <a:latin typeface="Raleway" panose="020B0503030101060003" pitchFamily="34" charset="0"/>
              </a:endParaRPr>
            </a:p>
          </p:txBody>
        </p:sp>
        <p:sp>
          <p:nvSpPr>
            <p:cNvPr id="29" name="TextBox 65">
              <a:extLst>
                <a:ext uri="{FF2B5EF4-FFF2-40B4-BE49-F238E27FC236}">
                  <a16:creationId xmlns:a16="http://schemas.microsoft.com/office/drawing/2014/main" id="{371C034E-A60C-4B96-833D-D101611687E8}"/>
                </a:ext>
              </a:extLst>
            </p:cNvPr>
            <p:cNvSpPr txBox="1"/>
            <p:nvPr/>
          </p:nvSpPr>
          <p:spPr>
            <a:xfrm>
              <a:off x="5466237" y="6118977"/>
              <a:ext cx="2520175" cy="154381"/>
            </a:xfrm>
            <a:prstGeom prst="rect">
              <a:avLst/>
            </a:prstGeom>
            <a:noFill/>
          </p:spPr>
          <p:txBody>
            <a:bodyPr lIns="27000" tIns="0" rIns="27000" bIns="0" anchor="ctr">
              <a:spAutoFit/>
            </a:bodyPr>
            <a:lstStyle/>
            <a:p>
              <a:pPr>
                <a:defRPr/>
              </a:pPr>
              <a:r>
                <a:rPr lang="it-IT" sz="750" dirty="0" err="1">
                  <a:latin typeface="Raleway" panose="020B0503030101060003" pitchFamily="34" charset="0"/>
                </a:rPr>
                <a:t>Outcome</a:t>
              </a:r>
              <a:r>
                <a:rPr lang="it-IT" sz="750" dirty="0">
                  <a:latin typeface="Raleway" panose="020B0503030101060003" pitchFamily="34" charset="0"/>
                </a:rPr>
                <a:t> non controfattuale</a:t>
              </a:r>
            </a:p>
          </p:txBody>
        </p:sp>
        <p:sp>
          <p:nvSpPr>
            <p:cNvPr id="30" name="Rectangle: Rounded Corners 66">
              <a:extLst>
                <a:ext uri="{FF2B5EF4-FFF2-40B4-BE49-F238E27FC236}">
                  <a16:creationId xmlns:a16="http://schemas.microsoft.com/office/drawing/2014/main" id="{25780501-E147-408B-B8C0-DA8EC43B795E}"/>
                </a:ext>
              </a:extLst>
            </p:cNvPr>
            <p:cNvSpPr/>
            <p:nvPr/>
          </p:nvSpPr>
          <p:spPr>
            <a:xfrm>
              <a:off x="5076891" y="6000547"/>
              <a:ext cx="359723" cy="103625"/>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0" rIns="27000" bIns="0" anchor="ctr"/>
            <a:lstStyle/>
            <a:p>
              <a:pPr algn="ctr">
                <a:defRPr/>
              </a:pPr>
              <a:endParaRPr lang="it-IT" sz="825" dirty="0">
                <a:latin typeface="Raleway" panose="020B0503030101060003" pitchFamily="34" charset="0"/>
              </a:endParaRPr>
            </a:p>
          </p:txBody>
        </p:sp>
        <p:sp>
          <p:nvSpPr>
            <p:cNvPr id="31" name="TextBox 67">
              <a:extLst>
                <a:ext uri="{FF2B5EF4-FFF2-40B4-BE49-F238E27FC236}">
                  <a16:creationId xmlns:a16="http://schemas.microsoft.com/office/drawing/2014/main" id="{B6387A26-E6BC-40D2-A47E-54A3FF72366C}"/>
                </a:ext>
              </a:extLst>
            </p:cNvPr>
            <p:cNvSpPr txBox="1"/>
            <p:nvPr/>
          </p:nvSpPr>
          <p:spPr>
            <a:xfrm>
              <a:off x="5474702" y="5975170"/>
              <a:ext cx="2520175" cy="154381"/>
            </a:xfrm>
            <a:prstGeom prst="rect">
              <a:avLst/>
            </a:prstGeom>
            <a:noFill/>
          </p:spPr>
          <p:txBody>
            <a:bodyPr lIns="27000" tIns="0" rIns="27000" bIns="0" anchor="ctr">
              <a:spAutoFit/>
            </a:bodyPr>
            <a:lstStyle/>
            <a:p>
              <a:pPr>
                <a:defRPr/>
              </a:pPr>
              <a:r>
                <a:rPr lang="it-IT" sz="750" b="1" dirty="0" err="1">
                  <a:latin typeface="Raleway" panose="020B0503030101060003" pitchFamily="34" charset="0"/>
                </a:rPr>
                <a:t>Outcome</a:t>
              </a:r>
              <a:r>
                <a:rPr lang="it-IT" sz="750" b="1" dirty="0">
                  <a:latin typeface="Raleway" panose="020B0503030101060003" pitchFamily="34" charset="0"/>
                </a:rPr>
                <a:t> controfattuale</a:t>
              </a:r>
            </a:p>
          </p:txBody>
        </p:sp>
        <p:sp>
          <p:nvSpPr>
            <p:cNvPr id="32" name="Rectangle: Rounded Corners 68">
              <a:extLst>
                <a:ext uri="{FF2B5EF4-FFF2-40B4-BE49-F238E27FC236}">
                  <a16:creationId xmlns:a16="http://schemas.microsoft.com/office/drawing/2014/main" id="{2DFFC4AF-A6FE-471F-8117-94487012AD4A}"/>
                </a:ext>
              </a:extLst>
            </p:cNvPr>
            <p:cNvSpPr/>
            <p:nvPr/>
          </p:nvSpPr>
          <p:spPr>
            <a:xfrm>
              <a:off x="4975322" y="5854625"/>
              <a:ext cx="467640" cy="105741"/>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0" rIns="27000" bIns="0" anchor="ctr"/>
            <a:lstStyle/>
            <a:p>
              <a:pPr algn="ctr">
                <a:defRPr/>
              </a:pPr>
              <a:endParaRPr lang="it-IT" sz="825">
                <a:latin typeface="Raleway" panose="020B0503030101060003" pitchFamily="34" charset="0"/>
              </a:endParaRPr>
            </a:p>
          </p:txBody>
        </p:sp>
        <p:sp>
          <p:nvSpPr>
            <p:cNvPr id="33" name="TextBox 69">
              <a:extLst>
                <a:ext uri="{FF2B5EF4-FFF2-40B4-BE49-F238E27FC236}">
                  <a16:creationId xmlns:a16="http://schemas.microsoft.com/office/drawing/2014/main" id="{33B298C4-163E-45FF-BE6F-6D2B034A0337}"/>
                </a:ext>
              </a:extLst>
            </p:cNvPr>
            <p:cNvSpPr txBox="1"/>
            <p:nvPr/>
          </p:nvSpPr>
          <p:spPr>
            <a:xfrm>
              <a:off x="5478934" y="5831362"/>
              <a:ext cx="2520175" cy="154381"/>
            </a:xfrm>
            <a:prstGeom prst="rect">
              <a:avLst/>
            </a:prstGeom>
            <a:noFill/>
          </p:spPr>
          <p:txBody>
            <a:bodyPr lIns="27000" tIns="0" rIns="27000" bIns="0" anchor="ctr">
              <a:spAutoFit/>
            </a:bodyPr>
            <a:lstStyle/>
            <a:p>
              <a:pPr>
                <a:defRPr/>
              </a:pPr>
              <a:r>
                <a:rPr lang="it-IT" sz="750" b="1" dirty="0" err="1">
                  <a:latin typeface="Raleway" panose="020B0503030101060003" pitchFamily="34" charset="0"/>
                </a:rPr>
                <a:t>Outcome</a:t>
              </a:r>
              <a:r>
                <a:rPr lang="it-IT" sz="750" b="1" dirty="0">
                  <a:latin typeface="Raleway" panose="020B0503030101060003" pitchFamily="34" charset="0"/>
                </a:rPr>
                <a:t> controfattuale sperimentale</a:t>
              </a:r>
            </a:p>
          </p:txBody>
        </p:sp>
      </p:grpSp>
      <p:sp>
        <p:nvSpPr>
          <p:cNvPr id="12300" name="Rettangolo 2">
            <a:extLst>
              <a:ext uri="{FF2B5EF4-FFF2-40B4-BE49-F238E27FC236}">
                <a16:creationId xmlns:a16="http://schemas.microsoft.com/office/drawing/2014/main" id="{371DC561-19DE-49D3-887E-00EED3DBD4B8}"/>
              </a:ext>
            </a:extLst>
          </p:cNvPr>
          <p:cNvSpPr>
            <a:spLocks noChangeArrowheads="1"/>
          </p:cNvSpPr>
          <p:nvPr/>
        </p:nvSpPr>
        <p:spPr bwMode="auto">
          <a:xfrm>
            <a:off x="6486525" y="4586288"/>
            <a:ext cx="320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altLang="it-IT" sz="800">
                <a:sym typeface="Wingdings" panose="05000000000000000000" pitchFamily="2" charset="2"/>
              </a:rPr>
              <a:t></a:t>
            </a:r>
            <a:endParaRPr lang="it-IT" altLang="it-IT" sz="800"/>
          </a:p>
        </p:txBody>
      </p:sp>
      <p:sp>
        <p:nvSpPr>
          <p:cNvPr id="12302" name="Rettangolo 36">
            <a:extLst>
              <a:ext uri="{FF2B5EF4-FFF2-40B4-BE49-F238E27FC236}">
                <a16:creationId xmlns:a16="http://schemas.microsoft.com/office/drawing/2014/main" id="{CD9F4021-5D25-4864-BA56-D05E91AEF705}"/>
              </a:ext>
            </a:extLst>
          </p:cNvPr>
          <p:cNvSpPr>
            <a:spLocks noChangeArrowheads="1"/>
          </p:cNvSpPr>
          <p:nvPr/>
        </p:nvSpPr>
        <p:spPr bwMode="auto">
          <a:xfrm>
            <a:off x="6324600" y="4389438"/>
            <a:ext cx="322263"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altLang="it-IT" sz="800">
                <a:sym typeface="Wingdings" panose="05000000000000000000" pitchFamily="2" charset="2"/>
              </a:rPr>
              <a:t></a:t>
            </a:r>
            <a:endParaRPr lang="it-IT" altLang="it-IT" sz="800"/>
          </a:p>
        </p:txBody>
      </p:sp>
      <p:cxnSp>
        <p:nvCxnSpPr>
          <p:cNvPr id="34" name="Straight Connector 39">
            <a:extLst>
              <a:ext uri="{FF2B5EF4-FFF2-40B4-BE49-F238E27FC236}">
                <a16:creationId xmlns:a16="http://schemas.microsoft.com/office/drawing/2014/main" id="{456B3647-6086-492F-A690-BDBABC0DFC48}"/>
              </a:ext>
            </a:extLst>
          </p:cNvPr>
          <p:cNvCxnSpPr>
            <a:cxnSpLocks/>
          </p:cNvCxnSpPr>
          <p:nvPr/>
        </p:nvCxnSpPr>
        <p:spPr>
          <a:xfrm>
            <a:off x="813979" y="5333228"/>
            <a:ext cx="6851513" cy="11884"/>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9">
            <a:extLst>
              <a:ext uri="{FF2B5EF4-FFF2-40B4-BE49-F238E27FC236}">
                <a16:creationId xmlns:a16="http://schemas.microsoft.com/office/drawing/2014/main" id="{5FE44928-8E7E-44E0-ABC8-D012FFE42052}"/>
              </a:ext>
            </a:extLst>
          </p:cNvPr>
          <p:cNvCxnSpPr>
            <a:cxnSpLocks/>
          </p:cNvCxnSpPr>
          <p:nvPr/>
        </p:nvCxnSpPr>
        <p:spPr>
          <a:xfrm>
            <a:off x="859941" y="3891500"/>
            <a:ext cx="6851513" cy="11884"/>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9">
            <a:extLst>
              <a:ext uri="{FF2B5EF4-FFF2-40B4-BE49-F238E27FC236}">
                <a16:creationId xmlns:a16="http://schemas.microsoft.com/office/drawing/2014/main" id="{E8CCF764-3794-4C34-89AC-DA7195D6E922}"/>
              </a:ext>
            </a:extLst>
          </p:cNvPr>
          <p:cNvCxnSpPr>
            <a:cxnSpLocks/>
          </p:cNvCxnSpPr>
          <p:nvPr/>
        </p:nvCxnSpPr>
        <p:spPr>
          <a:xfrm>
            <a:off x="841510" y="4583193"/>
            <a:ext cx="5216390" cy="6189"/>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9">
            <a:extLst>
              <a:ext uri="{FF2B5EF4-FFF2-40B4-BE49-F238E27FC236}">
                <a16:creationId xmlns:a16="http://schemas.microsoft.com/office/drawing/2014/main" id="{832C783C-1B35-40D9-9DBE-4E16BD68D29A}"/>
              </a:ext>
            </a:extLst>
          </p:cNvPr>
          <p:cNvCxnSpPr>
            <a:cxnSpLocks/>
          </p:cNvCxnSpPr>
          <p:nvPr/>
        </p:nvCxnSpPr>
        <p:spPr>
          <a:xfrm>
            <a:off x="841510" y="3085630"/>
            <a:ext cx="6851513" cy="11884"/>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ttangolo 4">
            <a:extLst>
              <a:ext uri="{FF2B5EF4-FFF2-40B4-BE49-F238E27FC236}">
                <a16:creationId xmlns:a16="http://schemas.microsoft.com/office/drawing/2014/main" id="{F269AA3A-C423-431E-A0FA-E13D7622D0A2}"/>
              </a:ext>
            </a:extLst>
          </p:cNvPr>
          <p:cNvSpPr>
            <a:spLocks noChangeArrowheads="1"/>
          </p:cNvSpPr>
          <p:nvPr/>
        </p:nvSpPr>
        <p:spPr bwMode="auto">
          <a:xfrm>
            <a:off x="483161" y="384233"/>
            <a:ext cx="6678612" cy="369332"/>
          </a:xfrm>
          <a:prstGeom prst="rect">
            <a:avLst/>
          </a:prstGeom>
          <a:noFill/>
          <a:ln>
            <a:noFill/>
          </a:ln>
        </p:spPr>
        <p:txBody>
          <a:bodyPr lIns="0" tIns="0" rIns="0" bIns="0">
            <a:spAutoFit/>
          </a:bodyPr>
          <a:lstStyle>
            <a:lvl1pPr defTabSz="457200">
              <a:defRPr sz="1900">
                <a:solidFill>
                  <a:schemeClr val="tx1"/>
                </a:solidFill>
                <a:latin typeface="Calibri" panose="020F0502020204030204" pitchFamily="34" charset="0"/>
              </a:defRPr>
            </a:lvl1pPr>
            <a:lvl2pPr defTabSz="457200">
              <a:defRPr sz="1900">
                <a:solidFill>
                  <a:schemeClr val="tx1"/>
                </a:solidFill>
                <a:latin typeface="Calibri" panose="020F0502020204030204" pitchFamily="34" charset="0"/>
              </a:defRPr>
            </a:lvl2pPr>
            <a:lvl3pPr defTabSz="457200">
              <a:defRPr sz="1900">
                <a:solidFill>
                  <a:schemeClr val="tx1"/>
                </a:solidFill>
                <a:latin typeface="Calibri" panose="020F0502020204030204" pitchFamily="34" charset="0"/>
              </a:defRPr>
            </a:lvl3pPr>
            <a:lvl4pPr defTabSz="457200">
              <a:defRPr sz="1900">
                <a:solidFill>
                  <a:schemeClr val="tx1"/>
                </a:solidFill>
                <a:latin typeface="Calibri" panose="020F0502020204030204" pitchFamily="34" charset="0"/>
              </a:defRPr>
            </a:lvl4pPr>
            <a:lvl5pPr defTabSz="457200">
              <a:defRPr sz="1900">
                <a:solidFill>
                  <a:schemeClr val="tx1"/>
                </a:solidFill>
                <a:latin typeface="Calibri" panose="020F0502020204030204" pitchFamily="34" charset="0"/>
              </a:defRPr>
            </a:lvl5pPr>
            <a:lvl6pPr marL="2503488" indent="-1116013" defTabSz="457200" eaLnBrk="0" fontAlgn="base" hangingPunct="0">
              <a:spcBef>
                <a:spcPct val="0"/>
              </a:spcBef>
              <a:spcAft>
                <a:spcPct val="0"/>
              </a:spcAft>
              <a:defRPr sz="1900">
                <a:solidFill>
                  <a:schemeClr val="tx1"/>
                </a:solidFill>
                <a:latin typeface="Calibri" panose="020F0502020204030204" pitchFamily="34" charset="0"/>
              </a:defRPr>
            </a:lvl6pPr>
            <a:lvl7pPr marL="2960688" indent="-1116013" defTabSz="457200" eaLnBrk="0" fontAlgn="base" hangingPunct="0">
              <a:spcBef>
                <a:spcPct val="0"/>
              </a:spcBef>
              <a:spcAft>
                <a:spcPct val="0"/>
              </a:spcAft>
              <a:defRPr sz="1900">
                <a:solidFill>
                  <a:schemeClr val="tx1"/>
                </a:solidFill>
                <a:latin typeface="Calibri" panose="020F0502020204030204" pitchFamily="34" charset="0"/>
              </a:defRPr>
            </a:lvl7pPr>
            <a:lvl8pPr marL="3417888" indent="-1116013" defTabSz="457200" eaLnBrk="0" fontAlgn="base" hangingPunct="0">
              <a:spcBef>
                <a:spcPct val="0"/>
              </a:spcBef>
              <a:spcAft>
                <a:spcPct val="0"/>
              </a:spcAft>
              <a:defRPr sz="1900">
                <a:solidFill>
                  <a:schemeClr val="tx1"/>
                </a:solidFill>
                <a:latin typeface="Calibri" panose="020F0502020204030204" pitchFamily="34" charset="0"/>
              </a:defRPr>
            </a:lvl8pPr>
            <a:lvl9pPr marL="3875088" indent="-1116013" defTabSz="457200" eaLnBrk="0" fontAlgn="base" hangingPunct="0">
              <a:spcBef>
                <a:spcPct val="0"/>
              </a:spcBef>
              <a:spcAft>
                <a:spcPct val="0"/>
              </a:spcAft>
              <a:defRPr sz="1900">
                <a:solidFill>
                  <a:schemeClr val="tx1"/>
                </a:solidFill>
                <a:latin typeface="Calibri" panose="020F0502020204030204" pitchFamily="34" charset="0"/>
              </a:defRPr>
            </a:lvl9pPr>
          </a:lstStyle>
          <a:p>
            <a:pPr defTabSz="341313">
              <a:defRPr/>
            </a:pPr>
            <a:r>
              <a:rPr lang="it-IT" sz="2400" b="1" dirty="0">
                <a:gradFill flip="none" rotWithShape="1">
                  <a:gsLst>
                    <a:gs pos="0">
                      <a:srgbClr val="036937"/>
                    </a:gs>
                    <a:gs pos="24000">
                      <a:srgbClr val="108C72"/>
                    </a:gs>
                    <a:gs pos="56000">
                      <a:srgbClr val="86BC25"/>
                    </a:gs>
                    <a:gs pos="97326">
                      <a:srgbClr val="FCEA10"/>
                    </a:gs>
                    <a:gs pos="76000">
                      <a:srgbClr val="CFD700"/>
                    </a:gs>
                  </a:gsLst>
                  <a:lin ang="0" scaled="1"/>
                  <a:tileRect/>
                </a:gradFill>
              </a:rPr>
              <a:t>Presentazione del bando | FMP</a:t>
            </a:r>
            <a:endParaRPr lang="it-IT" altLang="it-IT" sz="2400" b="1" dirty="0">
              <a:gradFill>
                <a:gsLst>
                  <a:gs pos="0">
                    <a:srgbClr val="036937"/>
                  </a:gs>
                  <a:gs pos="24000">
                    <a:srgbClr val="108C72"/>
                  </a:gs>
                  <a:gs pos="56000">
                    <a:srgbClr val="86BC25"/>
                  </a:gs>
                  <a:gs pos="97326">
                    <a:srgbClr val="FCEA10"/>
                  </a:gs>
                  <a:gs pos="76000">
                    <a:srgbClr val="CFD700"/>
                  </a:gs>
                </a:gsLst>
                <a:lin ang="0" scaled="1"/>
              </a:gradFill>
              <a:latin typeface="Raleway" charset="0"/>
            </a:endParaRPr>
          </a:p>
        </p:txBody>
      </p:sp>
      <p:grpSp>
        <p:nvGrpSpPr>
          <p:cNvPr id="13316" name="Group 27">
            <a:extLst>
              <a:ext uri="{FF2B5EF4-FFF2-40B4-BE49-F238E27FC236}">
                <a16:creationId xmlns:a16="http://schemas.microsoft.com/office/drawing/2014/main" id="{0363638B-9226-486B-9A08-1B1DC60EF8AB}"/>
              </a:ext>
            </a:extLst>
          </p:cNvPr>
          <p:cNvGrpSpPr>
            <a:grpSpLocks/>
          </p:cNvGrpSpPr>
          <p:nvPr/>
        </p:nvGrpSpPr>
        <p:grpSpPr bwMode="auto">
          <a:xfrm>
            <a:off x="309207" y="1567321"/>
            <a:ext cx="7333865" cy="324866"/>
            <a:chOff x="343136" y="1235436"/>
            <a:chExt cx="11446768" cy="433166"/>
          </a:xfrm>
        </p:grpSpPr>
        <p:pic>
          <p:nvPicPr>
            <p:cNvPr id="13333" name="Picture 7">
              <a:extLst>
                <a:ext uri="{FF2B5EF4-FFF2-40B4-BE49-F238E27FC236}">
                  <a16:creationId xmlns:a16="http://schemas.microsoft.com/office/drawing/2014/main" id="{EFD1BC00-37C9-4A78-93C4-B3A69F0FC9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8762" b="7800"/>
            <a:stretch>
              <a:fillRect/>
            </a:stretch>
          </p:blipFill>
          <p:spPr bwMode="auto">
            <a:xfrm>
              <a:off x="343136" y="1235436"/>
              <a:ext cx="428651" cy="43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Subtitle 2">
              <a:extLst>
                <a:ext uri="{FF2B5EF4-FFF2-40B4-BE49-F238E27FC236}">
                  <a16:creationId xmlns:a16="http://schemas.microsoft.com/office/drawing/2014/main" id="{6A670A02-3A98-4FE0-BBF7-5D63A7EA0E63}"/>
                </a:ext>
              </a:extLst>
            </p:cNvPr>
            <p:cNvSpPr txBox="1">
              <a:spLocks/>
            </p:cNvSpPr>
            <p:nvPr/>
          </p:nvSpPr>
          <p:spPr>
            <a:xfrm>
              <a:off x="946376" y="1334921"/>
              <a:ext cx="10843528" cy="285042"/>
            </a:xfrm>
            <a:prstGeom prst="rect">
              <a:avLst/>
            </a:prstGeom>
          </p:spPr>
          <p:txBody>
            <a:bodyPr lIns="0" tIns="0" rIns="0" bIns="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defRPr/>
              </a:pPr>
              <a:r>
                <a:rPr lang="it-IT" sz="1100" b="1" dirty="0">
                  <a:solidFill>
                    <a:srgbClr val="108C72"/>
                  </a:solidFill>
                  <a:ea typeface="+mn-ea"/>
                  <a:cs typeface="+mn-cs"/>
                </a:rPr>
                <a:t>Obiettivi del bando</a:t>
              </a:r>
              <a:r>
                <a:rPr lang="it-IT" sz="1100" b="1" dirty="0">
                  <a:solidFill>
                    <a:srgbClr val="108C72"/>
                  </a:solidFill>
                </a:rPr>
                <a:t>: </a:t>
              </a:r>
              <a:r>
                <a:rPr lang="it-IT" sz="1200" dirty="0">
                  <a:latin typeface="Calibri" panose="020F0502020204030204" pitchFamily="34" charset="0"/>
                  <a:ea typeface="+mn-ea"/>
                  <a:cs typeface="+mn-cs"/>
                </a:rPr>
                <a:t>Favorire l’ingresso o il reingresso delle persone nel mercato del lavoro. </a:t>
              </a:r>
            </a:p>
          </p:txBody>
        </p:sp>
      </p:grpSp>
      <p:grpSp>
        <p:nvGrpSpPr>
          <p:cNvPr id="13317" name="Group 26">
            <a:extLst>
              <a:ext uri="{FF2B5EF4-FFF2-40B4-BE49-F238E27FC236}">
                <a16:creationId xmlns:a16="http://schemas.microsoft.com/office/drawing/2014/main" id="{31E9F815-145C-4570-A157-6506DA9FA891}"/>
              </a:ext>
            </a:extLst>
          </p:cNvPr>
          <p:cNvGrpSpPr>
            <a:grpSpLocks/>
          </p:cNvGrpSpPr>
          <p:nvPr/>
        </p:nvGrpSpPr>
        <p:grpSpPr bwMode="auto">
          <a:xfrm>
            <a:off x="309207" y="2092999"/>
            <a:ext cx="7197582" cy="551626"/>
            <a:chOff x="377612" y="1827325"/>
            <a:chExt cx="10299339" cy="735843"/>
          </a:xfrm>
        </p:grpSpPr>
        <p:pic>
          <p:nvPicPr>
            <p:cNvPr id="40" name="Picture 10">
              <a:extLst>
                <a:ext uri="{FF2B5EF4-FFF2-40B4-BE49-F238E27FC236}">
                  <a16:creationId xmlns:a16="http://schemas.microsoft.com/office/drawing/2014/main" id="{1088E795-2589-4F7B-9C5D-D5C4C14A280B}"/>
                </a:ext>
              </a:extLst>
            </p:cNvPr>
            <p:cNvPicPr>
              <a:picLocks noChangeAspect="1"/>
            </p:cNvPicPr>
            <p:nvPr/>
          </p:nvPicPr>
          <p:blipFill>
            <a:blip r:embed="rId3">
              <a:duotone>
                <a:schemeClr val="accent6">
                  <a:shade val="45000"/>
                  <a:satMod val="135000"/>
                </a:schemeClr>
                <a:prstClr val="white"/>
              </a:duotone>
            </a:blip>
            <a:stretch>
              <a:fillRect/>
            </a:stretch>
          </p:blipFill>
          <p:spPr>
            <a:xfrm>
              <a:off x="377612" y="1833169"/>
              <a:ext cx="432000" cy="432000"/>
            </a:xfrm>
            <a:prstGeom prst="rect">
              <a:avLst/>
            </a:prstGeom>
          </p:spPr>
        </p:pic>
        <p:sp>
          <p:nvSpPr>
            <p:cNvPr id="13332" name="Subtitle 2">
              <a:extLst>
                <a:ext uri="{FF2B5EF4-FFF2-40B4-BE49-F238E27FC236}">
                  <a16:creationId xmlns:a16="http://schemas.microsoft.com/office/drawing/2014/main" id="{82DB72EB-AD35-48EE-ABB5-E13117D35B04}"/>
                </a:ext>
              </a:extLst>
            </p:cNvPr>
            <p:cNvSpPr txBox="1">
              <a:spLocks noChangeArrowheads="1"/>
            </p:cNvSpPr>
            <p:nvPr/>
          </p:nvSpPr>
          <p:spPr bwMode="auto">
            <a:xfrm>
              <a:off x="946654" y="1827325"/>
              <a:ext cx="9730297" cy="735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algn="just"/>
              <a:r>
                <a:rPr lang="it-IT" altLang="it-IT" sz="1100" b="1" dirty="0">
                  <a:solidFill>
                    <a:srgbClr val="108C72"/>
                  </a:solidFill>
                  <a:latin typeface="Raleway" charset="0"/>
                  <a:cs typeface="Raleway" charset="0"/>
                </a:rPr>
                <a:t>Audience target:</a:t>
              </a:r>
              <a:r>
                <a:rPr lang="it-IT" sz="1100" dirty="0"/>
                <a:t> </a:t>
              </a:r>
              <a:r>
                <a:rPr lang="it-IT" sz="1200" dirty="0"/>
                <a:t>Persone in cerca di occupazione con ISEE non superiore ai 25.000 euro in CIGS o in Mobilità; disoccupati senza ammortizzatori sociali; residenti o domiciliati in Torino e provincia.</a:t>
              </a:r>
            </a:p>
            <a:p>
              <a:pPr algn="just">
                <a:lnSpc>
                  <a:spcPct val="150000"/>
                </a:lnSpc>
              </a:pPr>
              <a:endParaRPr lang="it-IT" altLang="it-IT" sz="900" dirty="0">
                <a:latin typeface="Raleway" charset="0"/>
              </a:endParaRPr>
            </a:p>
          </p:txBody>
        </p:sp>
      </p:grpSp>
      <p:grpSp>
        <p:nvGrpSpPr>
          <p:cNvPr id="13318" name="Group 29">
            <a:extLst>
              <a:ext uri="{FF2B5EF4-FFF2-40B4-BE49-F238E27FC236}">
                <a16:creationId xmlns:a16="http://schemas.microsoft.com/office/drawing/2014/main" id="{873E6BEF-E812-4A4F-BE12-7697E23B1A5C}"/>
              </a:ext>
            </a:extLst>
          </p:cNvPr>
          <p:cNvGrpSpPr>
            <a:grpSpLocks/>
          </p:cNvGrpSpPr>
          <p:nvPr/>
        </p:nvGrpSpPr>
        <p:grpSpPr bwMode="auto">
          <a:xfrm>
            <a:off x="231355" y="2777701"/>
            <a:ext cx="7326767" cy="2519405"/>
            <a:chOff x="343135" y="2964731"/>
            <a:chExt cx="11652220" cy="3361322"/>
          </a:xfrm>
        </p:grpSpPr>
        <p:pic>
          <p:nvPicPr>
            <p:cNvPr id="43" name="Picture 14">
              <a:extLst>
                <a:ext uri="{FF2B5EF4-FFF2-40B4-BE49-F238E27FC236}">
                  <a16:creationId xmlns:a16="http://schemas.microsoft.com/office/drawing/2014/main" id="{C9FF46A3-95E8-45ED-AD61-EEE94A8BD076}"/>
                </a:ext>
              </a:extLst>
            </p:cNvPr>
            <p:cNvPicPr>
              <a:picLocks noChangeAspect="1"/>
            </p:cNvPicPr>
            <p:nvPr/>
          </p:nvPicPr>
          <p:blipFill>
            <a:blip r:embed="rId4">
              <a:duotone>
                <a:schemeClr val="accent6">
                  <a:shade val="45000"/>
                  <a:satMod val="135000"/>
                </a:schemeClr>
                <a:prstClr val="white"/>
              </a:duotone>
            </a:blip>
            <a:stretch>
              <a:fillRect/>
            </a:stretch>
          </p:blipFill>
          <p:spPr>
            <a:xfrm>
              <a:off x="343135" y="2964731"/>
              <a:ext cx="433232" cy="432000"/>
            </a:xfrm>
            <a:prstGeom prst="rect">
              <a:avLst/>
            </a:prstGeom>
          </p:spPr>
        </p:pic>
        <p:sp>
          <p:nvSpPr>
            <p:cNvPr id="13330" name="Subtitle 2">
              <a:extLst>
                <a:ext uri="{FF2B5EF4-FFF2-40B4-BE49-F238E27FC236}">
                  <a16:creationId xmlns:a16="http://schemas.microsoft.com/office/drawing/2014/main" id="{0B9BABA4-F38E-4D9B-962C-200188BE2B7F}"/>
                </a:ext>
              </a:extLst>
            </p:cNvPr>
            <p:cNvSpPr txBox="1">
              <a:spLocks noChangeArrowheads="1"/>
            </p:cNvSpPr>
            <p:nvPr/>
          </p:nvSpPr>
          <p:spPr bwMode="auto">
            <a:xfrm>
              <a:off x="1152107" y="3034021"/>
              <a:ext cx="10843248" cy="3292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algn="just">
                <a:lnSpc>
                  <a:spcPct val="114000"/>
                </a:lnSpc>
              </a:pPr>
              <a:r>
                <a:rPr lang="it-IT" altLang="it-IT" sz="1100" b="1" dirty="0">
                  <a:solidFill>
                    <a:srgbClr val="108C72"/>
                  </a:solidFill>
                  <a:latin typeface="Raleway" charset="0"/>
                  <a:cs typeface="Raleway" charset="0"/>
                </a:rPr>
                <a:t>Modalità di realizzazione</a:t>
              </a:r>
              <a:r>
                <a:rPr lang="it-IT" altLang="it-IT" sz="1000" b="1" dirty="0">
                  <a:solidFill>
                    <a:srgbClr val="108C72"/>
                  </a:solidFill>
                  <a:latin typeface="Raleway" charset="0"/>
                  <a:cs typeface="Raleway" charset="0"/>
                </a:rPr>
                <a:t>: </a:t>
              </a:r>
              <a:r>
                <a:rPr lang="it-IT" altLang="it-IT" sz="1000" dirty="0"/>
                <a:t>I</a:t>
              </a:r>
              <a:r>
                <a:rPr lang="it-IT" sz="1000" dirty="0"/>
                <a:t>l programma è realizzato da un partenariato di cui fanno parte un’agenzia accreditata per i servizi al lavoro e 4 enti del terzo settore. Il partenariato cura sia la fase di selezione dei beneficiari, sia quella di formazione e di matching con le imprese. Le persone prese in carico presso uno degli enti della </a:t>
              </a:r>
              <a:r>
                <a:rPr lang="it-IT" sz="1000" i="1" dirty="0"/>
                <a:t>partnership</a:t>
              </a:r>
              <a:r>
                <a:rPr lang="it-IT" sz="1000" dirty="0"/>
                <a:t> sono coinvolte in attività di orientamento/formazione di vario tipo (di base, personalizzata – es. 15-20 ore ulteriori – oppure specialistica – es. coinvolgimento in corsi </a:t>
              </a:r>
              <a:r>
                <a:rPr lang="it-IT" sz="1000" i="1" dirty="0"/>
                <a:t>ad hoc</a:t>
              </a:r>
              <a:r>
                <a:rPr lang="it-IT" sz="1000" dirty="0"/>
                <a:t>). Per alcuni si rende possibile la messa in relazione con imprese tramite l’attivazione di tirocini oppure inserimenti lavorativi diretti. Nel caso dell’attivazione del tirocinio, il programma sostiene il costo di alcune mensilità dell’indennità a fronte dell’impegno </a:t>
              </a:r>
              <a:r>
                <a:rPr lang="it-IT" sz="1000" i="1" dirty="0"/>
                <a:t>formale</a:t>
              </a:r>
              <a:r>
                <a:rPr lang="it-IT" sz="1000" dirty="0"/>
                <a:t> da parte delle imprese ad assumere con contratti di lavoro più stabili.</a:t>
              </a:r>
            </a:p>
            <a:p>
              <a:pPr algn="just">
                <a:lnSpc>
                  <a:spcPct val="114000"/>
                </a:lnSpc>
              </a:pPr>
              <a:r>
                <a:rPr lang="it-IT" sz="1000" dirty="0">
                  <a:latin typeface="+mj-lt"/>
                </a:rPr>
                <a:t>Il progetto si caratterizza per la flessibilità nei servizi offerti ai beneficiari e per la </a:t>
              </a:r>
              <a:r>
                <a:rPr lang="it-IT" sz="1000" dirty="0"/>
                <a:t>scelta (progressivamente introdotta nel corso delle diverse edizioni) di adottare un sistema retributivo</a:t>
              </a:r>
              <a:r>
                <a:rPr lang="it-IT" sz="1000" dirty="0">
                  <a:latin typeface="+mj-lt"/>
                </a:rPr>
                <a:t>: a) orientato al risultato: i soggetti attuatori ricevono un compenso per il lavoro svolto che dipende quasi esclusivamente dall’esito lavorativo dei soggetti presi in carico. Il risultato minimo, da conseguire entro 12 mesi, è un contratto di lavoro di almeno 4 mesi e di almeno 20 ore settimanali. Un compenso (minimo) è corrisposto anche per l’attivazione di tirocini: pur non essendo contemplati tra gli esiti di successo del progetto, essi possono essere strumentali all’occupazione; b) che commisura il compenso al profilo di occupabilità del lavoratore.</a:t>
              </a:r>
            </a:p>
            <a:p>
              <a:pPr algn="just"/>
              <a:endParaRPr lang="it-IT" altLang="it-IT" sz="1100" b="1" dirty="0">
                <a:latin typeface="Raleway" charset="0"/>
                <a:cs typeface="Raleway" charset="0"/>
              </a:endParaRPr>
            </a:p>
          </p:txBody>
        </p:sp>
      </p:grpSp>
      <p:cxnSp>
        <p:nvCxnSpPr>
          <p:cNvPr id="45" name="Straight Connector 31">
            <a:extLst>
              <a:ext uri="{FF2B5EF4-FFF2-40B4-BE49-F238E27FC236}">
                <a16:creationId xmlns:a16="http://schemas.microsoft.com/office/drawing/2014/main" id="{CFF39BDB-B125-4CB2-98CD-A08608ECE1DA}"/>
              </a:ext>
            </a:extLst>
          </p:cNvPr>
          <p:cNvCxnSpPr>
            <a:cxnSpLocks/>
          </p:cNvCxnSpPr>
          <p:nvPr/>
        </p:nvCxnSpPr>
        <p:spPr>
          <a:xfrm>
            <a:off x="718521" y="1985736"/>
            <a:ext cx="6808289"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32">
            <a:extLst>
              <a:ext uri="{FF2B5EF4-FFF2-40B4-BE49-F238E27FC236}">
                <a16:creationId xmlns:a16="http://schemas.microsoft.com/office/drawing/2014/main" id="{2D8D9929-F52C-4251-8F89-9D742163EE4B}"/>
              </a:ext>
            </a:extLst>
          </p:cNvPr>
          <p:cNvCxnSpPr>
            <a:cxnSpLocks/>
          </p:cNvCxnSpPr>
          <p:nvPr/>
        </p:nvCxnSpPr>
        <p:spPr>
          <a:xfrm>
            <a:off x="708714" y="2644625"/>
            <a:ext cx="6788268"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3321" name="Group 34">
            <a:extLst>
              <a:ext uri="{FF2B5EF4-FFF2-40B4-BE49-F238E27FC236}">
                <a16:creationId xmlns:a16="http://schemas.microsoft.com/office/drawing/2014/main" id="{C4493539-80B6-4577-AC8A-D38EF942CA94}"/>
              </a:ext>
            </a:extLst>
          </p:cNvPr>
          <p:cNvGrpSpPr>
            <a:grpSpLocks/>
          </p:cNvGrpSpPr>
          <p:nvPr/>
        </p:nvGrpSpPr>
        <p:grpSpPr bwMode="auto">
          <a:xfrm>
            <a:off x="309207" y="5216067"/>
            <a:ext cx="7249792" cy="543648"/>
            <a:chOff x="336996" y="4324417"/>
            <a:chExt cx="9666072" cy="725200"/>
          </a:xfrm>
        </p:grpSpPr>
        <p:pic>
          <p:nvPicPr>
            <p:cNvPr id="48" name="Picture 18">
              <a:extLst>
                <a:ext uri="{FF2B5EF4-FFF2-40B4-BE49-F238E27FC236}">
                  <a16:creationId xmlns:a16="http://schemas.microsoft.com/office/drawing/2014/main" id="{CBF227F7-4F95-4B33-BC06-10F5CB9C9396}"/>
                </a:ext>
              </a:extLst>
            </p:cNvPr>
            <p:cNvPicPr>
              <a:picLocks noChangeAspect="1"/>
            </p:cNvPicPr>
            <p:nvPr/>
          </p:nvPicPr>
          <p:blipFill>
            <a:blip r:embed="rId5">
              <a:duotone>
                <a:schemeClr val="accent6">
                  <a:shade val="45000"/>
                  <a:satMod val="135000"/>
                </a:schemeClr>
                <a:prstClr val="white"/>
              </a:duotone>
            </a:blip>
            <a:stretch>
              <a:fillRect/>
            </a:stretch>
          </p:blipFill>
          <p:spPr>
            <a:xfrm>
              <a:off x="336996" y="4324417"/>
              <a:ext cx="430964" cy="432000"/>
            </a:xfrm>
            <a:prstGeom prst="rect">
              <a:avLst/>
            </a:prstGeom>
          </p:spPr>
        </p:pic>
        <p:sp>
          <p:nvSpPr>
            <p:cNvPr id="13328" name="Subtitle 2">
              <a:extLst>
                <a:ext uri="{FF2B5EF4-FFF2-40B4-BE49-F238E27FC236}">
                  <a16:creationId xmlns:a16="http://schemas.microsoft.com/office/drawing/2014/main" id="{842BC27E-B193-4A34-852C-C7D9B662F129}"/>
                </a:ext>
              </a:extLst>
            </p:cNvPr>
            <p:cNvSpPr txBox="1">
              <a:spLocks noChangeArrowheads="1"/>
            </p:cNvSpPr>
            <p:nvPr/>
          </p:nvSpPr>
          <p:spPr bwMode="auto">
            <a:xfrm>
              <a:off x="898368" y="4465597"/>
              <a:ext cx="9104700" cy="58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algn="just" defTabSz="914400" eaLnBrk="1" hangingPunct="1">
                <a:lnSpc>
                  <a:spcPts val="1800"/>
                </a:lnSpc>
                <a:spcBef>
                  <a:spcPts val="1000"/>
                </a:spcBef>
                <a:buFont typeface="Arial" panose="020B0604020202020204" pitchFamily="34" charset="0"/>
                <a:buNone/>
              </a:pPr>
              <a:r>
                <a:rPr lang="it-IT" altLang="it-IT" sz="1100" b="1" dirty="0">
                  <a:solidFill>
                    <a:srgbClr val="108C72"/>
                  </a:solidFill>
                  <a:latin typeface="Raleway" charset="0"/>
                </a:rPr>
                <a:t>Durata</a:t>
              </a:r>
              <a:r>
                <a:rPr lang="it-IT" altLang="it-IT" sz="1000" b="1" dirty="0">
                  <a:solidFill>
                    <a:srgbClr val="108C72"/>
                  </a:solidFill>
                  <a:latin typeface="Raleway" charset="0"/>
                </a:rPr>
                <a:t>: </a:t>
              </a:r>
              <a:r>
                <a:rPr lang="it-IT" altLang="it-IT" sz="1000" dirty="0"/>
                <a:t>ciascuna edizione dura 12 mesi. Le diverse edizioni si sono susseguite senza interruzioni, ma nel tempo sono cambiati un po’ i requisiti di accesso.</a:t>
              </a:r>
            </a:p>
          </p:txBody>
        </p:sp>
      </p:grpSp>
      <p:grpSp>
        <p:nvGrpSpPr>
          <p:cNvPr id="13322" name="Group 36">
            <a:extLst>
              <a:ext uri="{FF2B5EF4-FFF2-40B4-BE49-F238E27FC236}">
                <a16:creationId xmlns:a16="http://schemas.microsoft.com/office/drawing/2014/main" id="{B09AC838-6569-4BE4-A6A4-6520E6630268}"/>
              </a:ext>
            </a:extLst>
          </p:cNvPr>
          <p:cNvGrpSpPr>
            <a:grpSpLocks/>
          </p:cNvGrpSpPr>
          <p:nvPr/>
        </p:nvGrpSpPr>
        <p:grpSpPr bwMode="auto">
          <a:xfrm>
            <a:off x="345040" y="5927359"/>
            <a:ext cx="7711867" cy="324561"/>
            <a:chOff x="336996" y="5496473"/>
            <a:chExt cx="11452908" cy="432000"/>
          </a:xfrm>
        </p:grpSpPr>
        <p:pic>
          <p:nvPicPr>
            <p:cNvPr id="13325" name="Picture 23">
              <a:extLst>
                <a:ext uri="{FF2B5EF4-FFF2-40B4-BE49-F238E27FC236}">
                  <a16:creationId xmlns:a16="http://schemas.microsoft.com/office/drawing/2014/main" id="{696C7249-6870-4910-9DEF-2291477338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996" y="5496473"/>
              <a:ext cx="472616" cy="4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6" name="Subtitle 2">
              <a:extLst>
                <a:ext uri="{FF2B5EF4-FFF2-40B4-BE49-F238E27FC236}">
                  <a16:creationId xmlns:a16="http://schemas.microsoft.com/office/drawing/2014/main" id="{A25011E8-B97B-4B50-AEEF-D00BD7318043}"/>
                </a:ext>
              </a:extLst>
            </p:cNvPr>
            <p:cNvSpPr txBox="1">
              <a:spLocks noChangeArrowheads="1"/>
            </p:cNvSpPr>
            <p:nvPr/>
          </p:nvSpPr>
          <p:spPr bwMode="auto">
            <a:xfrm>
              <a:off x="898367" y="5621800"/>
              <a:ext cx="10891537" cy="27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defTabSz="914400" eaLnBrk="1" hangingPunct="1">
                <a:lnSpc>
                  <a:spcPts val="1800"/>
                </a:lnSpc>
                <a:spcBef>
                  <a:spcPts val="1000"/>
                </a:spcBef>
                <a:buFont typeface="Arial" panose="020B0604020202020204" pitchFamily="34" charset="0"/>
                <a:buNone/>
              </a:pPr>
              <a:r>
                <a:rPr lang="it-IT" altLang="it-IT" sz="1000" b="1" dirty="0">
                  <a:solidFill>
                    <a:srgbClr val="108C72"/>
                  </a:solidFill>
                  <a:latin typeface="Raleway" charset="0"/>
                </a:rPr>
                <a:t>Valore economico del progetto/Finanziamento della Compagnia di San Paolo: </a:t>
              </a:r>
              <a:r>
                <a:rPr lang="it-IT" altLang="it-IT" sz="1000" dirty="0"/>
                <a:t>circa 800.000 </a:t>
              </a:r>
              <a:r>
                <a:rPr lang="it-IT" sz="1000" dirty="0"/>
                <a:t>€ </a:t>
              </a:r>
              <a:r>
                <a:rPr lang="it-IT" altLang="it-IT" sz="1000" dirty="0"/>
                <a:t>all’anno.</a:t>
              </a:r>
            </a:p>
          </p:txBody>
        </p:sp>
      </p:grpSp>
      <p:cxnSp>
        <p:nvCxnSpPr>
          <p:cNvPr id="53" name="Straight Connector 39">
            <a:extLst>
              <a:ext uri="{FF2B5EF4-FFF2-40B4-BE49-F238E27FC236}">
                <a16:creationId xmlns:a16="http://schemas.microsoft.com/office/drawing/2014/main" id="{60FA1608-9303-4C6C-AF50-FB8B249C1B0A}"/>
              </a:ext>
            </a:extLst>
          </p:cNvPr>
          <p:cNvCxnSpPr>
            <a:cxnSpLocks/>
          </p:cNvCxnSpPr>
          <p:nvPr/>
        </p:nvCxnSpPr>
        <p:spPr>
          <a:xfrm flipV="1">
            <a:off x="706876" y="5304545"/>
            <a:ext cx="6860061" cy="15181"/>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40">
            <a:extLst>
              <a:ext uri="{FF2B5EF4-FFF2-40B4-BE49-F238E27FC236}">
                <a16:creationId xmlns:a16="http://schemas.microsoft.com/office/drawing/2014/main" id="{FE427A55-D466-4780-86C4-457397DBAC15}"/>
              </a:ext>
            </a:extLst>
          </p:cNvPr>
          <p:cNvCxnSpPr>
            <a:cxnSpLocks/>
          </p:cNvCxnSpPr>
          <p:nvPr/>
        </p:nvCxnSpPr>
        <p:spPr>
          <a:xfrm>
            <a:off x="685892" y="5946994"/>
            <a:ext cx="6811090"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2778D3-745D-4D22-91F5-AF553775DEE4}"/>
              </a:ext>
            </a:extLst>
          </p:cNvPr>
          <p:cNvSpPr txBox="1">
            <a:spLocks/>
          </p:cNvSpPr>
          <p:nvPr/>
        </p:nvSpPr>
        <p:spPr>
          <a:xfrm>
            <a:off x="268357" y="224738"/>
            <a:ext cx="7611011" cy="465282"/>
          </a:xfrm>
          <a:prstGeom prst="rect">
            <a:avLst/>
          </a:prstGeom>
        </p:spPr>
        <p:txBody>
          <a:bodyPr/>
          <a:lstStyle>
            <a:lvl1pPr algn="ctr" defTabSz="341313" rtl="0" eaLnBrk="0" fontAlgn="base" hangingPunct="0">
              <a:spcBef>
                <a:spcPct val="0"/>
              </a:spcBef>
              <a:spcAft>
                <a:spcPct val="0"/>
              </a:spcAft>
              <a:defRPr sz="3200" kern="1200">
                <a:solidFill>
                  <a:schemeClr val="tx1"/>
                </a:solidFill>
                <a:latin typeface="+mj-lt"/>
                <a:ea typeface="+mj-ea"/>
                <a:cs typeface="+mj-cs"/>
              </a:defRPr>
            </a:lvl1pPr>
            <a:lvl2pPr algn="ctr" defTabSz="341313" rtl="0" eaLnBrk="0" fontAlgn="base" hangingPunct="0">
              <a:spcBef>
                <a:spcPct val="0"/>
              </a:spcBef>
              <a:spcAft>
                <a:spcPct val="0"/>
              </a:spcAft>
              <a:defRPr sz="3200">
                <a:solidFill>
                  <a:schemeClr val="tx1"/>
                </a:solidFill>
                <a:latin typeface="Calibri" panose="020F0502020204030204" pitchFamily="34" charset="0"/>
              </a:defRPr>
            </a:lvl2pPr>
            <a:lvl3pPr algn="ctr" defTabSz="341313" rtl="0" eaLnBrk="0" fontAlgn="base" hangingPunct="0">
              <a:spcBef>
                <a:spcPct val="0"/>
              </a:spcBef>
              <a:spcAft>
                <a:spcPct val="0"/>
              </a:spcAft>
              <a:defRPr sz="3200">
                <a:solidFill>
                  <a:schemeClr val="tx1"/>
                </a:solidFill>
                <a:latin typeface="Calibri" panose="020F0502020204030204" pitchFamily="34" charset="0"/>
              </a:defRPr>
            </a:lvl3pPr>
            <a:lvl4pPr algn="ctr" defTabSz="341313" rtl="0" eaLnBrk="0" fontAlgn="base" hangingPunct="0">
              <a:spcBef>
                <a:spcPct val="0"/>
              </a:spcBef>
              <a:spcAft>
                <a:spcPct val="0"/>
              </a:spcAft>
              <a:defRPr sz="3200">
                <a:solidFill>
                  <a:schemeClr val="tx1"/>
                </a:solidFill>
                <a:latin typeface="Calibri" panose="020F0502020204030204" pitchFamily="34" charset="0"/>
              </a:defRPr>
            </a:lvl4pPr>
            <a:lvl5pPr algn="ctr" defTabSz="341313" rtl="0" eaLnBrk="0" fontAlgn="base" hangingPunct="0">
              <a:spcBef>
                <a:spcPct val="0"/>
              </a:spcBef>
              <a:spcAft>
                <a:spcPct val="0"/>
              </a:spcAft>
              <a:defRPr sz="3200">
                <a:solidFill>
                  <a:schemeClr val="tx1"/>
                </a:solidFill>
                <a:latin typeface="Calibri" panose="020F0502020204030204" pitchFamily="34" charset="0"/>
              </a:defRPr>
            </a:lvl5pPr>
            <a:lvl6pPr marL="207938" algn="ctr" defTabSz="342231" rtl="0" fontAlgn="base">
              <a:spcBef>
                <a:spcPct val="0"/>
              </a:spcBef>
              <a:spcAft>
                <a:spcPct val="0"/>
              </a:spcAft>
              <a:defRPr sz="3275">
                <a:solidFill>
                  <a:schemeClr val="tx1"/>
                </a:solidFill>
                <a:latin typeface="Calibri" panose="020F0502020204030204" pitchFamily="34" charset="0"/>
              </a:defRPr>
            </a:lvl6pPr>
            <a:lvl7pPr marL="415875" algn="ctr" defTabSz="342231" rtl="0" fontAlgn="base">
              <a:spcBef>
                <a:spcPct val="0"/>
              </a:spcBef>
              <a:spcAft>
                <a:spcPct val="0"/>
              </a:spcAft>
              <a:defRPr sz="3275">
                <a:solidFill>
                  <a:schemeClr val="tx1"/>
                </a:solidFill>
                <a:latin typeface="Calibri" panose="020F0502020204030204" pitchFamily="34" charset="0"/>
              </a:defRPr>
            </a:lvl7pPr>
            <a:lvl8pPr marL="623813" algn="ctr" defTabSz="342231" rtl="0" fontAlgn="base">
              <a:spcBef>
                <a:spcPct val="0"/>
              </a:spcBef>
              <a:spcAft>
                <a:spcPct val="0"/>
              </a:spcAft>
              <a:defRPr sz="3275">
                <a:solidFill>
                  <a:schemeClr val="tx1"/>
                </a:solidFill>
                <a:latin typeface="Calibri" panose="020F0502020204030204" pitchFamily="34" charset="0"/>
              </a:defRPr>
            </a:lvl8pPr>
            <a:lvl9pPr marL="831750" algn="ctr" defTabSz="342231" rtl="0" fontAlgn="base">
              <a:spcBef>
                <a:spcPct val="0"/>
              </a:spcBef>
              <a:spcAft>
                <a:spcPct val="0"/>
              </a:spcAft>
              <a:defRPr sz="3275">
                <a:solidFill>
                  <a:schemeClr val="tx1"/>
                </a:solidFill>
                <a:latin typeface="Calibri" panose="020F0502020204030204" pitchFamily="34" charset="0"/>
              </a:defRPr>
            </a:lvl9pPr>
          </a:lstStyle>
          <a:p>
            <a:pPr algn="l">
              <a:defRPr/>
            </a:pPr>
            <a:r>
              <a:rPr lang="it-IT" sz="2400" b="1" dirty="0">
                <a:gradFill flip="none" rotWithShape="1">
                  <a:gsLst>
                    <a:gs pos="0">
                      <a:srgbClr val="036937"/>
                    </a:gs>
                    <a:gs pos="24000">
                      <a:srgbClr val="108C72"/>
                    </a:gs>
                    <a:gs pos="56000">
                      <a:srgbClr val="86BC25"/>
                    </a:gs>
                    <a:gs pos="97326">
                      <a:srgbClr val="FCEA10"/>
                    </a:gs>
                    <a:gs pos="76000">
                      <a:srgbClr val="CFD700"/>
                    </a:gs>
                  </a:gsLst>
                  <a:lin ang="0" scaled="1"/>
                  <a:tileRect/>
                </a:gradFill>
              </a:rPr>
              <a:t>Disegno di monitoraggio e valutazione | FMP</a:t>
            </a:r>
            <a:endParaRPr lang="it-IT" sz="2400" b="1" dirty="0"/>
          </a:p>
        </p:txBody>
      </p:sp>
      <p:grpSp>
        <p:nvGrpSpPr>
          <p:cNvPr id="14340" name="Group 29">
            <a:extLst>
              <a:ext uri="{FF2B5EF4-FFF2-40B4-BE49-F238E27FC236}">
                <a16:creationId xmlns:a16="http://schemas.microsoft.com/office/drawing/2014/main" id="{64E45E6A-D053-4AA3-93E2-8929E67FF2D1}"/>
              </a:ext>
            </a:extLst>
          </p:cNvPr>
          <p:cNvGrpSpPr>
            <a:grpSpLocks/>
          </p:cNvGrpSpPr>
          <p:nvPr/>
        </p:nvGrpSpPr>
        <p:grpSpPr bwMode="auto">
          <a:xfrm>
            <a:off x="259472" y="1826656"/>
            <a:ext cx="8577263" cy="498992"/>
            <a:chOff x="569639" y="1479817"/>
            <a:chExt cx="11436828" cy="665121"/>
          </a:xfrm>
        </p:grpSpPr>
        <p:pic>
          <p:nvPicPr>
            <p:cNvPr id="7" name="Picture 7">
              <a:extLst>
                <a:ext uri="{FF2B5EF4-FFF2-40B4-BE49-F238E27FC236}">
                  <a16:creationId xmlns:a16="http://schemas.microsoft.com/office/drawing/2014/main" id="{CA3818F5-A483-4ACD-9A37-E3038E5824FA}"/>
                </a:ext>
              </a:extLst>
            </p:cNvPr>
            <p:cNvPicPr>
              <a:picLocks noChangeAspect="1"/>
            </p:cNvPicPr>
            <p:nvPr/>
          </p:nvPicPr>
          <p:blipFill>
            <a:blip r:embed="rId2">
              <a:duotone>
                <a:schemeClr val="accent6">
                  <a:shade val="45000"/>
                  <a:satMod val="135000"/>
                </a:schemeClr>
                <a:prstClr val="white"/>
              </a:duotone>
            </a:blip>
            <a:stretch>
              <a:fillRect/>
            </a:stretch>
          </p:blipFill>
          <p:spPr>
            <a:xfrm>
              <a:off x="569639" y="1712938"/>
              <a:ext cx="433231" cy="432000"/>
            </a:xfrm>
            <a:prstGeom prst="rect">
              <a:avLst/>
            </a:prstGeom>
          </p:spPr>
        </p:pic>
        <p:sp>
          <p:nvSpPr>
            <p:cNvPr id="14354" name="Subtitle 2">
              <a:extLst>
                <a:ext uri="{FF2B5EF4-FFF2-40B4-BE49-F238E27FC236}">
                  <a16:creationId xmlns:a16="http://schemas.microsoft.com/office/drawing/2014/main" id="{ED56A6A5-B83E-4B12-A402-5780E124C640}"/>
                </a:ext>
              </a:extLst>
            </p:cNvPr>
            <p:cNvSpPr txBox="1">
              <a:spLocks noChangeArrowheads="1"/>
            </p:cNvSpPr>
            <p:nvPr/>
          </p:nvSpPr>
          <p:spPr bwMode="auto">
            <a:xfrm>
              <a:off x="1173156" y="1479817"/>
              <a:ext cx="10833311" cy="273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defTabSz="914400" eaLnBrk="1" hangingPunct="1">
                <a:lnSpc>
                  <a:spcPts val="1800"/>
                </a:lnSpc>
                <a:spcBef>
                  <a:spcPts val="1000"/>
                </a:spcBef>
                <a:buFont typeface="Arial" panose="020B0604020202020204" pitchFamily="34" charset="0"/>
                <a:buNone/>
              </a:pPr>
              <a:r>
                <a:rPr lang="it-IT" altLang="it-IT" sz="1100" b="1" dirty="0">
                  <a:solidFill>
                    <a:srgbClr val="108C72"/>
                  </a:solidFill>
                  <a:latin typeface="Raleway" charset="0"/>
                </a:rPr>
                <a:t>Obiettivi :</a:t>
              </a:r>
            </a:p>
          </p:txBody>
        </p:sp>
      </p:grpSp>
      <p:grpSp>
        <p:nvGrpSpPr>
          <p:cNvPr id="14341" name="Group 25">
            <a:extLst>
              <a:ext uri="{FF2B5EF4-FFF2-40B4-BE49-F238E27FC236}">
                <a16:creationId xmlns:a16="http://schemas.microsoft.com/office/drawing/2014/main" id="{FFADBE07-FF56-447B-BFDA-595E01DAC2CE}"/>
              </a:ext>
            </a:extLst>
          </p:cNvPr>
          <p:cNvGrpSpPr>
            <a:grpSpLocks/>
          </p:cNvGrpSpPr>
          <p:nvPr/>
        </p:nvGrpSpPr>
        <p:grpSpPr bwMode="auto">
          <a:xfrm>
            <a:off x="323395" y="4731697"/>
            <a:ext cx="7206731" cy="899477"/>
            <a:chOff x="557183" y="3273639"/>
            <a:chExt cx="11449284" cy="968504"/>
          </a:xfrm>
        </p:grpSpPr>
        <p:pic>
          <p:nvPicPr>
            <p:cNvPr id="10" name="Picture 8">
              <a:extLst>
                <a:ext uri="{FF2B5EF4-FFF2-40B4-BE49-F238E27FC236}">
                  <a16:creationId xmlns:a16="http://schemas.microsoft.com/office/drawing/2014/main" id="{9CCF2BF3-531B-4DBF-966E-0CAE2520ED4C}"/>
                </a:ext>
              </a:extLst>
            </p:cNvPr>
            <p:cNvPicPr>
              <a:picLocks noChangeAspect="1"/>
            </p:cNvPicPr>
            <p:nvPr/>
          </p:nvPicPr>
          <p:blipFill>
            <a:blip r:embed="rId3">
              <a:duotone>
                <a:schemeClr val="accent6">
                  <a:shade val="45000"/>
                  <a:satMod val="135000"/>
                </a:schemeClr>
                <a:prstClr val="white"/>
              </a:duotone>
            </a:blip>
            <a:stretch>
              <a:fillRect/>
            </a:stretch>
          </p:blipFill>
          <p:spPr>
            <a:xfrm>
              <a:off x="557183" y="3365903"/>
              <a:ext cx="431998" cy="432000"/>
            </a:xfrm>
            <a:prstGeom prst="rect">
              <a:avLst/>
            </a:prstGeom>
          </p:spPr>
        </p:pic>
        <p:sp>
          <p:nvSpPr>
            <p:cNvPr id="11" name="Subtitle 2">
              <a:extLst>
                <a:ext uri="{FF2B5EF4-FFF2-40B4-BE49-F238E27FC236}">
                  <a16:creationId xmlns:a16="http://schemas.microsoft.com/office/drawing/2014/main" id="{3CDFA641-FFAF-4AE4-ADBD-09E874E59FC1}"/>
                </a:ext>
              </a:extLst>
            </p:cNvPr>
            <p:cNvSpPr txBox="1">
              <a:spLocks/>
            </p:cNvSpPr>
            <p:nvPr/>
          </p:nvSpPr>
          <p:spPr>
            <a:xfrm>
              <a:off x="1172312" y="3273639"/>
              <a:ext cx="10834155" cy="968504"/>
            </a:xfrm>
            <a:prstGeom prst="rect">
              <a:avLst/>
            </a:prstGeom>
          </p:spPr>
          <p:txBody>
            <a:bodyPr lIns="0" tIns="0" rIns="0" bIns="0">
              <a:spAutoFit/>
            </a:bodyPr>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it-IT" sz="1000" b="1" dirty="0">
                  <a:solidFill>
                    <a:srgbClr val="108C72"/>
                  </a:solidFill>
                  <a:ea typeface="+mn-ea"/>
                </a:rPr>
                <a:t>Metodologia per la misurazione d’impatto: </a:t>
              </a:r>
              <a:r>
                <a:rPr lang="it-IT" sz="1000" dirty="0">
                  <a:latin typeface="Calibri" panose="020F0502020204030204" pitchFamily="34" charset="0"/>
                  <a:ea typeface="+mn-ea"/>
                  <a:cs typeface="+mn-cs"/>
                </a:rPr>
                <a:t>Confronto tra gli esiti lavorativi dei partecipanti a FMP edizione II-V e edizione VII (1.827 + 380) e quelli di un gruppo di controllo (di pari numerosità) di giovani disoccupati iscritti ai Centri per l’Impiego della provincia di Torino. Strategia di stima: analisi di impatto controfattuale non sperimentale attuata adottando la tecnica del </a:t>
              </a:r>
              <a:r>
                <a:rPr lang="it-IT" sz="1000" i="1" dirty="0" err="1">
                  <a:latin typeface="Calibri" panose="020F0502020204030204" pitchFamily="34" charset="0"/>
                  <a:ea typeface="+mn-ea"/>
                  <a:cs typeface="+mn-cs"/>
                </a:rPr>
                <a:t>propensity</a:t>
              </a:r>
              <a:r>
                <a:rPr lang="it-IT" sz="1000" i="1" dirty="0">
                  <a:latin typeface="Calibri" panose="020F0502020204030204" pitchFamily="34" charset="0"/>
                  <a:ea typeface="+mn-ea"/>
                  <a:cs typeface="+mn-cs"/>
                </a:rPr>
                <a:t> score matching </a:t>
              </a:r>
              <a:r>
                <a:rPr lang="it-IT" sz="1000" dirty="0">
                  <a:latin typeface="Calibri" panose="020F0502020204030204" pitchFamily="34" charset="0"/>
                  <a:ea typeface="+mn-ea"/>
                  <a:cs typeface="+mn-cs"/>
                </a:rPr>
                <a:t>su dati amministrativi COB. </a:t>
              </a:r>
            </a:p>
          </p:txBody>
        </p:sp>
      </p:grpSp>
      <p:grpSp>
        <p:nvGrpSpPr>
          <p:cNvPr id="14342" name="Group 30">
            <a:extLst>
              <a:ext uri="{FF2B5EF4-FFF2-40B4-BE49-F238E27FC236}">
                <a16:creationId xmlns:a16="http://schemas.microsoft.com/office/drawing/2014/main" id="{134C9CCB-6607-4200-A25D-E71C7C08A8A4}"/>
              </a:ext>
            </a:extLst>
          </p:cNvPr>
          <p:cNvGrpSpPr>
            <a:grpSpLocks/>
          </p:cNvGrpSpPr>
          <p:nvPr/>
        </p:nvGrpSpPr>
        <p:grpSpPr bwMode="auto">
          <a:xfrm>
            <a:off x="268357" y="3466103"/>
            <a:ext cx="7221083" cy="1126695"/>
            <a:chOff x="569639" y="2184031"/>
            <a:chExt cx="8917786" cy="1503301"/>
          </a:xfrm>
        </p:grpSpPr>
        <p:sp>
          <p:nvSpPr>
            <p:cNvPr id="14349" name="Subtitle 2">
              <a:extLst>
                <a:ext uri="{FF2B5EF4-FFF2-40B4-BE49-F238E27FC236}">
                  <a16:creationId xmlns:a16="http://schemas.microsoft.com/office/drawing/2014/main" id="{E489B2CC-F1CE-4D77-88EF-B5AF2A7C3E1B}"/>
                </a:ext>
              </a:extLst>
            </p:cNvPr>
            <p:cNvSpPr txBox="1">
              <a:spLocks noChangeArrowheads="1"/>
            </p:cNvSpPr>
            <p:nvPr/>
          </p:nvSpPr>
          <p:spPr bwMode="auto">
            <a:xfrm>
              <a:off x="1173157" y="2250046"/>
              <a:ext cx="8314268" cy="1437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algn="just" defTabSz="914400" eaLnBrk="1" hangingPunct="1">
                <a:lnSpc>
                  <a:spcPts val="1800"/>
                </a:lnSpc>
                <a:spcBef>
                  <a:spcPts val="0"/>
                </a:spcBef>
                <a:defRPr/>
              </a:pPr>
              <a:r>
                <a:rPr lang="it-IT" altLang="it-IT" sz="1100" b="1" dirty="0">
                  <a:solidFill>
                    <a:srgbClr val="108C72"/>
                  </a:solidFill>
                  <a:latin typeface="Raleway" charset="0"/>
                  <a:cs typeface="Raleway" charset="0"/>
                </a:rPr>
                <a:t>Popolazione di riferimento</a:t>
              </a:r>
              <a:r>
                <a:rPr lang="it-IT" altLang="it-IT" sz="1000" b="1" dirty="0">
                  <a:solidFill>
                    <a:srgbClr val="108C72"/>
                  </a:solidFill>
                  <a:latin typeface="Raleway" charset="0"/>
                  <a:cs typeface="Raleway" charset="0"/>
                </a:rPr>
                <a:t>:</a:t>
              </a:r>
              <a:r>
                <a:rPr lang="it-IT" altLang="it-IT" sz="1000" dirty="0">
                  <a:latin typeface="Raleway" charset="0"/>
                  <a:cs typeface="Raleway" charset="0"/>
                </a:rPr>
                <a:t> </a:t>
              </a:r>
              <a:r>
                <a:rPr lang="it-IT" altLang="it-IT" sz="1000" dirty="0"/>
                <a:t>1.827 beneficiari intercettati dal partenariato (giovani e adulti </a:t>
              </a:r>
              <a:r>
                <a:rPr lang="it-IT" sz="1000" dirty="0"/>
                <a:t>residenti nella Città Metropolitana di Torino, non iscritti ad alcun percorso educativo, lavorativo o formativo) dal 2012 al 2015 di cui è possibile seguire i percorsi di carriera per almeno 36 mesi. Per la comparazione con i buoni servizio vengono considerati i 380 beneficiari dell’edizione VII (anno 2017).</a:t>
              </a:r>
            </a:p>
            <a:p>
              <a:endParaRPr lang="it-IT" altLang="it-IT" sz="1000" dirty="0">
                <a:latin typeface="Raleway" charset="0"/>
                <a:cs typeface="Raleway" charset="0"/>
              </a:endParaRPr>
            </a:p>
          </p:txBody>
        </p:sp>
        <p:pic>
          <p:nvPicPr>
            <p:cNvPr id="14" name="Picture 24">
              <a:extLst>
                <a:ext uri="{FF2B5EF4-FFF2-40B4-BE49-F238E27FC236}">
                  <a16:creationId xmlns:a16="http://schemas.microsoft.com/office/drawing/2014/main" id="{AF6F7F3B-9D72-4718-9A85-0163FAA5B02A}"/>
                </a:ext>
              </a:extLst>
            </p:cNvPr>
            <p:cNvPicPr>
              <a:picLocks noChangeAspect="1"/>
            </p:cNvPicPr>
            <p:nvPr/>
          </p:nvPicPr>
          <p:blipFill rotWithShape="1">
            <a:blip r:embed="rId4">
              <a:duotone>
                <a:schemeClr val="accent6">
                  <a:shade val="45000"/>
                  <a:satMod val="135000"/>
                </a:schemeClr>
                <a:prstClr val="white"/>
              </a:duotone>
            </a:blip>
            <a:srcRect l="12287" t="10019" r="11853" b="11355"/>
            <a:stretch/>
          </p:blipFill>
          <p:spPr>
            <a:xfrm>
              <a:off x="569639" y="2184031"/>
              <a:ext cx="468000" cy="485063"/>
            </a:xfrm>
            <a:prstGeom prst="rect">
              <a:avLst/>
            </a:prstGeom>
          </p:spPr>
        </p:pic>
      </p:grpSp>
      <p:cxnSp>
        <p:nvCxnSpPr>
          <p:cNvPr id="15" name="Straight Connector 31">
            <a:extLst>
              <a:ext uri="{FF2B5EF4-FFF2-40B4-BE49-F238E27FC236}">
                <a16:creationId xmlns:a16="http://schemas.microsoft.com/office/drawing/2014/main" id="{BF02AC7E-2CAA-4E16-9C34-5C3390C33D78}"/>
              </a:ext>
            </a:extLst>
          </p:cNvPr>
          <p:cNvCxnSpPr>
            <a:cxnSpLocks/>
          </p:cNvCxnSpPr>
          <p:nvPr/>
        </p:nvCxnSpPr>
        <p:spPr>
          <a:xfrm>
            <a:off x="776357" y="3245498"/>
            <a:ext cx="6713083"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32">
            <a:extLst>
              <a:ext uri="{FF2B5EF4-FFF2-40B4-BE49-F238E27FC236}">
                <a16:creationId xmlns:a16="http://schemas.microsoft.com/office/drawing/2014/main" id="{E1634880-968D-46F1-BFC6-66404E822749}"/>
              </a:ext>
            </a:extLst>
          </p:cNvPr>
          <p:cNvCxnSpPr>
            <a:cxnSpLocks/>
          </p:cNvCxnSpPr>
          <p:nvPr/>
        </p:nvCxnSpPr>
        <p:spPr>
          <a:xfrm>
            <a:off x="691674" y="4486942"/>
            <a:ext cx="6797766"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Subtitle 2">
            <a:extLst>
              <a:ext uri="{FF2B5EF4-FFF2-40B4-BE49-F238E27FC236}">
                <a16:creationId xmlns:a16="http://schemas.microsoft.com/office/drawing/2014/main" id="{59871624-04B1-458B-9797-5C43DA8EF2AA}"/>
              </a:ext>
            </a:extLst>
          </p:cNvPr>
          <p:cNvSpPr txBox="1">
            <a:spLocks/>
          </p:cNvSpPr>
          <p:nvPr/>
        </p:nvSpPr>
        <p:spPr>
          <a:xfrm>
            <a:off x="713545" y="2103651"/>
            <a:ext cx="6732391" cy="1254125"/>
          </a:xfrm>
          <a:prstGeom prst="rect">
            <a:avLst/>
          </a:prstGeom>
        </p:spPr>
        <p:txBody>
          <a:bodyPr lIns="0" tIns="0" rIns="0" bIns="0"/>
          <a:lstStyle>
            <a:lvl1pPr marL="0" indent="0" algn="l" defTabSz="914400" rtl="0" eaLnBrk="1" latinLnBrk="0" hangingPunct="1">
              <a:lnSpc>
                <a:spcPts val="1800"/>
              </a:lnSpc>
              <a:spcBef>
                <a:spcPts val="1000"/>
              </a:spcBef>
              <a:buFont typeface="Arial" panose="020B0604020202020204" pitchFamily="34" charset="0"/>
              <a:buNone/>
              <a:defRPr sz="140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71450" indent="-171450" algn="just">
              <a:spcBef>
                <a:spcPts val="0"/>
              </a:spcBef>
              <a:buFont typeface="Arial" panose="020B0604020202020204" pitchFamily="34" charset="0"/>
              <a:buChar char="•"/>
              <a:defRPr/>
            </a:pPr>
            <a:r>
              <a:rPr lang="it-IT" sz="1000" dirty="0">
                <a:latin typeface="Calibri" panose="020F0502020204030204" pitchFamily="34" charset="0"/>
                <a:ea typeface="+mn-ea"/>
                <a:cs typeface="+mn-cs"/>
              </a:rPr>
              <a:t>Stimare gli effetti di medio e lungo periodo del progetto FMP sul tasso di occupazione dei beneficiari che hanno usufruito dei percorsi di formazione o dell’attivazione attraverso tirocinio e/o avvio al lavoro. </a:t>
            </a:r>
          </a:p>
          <a:p>
            <a:pPr marL="171450" indent="-171450" algn="just">
              <a:spcBef>
                <a:spcPts val="0"/>
              </a:spcBef>
              <a:buFont typeface="Arial" panose="020B0604020202020204" pitchFamily="34" charset="0"/>
              <a:buChar char="•"/>
              <a:defRPr/>
            </a:pPr>
            <a:r>
              <a:rPr lang="it-IT" sz="1000" dirty="0">
                <a:latin typeface="Calibri" panose="020F0502020204030204" pitchFamily="34" charset="0"/>
                <a:ea typeface="+mn-ea"/>
                <a:cs typeface="+mn-cs"/>
              </a:rPr>
              <a:t>Evidenziare l’eterogeneità negli effetti osservabili tra diverse categorie di beneficiari identificate sulla base di: genere, età, nazionalità, livelli di occupabilità.</a:t>
            </a:r>
          </a:p>
        </p:txBody>
      </p:sp>
      <p:sp>
        <p:nvSpPr>
          <p:cNvPr id="14346" name="Subtitle 2">
            <a:extLst>
              <a:ext uri="{FF2B5EF4-FFF2-40B4-BE49-F238E27FC236}">
                <a16:creationId xmlns:a16="http://schemas.microsoft.com/office/drawing/2014/main" id="{4FBDF4EB-B918-48D0-84A7-E82B4313E6E9}"/>
              </a:ext>
            </a:extLst>
          </p:cNvPr>
          <p:cNvSpPr txBox="1">
            <a:spLocks noChangeArrowheads="1"/>
          </p:cNvSpPr>
          <p:nvPr/>
        </p:nvSpPr>
        <p:spPr bwMode="auto">
          <a:xfrm>
            <a:off x="743252" y="5889899"/>
            <a:ext cx="6871621" cy="43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900">
                <a:solidFill>
                  <a:schemeClr val="tx1"/>
                </a:solidFill>
                <a:latin typeface="Calibri" panose="020F0502020204030204" pitchFamily="34" charset="0"/>
              </a:defRPr>
            </a:lvl1pPr>
            <a:lvl2pPr marL="457200">
              <a:defRPr sz="1900">
                <a:solidFill>
                  <a:schemeClr val="tx1"/>
                </a:solidFill>
                <a:latin typeface="Calibri" panose="020F0502020204030204" pitchFamily="34" charset="0"/>
              </a:defRPr>
            </a:lvl2pPr>
            <a:lvl3pPr marL="914400">
              <a:defRPr sz="1900">
                <a:solidFill>
                  <a:schemeClr val="tx1"/>
                </a:solidFill>
                <a:latin typeface="Calibri" panose="020F0502020204030204" pitchFamily="34" charset="0"/>
              </a:defRPr>
            </a:lvl3pPr>
            <a:lvl4pPr marL="1371600">
              <a:defRPr sz="1900">
                <a:solidFill>
                  <a:schemeClr val="tx1"/>
                </a:solidFill>
                <a:latin typeface="Calibri" panose="020F0502020204030204" pitchFamily="34" charset="0"/>
              </a:defRPr>
            </a:lvl4pPr>
            <a:lvl5pPr marL="1828800">
              <a:defRPr sz="1900">
                <a:solidFill>
                  <a:schemeClr val="tx1"/>
                </a:solidFill>
                <a:latin typeface="Calibri" panose="020F0502020204030204" pitchFamily="34" charset="0"/>
              </a:defRPr>
            </a:lvl5pPr>
            <a:lvl6pPr indent="-1116013" eaLnBrk="0" fontAlgn="base" hangingPunct="0">
              <a:spcBef>
                <a:spcPct val="0"/>
              </a:spcBef>
              <a:spcAft>
                <a:spcPct val="0"/>
              </a:spcAft>
              <a:defRPr sz="1900">
                <a:solidFill>
                  <a:schemeClr val="tx1"/>
                </a:solidFill>
                <a:latin typeface="Calibri" panose="020F0502020204030204" pitchFamily="34" charset="0"/>
              </a:defRPr>
            </a:lvl6pPr>
            <a:lvl7pPr indent="-1116013" eaLnBrk="0" fontAlgn="base" hangingPunct="0">
              <a:spcBef>
                <a:spcPct val="0"/>
              </a:spcBef>
              <a:spcAft>
                <a:spcPct val="0"/>
              </a:spcAft>
              <a:defRPr sz="1900">
                <a:solidFill>
                  <a:schemeClr val="tx1"/>
                </a:solidFill>
                <a:latin typeface="Calibri" panose="020F0502020204030204" pitchFamily="34" charset="0"/>
              </a:defRPr>
            </a:lvl7pPr>
            <a:lvl8pPr indent="-1116013" eaLnBrk="0" fontAlgn="base" hangingPunct="0">
              <a:spcBef>
                <a:spcPct val="0"/>
              </a:spcBef>
              <a:spcAft>
                <a:spcPct val="0"/>
              </a:spcAft>
              <a:defRPr sz="1900">
                <a:solidFill>
                  <a:schemeClr val="tx1"/>
                </a:solidFill>
                <a:latin typeface="Calibri" panose="020F0502020204030204" pitchFamily="34" charset="0"/>
              </a:defRPr>
            </a:lvl8pPr>
            <a:lvl9pPr indent="-1116013" eaLnBrk="0" fontAlgn="base" hangingPunct="0">
              <a:spcBef>
                <a:spcPct val="0"/>
              </a:spcBef>
              <a:spcAft>
                <a:spcPct val="0"/>
              </a:spcAft>
              <a:defRPr sz="1900">
                <a:solidFill>
                  <a:schemeClr val="tx1"/>
                </a:solidFill>
                <a:latin typeface="Calibri" panose="020F0502020204030204" pitchFamily="34" charset="0"/>
              </a:defRPr>
            </a:lvl9pPr>
          </a:lstStyle>
          <a:p>
            <a:pPr algn="just" defTabSz="914400" eaLnBrk="1" hangingPunct="1">
              <a:lnSpc>
                <a:spcPts val="1800"/>
              </a:lnSpc>
              <a:spcBef>
                <a:spcPts val="1000"/>
              </a:spcBef>
              <a:buFont typeface="Arial" panose="020B0604020202020204" pitchFamily="34" charset="0"/>
              <a:buNone/>
            </a:pPr>
            <a:r>
              <a:rPr lang="it-IT" altLang="it-IT" sz="1100" b="1" dirty="0">
                <a:solidFill>
                  <a:srgbClr val="108C72"/>
                </a:solidFill>
                <a:latin typeface="Raleway" charset="0"/>
                <a:cs typeface="Raleway" charset="0"/>
              </a:rPr>
              <a:t>Responsabili della valutazione</a:t>
            </a:r>
            <a:r>
              <a:rPr lang="it-IT" altLang="it-IT" sz="900" b="1" dirty="0">
                <a:solidFill>
                  <a:srgbClr val="108C72"/>
                </a:solidFill>
                <a:latin typeface="Raleway" charset="0"/>
                <a:cs typeface="Raleway" charset="0"/>
              </a:rPr>
              <a:t>:</a:t>
            </a:r>
            <a:r>
              <a:rPr lang="it-IT" altLang="it-IT" sz="900" dirty="0">
                <a:latin typeface="Raleway" charset="0"/>
                <a:cs typeface="Raleway" charset="0"/>
              </a:rPr>
              <a:t> </a:t>
            </a:r>
            <a:r>
              <a:rPr lang="it-IT" altLang="it-IT" sz="1000" dirty="0"/>
              <a:t>gruppo di lavoro IRES formato da Nicolò Aimo, Gianfranco Pomatto (mappatura politiche), Samuele Poy (analisi degli effetti), Marco Sisti (supervisore).</a:t>
            </a:r>
          </a:p>
        </p:txBody>
      </p:sp>
      <p:pic>
        <p:nvPicPr>
          <p:cNvPr id="14347" name="Picture 17">
            <a:extLst>
              <a:ext uri="{FF2B5EF4-FFF2-40B4-BE49-F238E27FC236}">
                <a16:creationId xmlns:a16="http://schemas.microsoft.com/office/drawing/2014/main" id="{C8FEC500-2CB5-4866-AADE-C523BFEE26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396" y="5816600"/>
            <a:ext cx="3238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 name="Straight Connector 18">
            <a:extLst>
              <a:ext uri="{FF2B5EF4-FFF2-40B4-BE49-F238E27FC236}">
                <a16:creationId xmlns:a16="http://schemas.microsoft.com/office/drawing/2014/main" id="{AD915DDD-C50B-4484-BA4C-1059A4A9E432}"/>
              </a:ext>
            </a:extLst>
          </p:cNvPr>
          <p:cNvCxnSpPr>
            <a:cxnSpLocks/>
          </p:cNvCxnSpPr>
          <p:nvPr/>
        </p:nvCxnSpPr>
        <p:spPr>
          <a:xfrm>
            <a:off x="743252" y="5816600"/>
            <a:ext cx="6850968" cy="0"/>
          </a:xfrm>
          <a:prstGeom prst="line">
            <a:avLst/>
          </a:prstGeom>
          <a:ln w="952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tella a 24 punte 39">
            <a:extLst>
              <a:ext uri="{FF2B5EF4-FFF2-40B4-BE49-F238E27FC236}">
                <a16:creationId xmlns:a16="http://schemas.microsoft.com/office/drawing/2014/main" id="{43550EC1-F360-43B0-AE4A-D01CAB582DB8}"/>
              </a:ext>
            </a:extLst>
          </p:cNvPr>
          <p:cNvSpPr/>
          <p:nvPr/>
        </p:nvSpPr>
        <p:spPr>
          <a:xfrm>
            <a:off x="6467269" y="5526982"/>
            <a:ext cx="2649893" cy="1205366"/>
          </a:xfrm>
          <a:prstGeom prst="star2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7" name="Immagine 6">
            <a:extLst>
              <a:ext uri="{FF2B5EF4-FFF2-40B4-BE49-F238E27FC236}">
                <a16:creationId xmlns:a16="http://schemas.microsoft.com/office/drawing/2014/main" id="{76C1869C-3331-482D-9AD9-D7CB49939228}"/>
              </a:ext>
            </a:extLst>
          </p:cNvPr>
          <p:cNvPicPr>
            <a:picLocks noChangeAspect="1"/>
          </p:cNvPicPr>
          <p:nvPr/>
        </p:nvPicPr>
        <p:blipFill>
          <a:blip r:embed="rId2"/>
          <a:stretch>
            <a:fillRect/>
          </a:stretch>
        </p:blipFill>
        <p:spPr>
          <a:xfrm>
            <a:off x="3952866" y="1831172"/>
            <a:ext cx="3426014" cy="2438661"/>
          </a:xfrm>
          <a:prstGeom prst="rect">
            <a:avLst/>
          </a:prstGeom>
        </p:spPr>
      </p:pic>
      <p:sp>
        <p:nvSpPr>
          <p:cNvPr id="21" name="Stella a 24 punte 20">
            <a:extLst>
              <a:ext uri="{FF2B5EF4-FFF2-40B4-BE49-F238E27FC236}">
                <a16:creationId xmlns:a16="http://schemas.microsoft.com/office/drawing/2014/main" id="{F157A16D-D9A2-4F0C-8A5B-E65796B67EF5}"/>
              </a:ext>
            </a:extLst>
          </p:cNvPr>
          <p:cNvSpPr/>
          <p:nvPr/>
        </p:nvSpPr>
        <p:spPr>
          <a:xfrm>
            <a:off x="7262759" y="2504351"/>
            <a:ext cx="1826927" cy="1205366"/>
          </a:xfrm>
          <a:prstGeom prst="star2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 name="Title 1">
            <a:extLst>
              <a:ext uri="{FF2B5EF4-FFF2-40B4-BE49-F238E27FC236}">
                <a16:creationId xmlns:a16="http://schemas.microsoft.com/office/drawing/2014/main" id="{CC15F01B-C187-46B8-AF0B-61BD369A0AF8}"/>
              </a:ext>
            </a:extLst>
          </p:cNvPr>
          <p:cNvSpPr txBox="1">
            <a:spLocks/>
          </p:cNvSpPr>
          <p:nvPr/>
        </p:nvSpPr>
        <p:spPr>
          <a:xfrm>
            <a:off x="354256" y="419278"/>
            <a:ext cx="7197221" cy="465282"/>
          </a:xfrm>
          <a:prstGeom prst="rect">
            <a:avLst/>
          </a:prstGeom>
        </p:spPr>
        <p:txBody>
          <a:bodyPr>
            <a:normAutofit/>
          </a:bodyPr>
          <a:lstStyle>
            <a:lvl1pPr algn="ctr" defTabSz="341313" rtl="0" eaLnBrk="0" fontAlgn="base" hangingPunct="0">
              <a:spcBef>
                <a:spcPct val="0"/>
              </a:spcBef>
              <a:spcAft>
                <a:spcPct val="0"/>
              </a:spcAft>
              <a:defRPr sz="3200" kern="1200">
                <a:solidFill>
                  <a:schemeClr val="tx1"/>
                </a:solidFill>
                <a:latin typeface="+mj-lt"/>
                <a:ea typeface="+mj-ea"/>
                <a:cs typeface="+mj-cs"/>
              </a:defRPr>
            </a:lvl1pPr>
            <a:lvl2pPr algn="ctr" defTabSz="341313" rtl="0" eaLnBrk="0" fontAlgn="base" hangingPunct="0">
              <a:spcBef>
                <a:spcPct val="0"/>
              </a:spcBef>
              <a:spcAft>
                <a:spcPct val="0"/>
              </a:spcAft>
              <a:defRPr sz="3200">
                <a:solidFill>
                  <a:schemeClr val="tx1"/>
                </a:solidFill>
                <a:latin typeface="Calibri" panose="020F0502020204030204" pitchFamily="34" charset="0"/>
              </a:defRPr>
            </a:lvl2pPr>
            <a:lvl3pPr algn="ctr" defTabSz="341313" rtl="0" eaLnBrk="0" fontAlgn="base" hangingPunct="0">
              <a:spcBef>
                <a:spcPct val="0"/>
              </a:spcBef>
              <a:spcAft>
                <a:spcPct val="0"/>
              </a:spcAft>
              <a:defRPr sz="3200">
                <a:solidFill>
                  <a:schemeClr val="tx1"/>
                </a:solidFill>
                <a:latin typeface="Calibri" panose="020F0502020204030204" pitchFamily="34" charset="0"/>
              </a:defRPr>
            </a:lvl3pPr>
            <a:lvl4pPr algn="ctr" defTabSz="341313" rtl="0" eaLnBrk="0" fontAlgn="base" hangingPunct="0">
              <a:spcBef>
                <a:spcPct val="0"/>
              </a:spcBef>
              <a:spcAft>
                <a:spcPct val="0"/>
              </a:spcAft>
              <a:defRPr sz="3200">
                <a:solidFill>
                  <a:schemeClr val="tx1"/>
                </a:solidFill>
                <a:latin typeface="Calibri" panose="020F0502020204030204" pitchFamily="34" charset="0"/>
              </a:defRPr>
            </a:lvl4pPr>
            <a:lvl5pPr algn="ctr" defTabSz="341313" rtl="0" eaLnBrk="0" fontAlgn="base" hangingPunct="0">
              <a:spcBef>
                <a:spcPct val="0"/>
              </a:spcBef>
              <a:spcAft>
                <a:spcPct val="0"/>
              </a:spcAft>
              <a:defRPr sz="3200">
                <a:solidFill>
                  <a:schemeClr val="tx1"/>
                </a:solidFill>
                <a:latin typeface="Calibri" panose="020F0502020204030204" pitchFamily="34" charset="0"/>
              </a:defRPr>
            </a:lvl5pPr>
            <a:lvl6pPr marL="207938" algn="ctr" defTabSz="342231" rtl="0" fontAlgn="base">
              <a:spcBef>
                <a:spcPct val="0"/>
              </a:spcBef>
              <a:spcAft>
                <a:spcPct val="0"/>
              </a:spcAft>
              <a:defRPr sz="3275">
                <a:solidFill>
                  <a:schemeClr val="tx1"/>
                </a:solidFill>
                <a:latin typeface="Calibri" panose="020F0502020204030204" pitchFamily="34" charset="0"/>
              </a:defRPr>
            </a:lvl6pPr>
            <a:lvl7pPr marL="415875" algn="ctr" defTabSz="342231" rtl="0" fontAlgn="base">
              <a:spcBef>
                <a:spcPct val="0"/>
              </a:spcBef>
              <a:spcAft>
                <a:spcPct val="0"/>
              </a:spcAft>
              <a:defRPr sz="3275">
                <a:solidFill>
                  <a:schemeClr val="tx1"/>
                </a:solidFill>
                <a:latin typeface="Calibri" panose="020F0502020204030204" pitchFamily="34" charset="0"/>
              </a:defRPr>
            </a:lvl7pPr>
            <a:lvl8pPr marL="623813" algn="ctr" defTabSz="342231" rtl="0" fontAlgn="base">
              <a:spcBef>
                <a:spcPct val="0"/>
              </a:spcBef>
              <a:spcAft>
                <a:spcPct val="0"/>
              </a:spcAft>
              <a:defRPr sz="3275">
                <a:solidFill>
                  <a:schemeClr val="tx1"/>
                </a:solidFill>
                <a:latin typeface="Calibri" panose="020F0502020204030204" pitchFamily="34" charset="0"/>
              </a:defRPr>
            </a:lvl8pPr>
            <a:lvl9pPr marL="831750" algn="ctr" defTabSz="342231" rtl="0" fontAlgn="base">
              <a:spcBef>
                <a:spcPct val="0"/>
              </a:spcBef>
              <a:spcAft>
                <a:spcPct val="0"/>
              </a:spcAft>
              <a:defRPr sz="3275">
                <a:solidFill>
                  <a:schemeClr val="tx1"/>
                </a:solidFill>
                <a:latin typeface="Calibri" panose="020F0502020204030204" pitchFamily="34" charset="0"/>
              </a:defRPr>
            </a:lvl9pPr>
          </a:lstStyle>
          <a:p>
            <a:pPr algn="l">
              <a:defRPr/>
            </a:pPr>
            <a:r>
              <a:rPr lang="it-IT" sz="2400" b="1" dirty="0">
                <a:gradFill flip="none" rotWithShape="1">
                  <a:gsLst>
                    <a:gs pos="0">
                      <a:srgbClr val="036937"/>
                    </a:gs>
                    <a:gs pos="24000">
                      <a:srgbClr val="108C72"/>
                    </a:gs>
                    <a:gs pos="56000">
                      <a:srgbClr val="86BC25"/>
                    </a:gs>
                    <a:gs pos="97326">
                      <a:srgbClr val="FCEA10"/>
                    </a:gs>
                    <a:gs pos="76000">
                      <a:srgbClr val="CFD700"/>
                    </a:gs>
                  </a:gsLst>
                  <a:lin ang="0" scaled="1"/>
                  <a:tileRect/>
                </a:gradFill>
              </a:rPr>
              <a:t>Risultati della Valutazione | FMP</a:t>
            </a:r>
            <a:endParaRPr lang="it-IT" sz="2400" b="1" dirty="0"/>
          </a:p>
        </p:txBody>
      </p:sp>
      <p:sp>
        <p:nvSpPr>
          <p:cNvPr id="23" name="Rettangolo 22">
            <a:extLst>
              <a:ext uri="{FF2B5EF4-FFF2-40B4-BE49-F238E27FC236}">
                <a16:creationId xmlns:a16="http://schemas.microsoft.com/office/drawing/2014/main" id="{CC0B4AA7-B1FB-4455-98A5-2E906AC075FA}"/>
              </a:ext>
            </a:extLst>
          </p:cNvPr>
          <p:cNvSpPr/>
          <p:nvPr/>
        </p:nvSpPr>
        <p:spPr>
          <a:xfrm>
            <a:off x="3909102" y="1552224"/>
            <a:ext cx="1175322" cy="246221"/>
          </a:xfrm>
          <a:prstGeom prst="rect">
            <a:avLst/>
          </a:prstGeom>
        </p:spPr>
        <p:txBody>
          <a:bodyPr wrap="none">
            <a:spAutoFit/>
          </a:bodyPr>
          <a:lstStyle/>
          <a:p>
            <a:pPr algn="just"/>
            <a:r>
              <a:rPr lang="it-IT" sz="1000" b="1" dirty="0">
                <a:solidFill>
                  <a:schemeClr val="accent6"/>
                </a:solidFill>
              </a:rPr>
              <a:t>GLI EFFETTI MEDI </a:t>
            </a:r>
          </a:p>
        </p:txBody>
      </p:sp>
      <p:sp>
        <p:nvSpPr>
          <p:cNvPr id="41" name="Rettangolo 40">
            <a:extLst>
              <a:ext uri="{FF2B5EF4-FFF2-40B4-BE49-F238E27FC236}">
                <a16:creationId xmlns:a16="http://schemas.microsoft.com/office/drawing/2014/main" id="{28DC5EC5-56AA-4DE2-89E9-F317361FB696}"/>
              </a:ext>
            </a:extLst>
          </p:cNvPr>
          <p:cNvSpPr/>
          <p:nvPr/>
        </p:nvSpPr>
        <p:spPr>
          <a:xfrm>
            <a:off x="1036028" y="1508416"/>
            <a:ext cx="790601" cy="246221"/>
          </a:xfrm>
          <a:prstGeom prst="rect">
            <a:avLst/>
          </a:prstGeom>
        </p:spPr>
        <p:txBody>
          <a:bodyPr wrap="none">
            <a:spAutoFit/>
          </a:bodyPr>
          <a:lstStyle/>
          <a:p>
            <a:pPr algn="just"/>
            <a:r>
              <a:rPr lang="it-IT" sz="1000" b="1" dirty="0">
                <a:solidFill>
                  <a:schemeClr val="accent6"/>
                </a:solidFill>
              </a:rPr>
              <a:t>I RISULTATI</a:t>
            </a:r>
          </a:p>
        </p:txBody>
      </p:sp>
      <p:sp>
        <p:nvSpPr>
          <p:cNvPr id="24" name="Rettangolo 23">
            <a:extLst>
              <a:ext uri="{FF2B5EF4-FFF2-40B4-BE49-F238E27FC236}">
                <a16:creationId xmlns:a16="http://schemas.microsoft.com/office/drawing/2014/main" id="{F0874953-6341-4E3B-ABB8-408E445F3DB5}"/>
              </a:ext>
            </a:extLst>
          </p:cNvPr>
          <p:cNvSpPr/>
          <p:nvPr/>
        </p:nvSpPr>
        <p:spPr>
          <a:xfrm>
            <a:off x="7465515" y="2811086"/>
            <a:ext cx="1464397" cy="984885"/>
          </a:xfrm>
          <a:prstGeom prst="rect">
            <a:avLst/>
          </a:prstGeom>
        </p:spPr>
        <p:txBody>
          <a:bodyPr wrap="square">
            <a:spAutoFit/>
          </a:bodyPr>
          <a:lstStyle/>
          <a:p>
            <a:pPr algn="just"/>
            <a:r>
              <a:rPr lang="it-IT" sz="1000" b="1" dirty="0">
                <a:solidFill>
                  <a:schemeClr val="bg1"/>
                </a:solidFill>
              </a:rPr>
              <a:t>Benefici unicamente per chi svolge tirocinio o inserimento lavorativo</a:t>
            </a:r>
          </a:p>
          <a:p>
            <a:pPr algn="just"/>
            <a:endParaRPr lang="it-IT" sz="800" dirty="0">
              <a:solidFill>
                <a:schemeClr val="accent6"/>
              </a:solidFill>
            </a:endParaRPr>
          </a:p>
          <a:p>
            <a:pPr algn="just"/>
            <a:endParaRPr lang="it-IT" sz="1000" dirty="0">
              <a:solidFill>
                <a:schemeClr val="accent6"/>
              </a:solidFill>
            </a:endParaRPr>
          </a:p>
          <a:p>
            <a:pPr algn="just"/>
            <a:endParaRPr lang="it-IT" sz="1000" dirty="0"/>
          </a:p>
        </p:txBody>
      </p:sp>
      <p:cxnSp>
        <p:nvCxnSpPr>
          <p:cNvPr id="53" name="Connettore diritto 52">
            <a:extLst>
              <a:ext uri="{FF2B5EF4-FFF2-40B4-BE49-F238E27FC236}">
                <a16:creationId xmlns:a16="http://schemas.microsoft.com/office/drawing/2014/main" id="{8117BF27-44B7-4698-AA24-E4863563930A}"/>
              </a:ext>
            </a:extLst>
          </p:cNvPr>
          <p:cNvCxnSpPr>
            <a:cxnSpLocks/>
          </p:cNvCxnSpPr>
          <p:nvPr/>
        </p:nvCxnSpPr>
        <p:spPr>
          <a:xfrm>
            <a:off x="4179413" y="5491107"/>
            <a:ext cx="3285874"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8" name="CasellaDiTesto 7">
            <a:extLst>
              <a:ext uri="{FF2B5EF4-FFF2-40B4-BE49-F238E27FC236}">
                <a16:creationId xmlns:a16="http://schemas.microsoft.com/office/drawing/2014/main" id="{E178D423-D089-4A2A-8042-59A7EF43F7C1}"/>
              </a:ext>
            </a:extLst>
          </p:cNvPr>
          <p:cNvSpPr txBox="1"/>
          <p:nvPr/>
        </p:nvSpPr>
        <p:spPr>
          <a:xfrm>
            <a:off x="6801184" y="1888376"/>
            <a:ext cx="2342816" cy="307777"/>
          </a:xfrm>
          <a:prstGeom prst="rect">
            <a:avLst/>
          </a:prstGeom>
          <a:noFill/>
        </p:spPr>
        <p:txBody>
          <a:bodyPr wrap="square" rtlCol="0">
            <a:spAutoFit/>
          </a:bodyPr>
          <a:lstStyle/>
          <a:p>
            <a:r>
              <a:rPr lang="it-IT" sz="1400" dirty="0">
                <a:solidFill>
                  <a:srgbClr val="FF0000"/>
                </a:solidFill>
              </a:rPr>
              <a:t>+5,9 p.p. </a:t>
            </a:r>
            <a:r>
              <a:rPr lang="it-IT" sz="1000" dirty="0">
                <a:solidFill>
                  <a:srgbClr val="FF0000"/>
                </a:solidFill>
              </a:rPr>
              <a:t>(+3,6 per i t. indeterminati)</a:t>
            </a:r>
            <a:endParaRPr lang="it-IT" sz="1000" dirty="0"/>
          </a:p>
        </p:txBody>
      </p:sp>
      <p:sp>
        <p:nvSpPr>
          <p:cNvPr id="9" name="Rettangolo 8">
            <a:extLst>
              <a:ext uri="{FF2B5EF4-FFF2-40B4-BE49-F238E27FC236}">
                <a16:creationId xmlns:a16="http://schemas.microsoft.com/office/drawing/2014/main" id="{A36829B0-CDD7-4F30-A040-323208202C61}"/>
              </a:ext>
            </a:extLst>
          </p:cNvPr>
          <p:cNvSpPr/>
          <p:nvPr/>
        </p:nvSpPr>
        <p:spPr>
          <a:xfrm>
            <a:off x="6666261" y="2473866"/>
            <a:ext cx="821059" cy="307777"/>
          </a:xfrm>
          <a:prstGeom prst="rect">
            <a:avLst/>
          </a:prstGeom>
        </p:spPr>
        <p:txBody>
          <a:bodyPr wrap="none">
            <a:spAutoFit/>
          </a:bodyPr>
          <a:lstStyle/>
          <a:p>
            <a:r>
              <a:rPr lang="it-IT" sz="1400" dirty="0">
                <a:solidFill>
                  <a:srgbClr val="FF0000"/>
                </a:solidFill>
              </a:rPr>
              <a:t>+6,7 p.p.</a:t>
            </a:r>
            <a:endParaRPr lang="it-IT" sz="1400" dirty="0"/>
          </a:p>
        </p:txBody>
      </p:sp>
      <p:sp>
        <p:nvSpPr>
          <p:cNvPr id="10" name="Rettangolo 9">
            <a:extLst>
              <a:ext uri="{FF2B5EF4-FFF2-40B4-BE49-F238E27FC236}">
                <a16:creationId xmlns:a16="http://schemas.microsoft.com/office/drawing/2014/main" id="{BF6D3E7E-A58A-43B5-B6D7-3D7F24D5821D}"/>
              </a:ext>
            </a:extLst>
          </p:cNvPr>
          <p:cNvSpPr/>
          <p:nvPr/>
        </p:nvSpPr>
        <p:spPr>
          <a:xfrm>
            <a:off x="6657142" y="3074675"/>
            <a:ext cx="912429" cy="307777"/>
          </a:xfrm>
          <a:prstGeom prst="rect">
            <a:avLst/>
          </a:prstGeom>
        </p:spPr>
        <p:txBody>
          <a:bodyPr wrap="none">
            <a:spAutoFit/>
          </a:bodyPr>
          <a:lstStyle/>
          <a:p>
            <a:r>
              <a:rPr lang="it-IT" sz="1400" dirty="0">
                <a:solidFill>
                  <a:srgbClr val="FF0000"/>
                </a:solidFill>
              </a:rPr>
              <a:t>+13,7 p.p.</a:t>
            </a:r>
            <a:endParaRPr lang="it-IT" sz="1400" dirty="0"/>
          </a:p>
        </p:txBody>
      </p:sp>
      <p:graphicFrame>
        <p:nvGraphicFramePr>
          <p:cNvPr id="11" name="Diagramma 10">
            <a:extLst>
              <a:ext uri="{FF2B5EF4-FFF2-40B4-BE49-F238E27FC236}">
                <a16:creationId xmlns:a16="http://schemas.microsoft.com/office/drawing/2014/main" id="{5D445288-C1AF-498D-84C8-71B2E62824D1}"/>
              </a:ext>
            </a:extLst>
          </p:cNvPr>
          <p:cNvGraphicFramePr/>
          <p:nvPr>
            <p:extLst>
              <p:ext uri="{D42A27DB-BD31-4B8C-83A1-F6EECF244321}">
                <p14:modId xmlns:p14="http://schemas.microsoft.com/office/powerpoint/2010/main" val="3319540358"/>
              </p:ext>
            </p:extLst>
          </p:nvPr>
        </p:nvGraphicFramePr>
        <p:xfrm>
          <a:off x="128126" y="1754637"/>
          <a:ext cx="2770460" cy="47145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CasellaDiTesto 11">
            <a:extLst>
              <a:ext uri="{FF2B5EF4-FFF2-40B4-BE49-F238E27FC236}">
                <a16:creationId xmlns:a16="http://schemas.microsoft.com/office/drawing/2014/main" id="{55401B11-0CC9-4A39-8EF9-E3E805FB7645}"/>
              </a:ext>
            </a:extLst>
          </p:cNvPr>
          <p:cNvSpPr txBox="1"/>
          <p:nvPr/>
        </p:nvSpPr>
        <p:spPr>
          <a:xfrm>
            <a:off x="2898586" y="1745712"/>
            <a:ext cx="974522" cy="246221"/>
          </a:xfrm>
          <a:prstGeom prst="rect">
            <a:avLst/>
          </a:prstGeom>
          <a:noFill/>
        </p:spPr>
        <p:txBody>
          <a:bodyPr wrap="square" rtlCol="0">
            <a:spAutoFit/>
          </a:bodyPr>
          <a:lstStyle/>
          <a:p>
            <a:r>
              <a:rPr lang="it-IT" sz="1000" dirty="0"/>
              <a:t>50% under 30</a:t>
            </a:r>
          </a:p>
        </p:txBody>
      </p:sp>
      <p:sp>
        <p:nvSpPr>
          <p:cNvPr id="25" name="CasellaDiTesto 24">
            <a:extLst>
              <a:ext uri="{FF2B5EF4-FFF2-40B4-BE49-F238E27FC236}">
                <a16:creationId xmlns:a16="http://schemas.microsoft.com/office/drawing/2014/main" id="{58402A7D-C871-493E-9353-4D2E2B006B9E}"/>
              </a:ext>
            </a:extLst>
          </p:cNvPr>
          <p:cNvSpPr txBox="1"/>
          <p:nvPr/>
        </p:nvSpPr>
        <p:spPr>
          <a:xfrm>
            <a:off x="2840502" y="1990630"/>
            <a:ext cx="974522" cy="246221"/>
          </a:xfrm>
          <a:prstGeom prst="rect">
            <a:avLst/>
          </a:prstGeom>
          <a:noFill/>
        </p:spPr>
        <p:txBody>
          <a:bodyPr wrap="square" rtlCol="0">
            <a:spAutoFit/>
          </a:bodyPr>
          <a:lstStyle/>
          <a:p>
            <a:r>
              <a:rPr lang="it-IT" sz="1000" dirty="0"/>
              <a:t>80% italiani</a:t>
            </a:r>
          </a:p>
        </p:txBody>
      </p:sp>
      <p:sp>
        <p:nvSpPr>
          <p:cNvPr id="26" name="CasellaDiTesto 25">
            <a:extLst>
              <a:ext uri="{FF2B5EF4-FFF2-40B4-BE49-F238E27FC236}">
                <a16:creationId xmlns:a16="http://schemas.microsoft.com/office/drawing/2014/main" id="{8B528466-8991-425D-B994-B03691110EA4}"/>
              </a:ext>
            </a:extLst>
          </p:cNvPr>
          <p:cNvSpPr txBox="1"/>
          <p:nvPr/>
        </p:nvSpPr>
        <p:spPr>
          <a:xfrm>
            <a:off x="2683566" y="2244358"/>
            <a:ext cx="1172393" cy="400110"/>
          </a:xfrm>
          <a:prstGeom prst="rect">
            <a:avLst/>
          </a:prstGeom>
          <a:noFill/>
        </p:spPr>
        <p:txBody>
          <a:bodyPr wrap="square" rtlCol="0">
            <a:spAutoFit/>
          </a:bodyPr>
          <a:lstStyle/>
          <a:p>
            <a:r>
              <a:rPr lang="it-IT" sz="1000" dirty="0"/>
              <a:t> 30% con scuola dell’obbligo</a:t>
            </a:r>
          </a:p>
        </p:txBody>
      </p:sp>
      <p:sp>
        <p:nvSpPr>
          <p:cNvPr id="33" name="Rettangolo 32">
            <a:extLst>
              <a:ext uri="{FF2B5EF4-FFF2-40B4-BE49-F238E27FC236}">
                <a16:creationId xmlns:a16="http://schemas.microsoft.com/office/drawing/2014/main" id="{FCAB0453-86CC-488C-B423-8C5ECFAE08E0}"/>
              </a:ext>
            </a:extLst>
          </p:cNvPr>
          <p:cNvSpPr/>
          <p:nvPr/>
        </p:nvSpPr>
        <p:spPr>
          <a:xfrm>
            <a:off x="3831539" y="4766061"/>
            <a:ext cx="4413424" cy="553998"/>
          </a:xfrm>
          <a:prstGeom prst="rect">
            <a:avLst/>
          </a:prstGeom>
        </p:spPr>
        <p:txBody>
          <a:bodyPr wrap="square">
            <a:spAutoFit/>
          </a:bodyPr>
          <a:lstStyle/>
          <a:p>
            <a:r>
              <a:rPr lang="it-IT" sz="1000" dirty="0"/>
              <a:t>Con FMP rispetto alle previsioni senza FMP</a:t>
            </a:r>
          </a:p>
          <a:p>
            <a:pPr marL="171450" indent="-171450">
              <a:buFont typeface="Wingdings" panose="05000000000000000000" pitchFamily="2" charset="2"/>
              <a:buChar char="ü"/>
            </a:pPr>
            <a:r>
              <a:rPr lang="it-IT" sz="1000" dirty="0"/>
              <a:t>Tasso occupazione a 36 mesi: +27,2 p.p. </a:t>
            </a:r>
          </a:p>
          <a:p>
            <a:pPr marL="171450" indent="-171450">
              <a:buFont typeface="Wingdings" panose="05000000000000000000" pitchFamily="2" charset="2"/>
              <a:buChar char="ü"/>
            </a:pPr>
            <a:r>
              <a:rPr lang="it-IT" sz="1000" dirty="0"/>
              <a:t>Tasso di occupazione a 6 anni: +11,8 p.p.</a:t>
            </a:r>
          </a:p>
        </p:txBody>
      </p:sp>
      <p:sp>
        <p:nvSpPr>
          <p:cNvPr id="35" name="Rettangolo 34">
            <a:extLst>
              <a:ext uri="{FF2B5EF4-FFF2-40B4-BE49-F238E27FC236}">
                <a16:creationId xmlns:a16="http://schemas.microsoft.com/office/drawing/2014/main" id="{9F31534C-659D-44C5-BB8A-48F9D25FC827}"/>
              </a:ext>
            </a:extLst>
          </p:cNvPr>
          <p:cNvSpPr/>
          <p:nvPr/>
        </p:nvSpPr>
        <p:spPr>
          <a:xfrm>
            <a:off x="3859540" y="4390033"/>
            <a:ext cx="4248811" cy="400110"/>
          </a:xfrm>
          <a:prstGeom prst="rect">
            <a:avLst/>
          </a:prstGeom>
        </p:spPr>
        <p:txBody>
          <a:bodyPr wrap="square">
            <a:spAutoFit/>
          </a:bodyPr>
          <a:lstStyle/>
          <a:p>
            <a:pPr algn="just"/>
            <a:r>
              <a:rPr lang="it-IT" sz="1000" b="1" dirty="0">
                <a:solidFill>
                  <a:schemeClr val="accent6"/>
                </a:solidFill>
              </a:rPr>
              <a:t>GLI EFFETTI (di medio periodo) SU CHI VA IN TIROCINIO O BENEFICIA DI INSERIMENTO LAVORATIVO SONO MOLTO POSITIVI:</a:t>
            </a:r>
          </a:p>
        </p:txBody>
      </p:sp>
      <p:sp>
        <p:nvSpPr>
          <p:cNvPr id="37" name="CasellaDiTesto 36">
            <a:extLst>
              <a:ext uri="{FF2B5EF4-FFF2-40B4-BE49-F238E27FC236}">
                <a16:creationId xmlns:a16="http://schemas.microsoft.com/office/drawing/2014/main" id="{27CDA111-3A61-4558-B036-ACB90C7565C2}"/>
              </a:ext>
            </a:extLst>
          </p:cNvPr>
          <p:cNvSpPr txBox="1"/>
          <p:nvPr/>
        </p:nvSpPr>
        <p:spPr>
          <a:xfrm>
            <a:off x="2272958" y="3774630"/>
            <a:ext cx="1615161" cy="707886"/>
          </a:xfrm>
          <a:prstGeom prst="rect">
            <a:avLst/>
          </a:prstGeom>
          <a:noFill/>
        </p:spPr>
        <p:txBody>
          <a:bodyPr wrap="square" rtlCol="0">
            <a:spAutoFit/>
          </a:bodyPr>
          <a:lstStyle/>
          <a:p>
            <a:r>
              <a:rPr lang="it-IT" sz="1000" dirty="0"/>
              <a:t>52% con occupabilità bassa: disoccupati da 24+ mesi con scuola dell’obbligo o diploma</a:t>
            </a:r>
          </a:p>
        </p:txBody>
      </p:sp>
      <p:sp>
        <p:nvSpPr>
          <p:cNvPr id="39" name="Rettangolo 38">
            <a:extLst>
              <a:ext uri="{FF2B5EF4-FFF2-40B4-BE49-F238E27FC236}">
                <a16:creationId xmlns:a16="http://schemas.microsoft.com/office/drawing/2014/main" id="{E6A7290D-306C-48EB-9F2A-112E31E35C51}"/>
              </a:ext>
            </a:extLst>
          </p:cNvPr>
          <p:cNvSpPr/>
          <p:nvPr/>
        </p:nvSpPr>
        <p:spPr>
          <a:xfrm>
            <a:off x="711123" y="5718664"/>
            <a:ext cx="1972443" cy="646331"/>
          </a:xfrm>
          <a:prstGeom prst="rect">
            <a:avLst/>
          </a:prstGeom>
        </p:spPr>
        <p:txBody>
          <a:bodyPr wrap="square">
            <a:spAutoFit/>
          </a:bodyPr>
          <a:lstStyle/>
          <a:p>
            <a:pPr lvl="0" algn="just"/>
            <a:r>
              <a:rPr lang="it-IT" sz="900" dirty="0"/>
              <a:t>55% viene occupato nei servizi</a:t>
            </a:r>
          </a:p>
          <a:p>
            <a:pPr lvl="0" algn="just"/>
            <a:endParaRPr lang="it-IT" sz="900" dirty="0"/>
          </a:p>
          <a:p>
            <a:pPr lvl="0" algn="just"/>
            <a:r>
              <a:rPr lang="it-IT" sz="900" dirty="0"/>
              <a:t>Per il 60% il settore di provenienza è diverso dal settore di approdo</a:t>
            </a:r>
          </a:p>
        </p:txBody>
      </p:sp>
      <p:sp>
        <p:nvSpPr>
          <p:cNvPr id="19" name="Rettangolo 18">
            <a:extLst>
              <a:ext uri="{FF2B5EF4-FFF2-40B4-BE49-F238E27FC236}">
                <a16:creationId xmlns:a16="http://schemas.microsoft.com/office/drawing/2014/main" id="{97E9256C-EA3A-4B78-AEE8-9907BFB892D2}"/>
              </a:ext>
            </a:extLst>
          </p:cNvPr>
          <p:cNvSpPr/>
          <p:nvPr/>
        </p:nvSpPr>
        <p:spPr>
          <a:xfrm>
            <a:off x="879082" y="3617399"/>
            <a:ext cx="1972442" cy="246221"/>
          </a:xfrm>
          <a:prstGeom prst="rect">
            <a:avLst/>
          </a:prstGeom>
        </p:spPr>
        <p:txBody>
          <a:bodyPr wrap="square">
            <a:spAutoFit/>
          </a:bodyPr>
          <a:lstStyle/>
          <a:p>
            <a:pPr lvl="0"/>
            <a:r>
              <a:rPr lang="it-IT" sz="1000" dirty="0">
                <a:solidFill>
                  <a:schemeClr val="accent2">
                    <a:lumMod val="60000"/>
                    <a:lumOff val="40000"/>
                  </a:schemeClr>
                </a:solidFill>
              </a:rPr>
              <a:t>Tra chi va in Tirocinio: </a:t>
            </a:r>
          </a:p>
        </p:txBody>
      </p:sp>
      <p:sp>
        <p:nvSpPr>
          <p:cNvPr id="43" name="Rettangolo 42">
            <a:extLst>
              <a:ext uri="{FF2B5EF4-FFF2-40B4-BE49-F238E27FC236}">
                <a16:creationId xmlns:a16="http://schemas.microsoft.com/office/drawing/2014/main" id="{FDD4116D-DB1E-4B8A-9EC0-21D1EC92F6A4}"/>
              </a:ext>
            </a:extLst>
          </p:cNvPr>
          <p:cNvSpPr/>
          <p:nvPr/>
        </p:nvSpPr>
        <p:spPr>
          <a:xfrm>
            <a:off x="711124" y="2712048"/>
            <a:ext cx="1614545" cy="246221"/>
          </a:xfrm>
          <a:prstGeom prst="rect">
            <a:avLst/>
          </a:prstGeom>
        </p:spPr>
        <p:txBody>
          <a:bodyPr wrap="none">
            <a:spAutoFit/>
          </a:bodyPr>
          <a:lstStyle/>
          <a:p>
            <a:pPr lvl="0"/>
            <a:r>
              <a:rPr lang="it-IT" sz="1000" dirty="0">
                <a:solidFill>
                  <a:schemeClr val="accent2">
                    <a:lumMod val="60000"/>
                    <a:lumOff val="40000"/>
                  </a:schemeClr>
                </a:solidFill>
              </a:rPr>
              <a:t>Che servizi hanno ricevuto?</a:t>
            </a:r>
          </a:p>
        </p:txBody>
      </p:sp>
      <p:sp>
        <p:nvSpPr>
          <p:cNvPr id="44" name="Rettangolo 43">
            <a:extLst>
              <a:ext uri="{FF2B5EF4-FFF2-40B4-BE49-F238E27FC236}">
                <a16:creationId xmlns:a16="http://schemas.microsoft.com/office/drawing/2014/main" id="{20B7D8ED-6469-4316-9005-18B1B1E68D33}"/>
              </a:ext>
            </a:extLst>
          </p:cNvPr>
          <p:cNvSpPr/>
          <p:nvPr/>
        </p:nvSpPr>
        <p:spPr>
          <a:xfrm>
            <a:off x="583285" y="1877746"/>
            <a:ext cx="1903085" cy="246221"/>
          </a:xfrm>
          <a:prstGeom prst="rect">
            <a:avLst/>
          </a:prstGeom>
        </p:spPr>
        <p:txBody>
          <a:bodyPr wrap="none">
            <a:spAutoFit/>
          </a:bodyPr>
          <a:lstStyle/>
          <a:p>
            <a:pPr lvl="0"/>
            <a:r>
              <a:rPr lang="it-IT" sz="1000" dirty="0">
                <a:solidFill>
                  <a:schemeClr val="accent2">
                    <a:lumMod val="60000"/>
                    <a:lumOff val="40000"/>
                  </a:schemeClr>
                </a:solidFill>
              </a:rPr>
              <a:t>Nelle 4 edizioni dal 2012 al 2015:</a:t>
            </a:r>
          </a:p>
        </p:txBody>
      </p:sp>
      <p:sp>
        <p:nvSpPr>
          <p:cNvPr id="34" name="Rettangolo 33">
            <a:extLst>
              <a:ext uri="{FF2B5EF4-FFF2-40B4-BE49-F238E27FC236}">
                <a16:creationId xmlns:a16="http://schemas.microsoft.com/office/drawing/2014/main" id="{FC0E89EA-9587-48B0-AA55-DABEB4295708}"/>
              </a:ext>
            </a:extLst>
          </p:cNvPr>
          <p:cNvSpPr/>
          <p:nvPr/>
        </p:nvSpPr>
        <p:spPr>
          <a:xfrm>
            <a:off x="3815024" y="5584526"/>
            <a:ext cx="4248811" cy="1015663"/>
          </a:xfrm>
          <a:prstGeom prst="rect">
            <a:avLst/>
          </a:prstGeom>
        </p:spPr>
        <p:txBody>
          <a:bodyPr wrap="square">
            <a:spAutoFit/>
          </a:bodyPr>
          <a:lstStyle/>
          <a:p>
            <a:pPr algn="just"/>
            <a:r>
              <a:rPr lang="it-IT" sz="1000" b="1" dirty="0">
                <a:solidFill>
                  <a:schemeClr val="accent6"/>
                </a:solidFill>
              </a:rPr>
              <a:t>GLI EFFETTI (di medio periodo) SU CHI FA SOLO ORIENTAMENTO E FORMAZIONE SONO INVECE NEGATIVI:</a:t>
            </a:r>
          </a:p>
          <a:p>
            <a:r>
              <a:rPr lang="it-IT" sz="1000" dirty="0"/>
              <a:t>Con FMP rispetto alle previsioni senza FMP</a:t>
            </a:r>
          </a:p>
          <a:p>
            <a:pPr marL="171450" indent="-171450">
              <a:buFont typeface="Wingdings" panose="05000000000000000000" pitchFamily="2" charset="2"/>
              <a:buChar char="ü"/>
            </a:pPr>
            <a:r>
              <a:rPr lang="it-IT" sz="1000" dirty="0"/>
              <a:t>Tasso occupazione a 24 mesi: - 6,1 p.p. </a:t>
            </a:r>
          </a:p>
          <a:p>
            <a:pPr marL="171450" indent="-171450">
              <a:buFont typeface="Wingdings" panose="05000000000000000000" pitchFamily="2" charset="2"/>
              <a:buChar char="ü"/>
            </a:pPr>
            <a:r>
              <a:rPr lang="it-IT" sz="1000" dirty="0"/>
              <a:t>Tasso occupazione a 36 mesi: -3,9 p.p. </a:t>
            </a:r>
          </a:p>
          <a:p>
            <a:pPr algn="just"/>
            <a:endParaRPr lang="it-IT" sz="1000" b="1" dirty="0">
              <a:solidFill>
                <a:schemeClr val="accent6"/>
              </a:solidFill>
            </a:endParaRPr>
          </a:p>
        </p:txBody>
      </p:sp>
      <p:sp>
        <p:nvSpPr>
          <p:cNvPr id="38" name="Rettangolo 37">
            <a:extLst>
              <a:ext uri="{FF2B5EF4-FFF2-40B4-BE49-F238E27FC236}">
                <a16:creationId xmlns:a16="http://schemas.microsoft.com/office/drawing/2014/main" id="{08AF8077-DB20-4511-BD07-8C00B18E787D}"/>
              </a:ext>
            </a:extLst>
          </p:cNvPr>
          <p:cNvSpPr/>
          <p:nvPr/>
        </p:nvSpPr>
        <p:spPr>
          <a:xfrm>
            <a:off x="6889904" y="5882984"/>
            <a:ext cx="1733206" cy="707886"/>
          </a:xfrm>
          <a:prstGeom prst="rect">
            <a:avLst/>
          </a:prstGeom>
        </p:spPr>
        <p:txBody>
          <a:bodyPr wrap="square">
            <a:spAutoFit/>
          </a:bodyPr>
          <a:lstStyle/>
          <a:p>
            <a:pPr algn="ctr"/>
            <a:r>
              <a:rPr lang="it-IT" sz="1000" b="1" dirty="0">
                <a:solidFill>
                  <a:schemeClr val="bg1"/>
                </a:solidFill>
              </a:rPr>
              <a:t>Urge una riflessione sulle caratteristiche e sui bisogni di questo campione </a:t>
            </a:r>
            <a:endParaRPr lang="it-IT" sz="1000" dirty="0">
              <a:solidFill>
                <a:schemeClr val="bg1"/>
              </a:solidFill>
            </a:endParaRPr>
          </a:p>
          <a:p>
            <a:pPr algn="just"/>
            <a:endParaRPr lang="it-IT" sz="1000" b="1" dirty="0">
              <a:solidFill>
                <a:schemeClr val="accent6"/>
              </a:solidFill>
            </a:endParaRPr>
          </a:p>
        </p:txBody>
      </p:sp>
      <p:sp>
        <p:nvSpPr>
          <p:cNvPr id="6" name="CasellaDiTesto 5">
            <a:extLst>
              <a:ext uri="{FF2B5EF4-FFF2-40B4-BE49-F238E27FC236}">
                <a16:creationId xmlns:a16="http://schemas.microsoft.com/office/drawing/2014/main" id="{E5DEB140-AC83-49DC-961C-A972DF2D3C7D}"/>
              </a:ext>
            </a:extLst>
          </p:cNvPr>
          <p:cNvSpPr txBox="1"/>
          <p:nvPr/>
        </p:nvSpPr>
        <p:spPr>
          <a:xfrm>
            <a:off x="7163875" y="4565748"/>
            <a:ext cx="2067678" cy="707886"/>
          </a:xfrm>
          <a:prstGeom prst="rect">
            <a:avLst/>
          </a:prstGeom>
          <a:noFill/>
        </p:spPr>
        <p:txBody>
          <a:bodyPr wrap="square" rtlCol="0">
            <a:spAutoFit/>
          </a:bodyPr>
          <a:lstStyle/>
          <a:p>
            <a:r>
              <a:rPr lang="it-IT" sz="1000" dirty="0">
                <a:solidFill>
                  <a:srgbClr val="FF0000"/>
                </a:solidFill>
              </a:rPr>
              <a:t>EFFETTO MAGGIORE PER:</a:t>
            </a:r>
          </a:p>
          <a:p>
            <a:pPr marL="93663" indent="-93663">
              <a:buFont typeface="Arial" panose="020B0604020202020204" pitchFamily="34" charset="0"/>
              <a:buChar char="•"/>
            </a:pPr>
            <a:r>
              <a:rPr lang="it-IT" sz="1000" dirty="0">
                <a:solidFill>
                  <a:srgbClr val="FF0000"/>
                </a:solidFill>
              </a:rPr>
              <a:t>chi ha una qualifica professionale</a:t>
            </a:r>
          </a:p>
          <a:p>
            <a:pPr marL="93663" indent="-93663">
              <a:buFont typeface="Arial" panose="020B0604020202020204" pitchFamily="34" charset="0"/>
              <a:buChar char="•"/>
            </a:pPr>
            <a:r>
              <a:rPr lang="it-IT" sz="1000" dirty="0">
                <a:solidFill>
                  <a:srgbClr val="FF0000"/>
                </a:solidFill>
              </a:rPr>
              <a:t>chi ha bassa occupabilità (</a:t>
            </a:r>
            <a:r>
              <a:rPr lang="it-IT" sz="1000" dirty="0" err="1">
                <a:solidFill>
                  <a:srgbClr val="FF0000"/>
                </a:solidFill>
              </a:rPr>
              <a:t>disocc</a:t>
            </a:r>
            <a:r>
              <a:rPr lang="it-IT" sz="1000" dirty="0">
                <a:solidFill>
                  <a:srgbClr val="FF0000"/>
                </a:solidFill>
              </a:rPr>
              <a:t>. da 24m+, bassa istruzione)</a:t>
            </a:r>
          </a:p>
        </p:txBody>
      </p:sp>
      <p:pic>
        <p:nvPicPr>
          <p:cNvPr id="14" name="Elemento grafico 13" descr="Megafono">
            <a:extLst>
              <a:ext uri="{FF2B5EF4-FFF2-40B4-BE49-F238E27FC236}">
                <a16:creationId xmlns:a16="http://schemas.microsoft.com/office/drawing/2014/main" id="{E17B1550-0267-4E1A-BBA2-D38A94A20ED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612300" y="4661053"/>
            <a:ext cx="555208" cy="555208"/>
          </a:xfrm>
          <a:prstGeom prst="rect">
            <a:avLst/>
          </a:prstGeom>
        </p:spPr>
      </p:pic>
      <p:sp>
        <p:nvSpPr>
          <p:cNvPr id="45" name="Rettangolo 44">
            <a:extLst>
              <a:ext uri="{FF2B5EF4-FFF2-40B4-BE49-F238E27FC236}">
                <a16:creationId xmlns:a16="http://schemas.microsoft.com/office/drawing/2014/main" id="{BF50F1C5-3417-444E-8C6F-345C00FE4724}"/>
              </a:ext>
            </a:extLst>
          </p:cNvPr>
          <p:cNvSpPr/>
          <p:nvPr/>
        </p:nvSpPr>
        <p:spPr>
          <a:xfrm>
            <a:off x="899037" y="4567092"/>
            <a:ext cx="1293221" cy="246221"/>
          </a:xfrm>
          <a:prstGeom prst="rect">
            <a:avLst/>
          </a:prstGeom>
        </p:spPr>
        <p:txBody>
          <a:bodyPr wrap="square">
            <a:spAutoFit/>
          </a:bodyPr>
          <a:lstStyle/>
          <a:p>
            <a:pPr lvl="0"/>
            <a:r>
              <a:rPr lang="it-IT" sz="1000" dirty="0">
                <a:solidFill>
                  <a:schemeClr val="accent2">
                    <a:lumMod val="60000"/>
                    <a:lumOff val="40000"/>
                  </a:schemeClr>
                </a:solidFill>
              </a:rPr>
              <a:t> Tra chi trova lavoro:</a:t>
            </a:r>
          </a:p>
        </p:txBody>
      </p:sp>
      <p:sp>
        <p:nvSpPr>
          <p:cNvPr id="15" name="Rettangolo 14">
            <a:extLst>
              <a:ext uri="{FF2B5EF4-FFF2-40B4-BE49-F238E27FC236}">
                <a16:creationId xmlns:a16="http://schemas.microsoft.com/office/drawing/2014/main" id="{73329727-B4CA-4F47-96BA-22FE636555F3}"/>
              </a:ext>
            </a:extLst>
          </p:cNvPr>
          <p:cNvSpPr/>
          <p:nvPr/>
        </p:nvSpPr>
        <p:spPr>
          <a:xfrm>
            <a:off x="2090057" y="4766061"/>
            <a:ext cx="1436913" cy="553998"/>
          </a:xfrm>
          <a:prstGeom prst="rect">
            <a:avLst/>
          </a:prstGeom>
        </p:spPr>
        <p:txBody>
          <a:bodyPr wrap="square">
            <a:spAutoFit/>
          </a:bodyPr>
          <a:lstStyle/>
          <a:p>
            <a:pPr lvl="0"/>
            <a:r>
              <a:rPr lang="it-IT" sz="1000" dirty="0"/>
              <a:t>23% dopo 36 mesi ancora occupati presso la stessa azienda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C15F01B-C187-46B8-AF0B-61BD369A0AF8}"/>
              </a:ext>
            </a:extLst>
          </p:cNvPr>
          <p:cNvSpPr txBox="1">
            <a:spLocks/>
          </p:cNvSpPr>
          <p:nvPr/>
        </p:nvSpPr>
        <p:spPr>
          <a:xfrm>
            <a:off x="354256" y="419278"/>
            <a:ext cx="7197221" cy="793702"/>
          </a:xfrm>
          <a:prstGeom prst="rect">
            <a:avLst/>
          </a:prstGeom>
        </p:spPr>
        <p:txBody>
          <a:bodyPr>
            <a:normAutofit lnSpcReduction="10000"/>
          </a:bodyPr>
          <a:lstStyle>
            <a:lvl1pPr algn="ctr" defTabSz="341313" rtl="0" eaLnBrk="0" fontAlgn="base" hangingPunct="0">
              <a:spcBef>
                <a:spcPct val="0"/>
              </a:spcBef>
              <a:spcAft>
                <a:spcPct val="0"/>
              </a:spcAft>
              <a:defRPr sz="3200" kern="1200">
                <a:solidFill>
                  <a:schemeClr val="tx1"/>
                </a:solidFill>
                <a:latin typeface="+mj-lt"/>
                <a:ea typeface="+mj-ea"/>
                <a:cs typeface="+mj-cs"/>
              </a:defRPr>
            </a:lvl1pPr>
            <a:lvl2pPr algn="ctr" defTabSz="341313" rtl="0" eaLnBrk="0" fontAlgn="base" hangingPunct="0">
              <a:spcBef>
                <a:spcPct val="0"/>
              </a:spcBef>
              <a:spcAft>
                <a:spcPct val="0"/>
              </a:spcAft>
              <a:defRPr sz="3200">
                <a:solidFill>
                  <a:schemeClr val="tx1"/>
                </a:solidFill>
                <a:latin typeface="Calibri" panose="020F0502020204030204" pitchFamily="34" charset="0"/>
              </a:defRPr>
            </a:lvl2pPr>
            <a:lvl3pPr algn="ctr" defTabSz="341313" rtl="0" eaLnBrk="0" fontAlgn="base" hangingPunct="0">
              <a:spcBef>
                <a:spcPct val="0"/>
              </a:spcBef>
              <a:spcAft>
                <a:spcPct val="0"/>
              </a:spcAft>
              <a:defRPr sz="3200">
                <a:solidFill>
                  <a:schemeClr val="tx1"/>
                </a:solidFill>
                <a:latin typeface="Calibri" panose="020F0502020204030204" pitchFamily="34" charset="0"/>
              </a:defRPr>
            </a:lvl3pPr>
            <a:lvl4pPr algn="ctr" defTabSz="341313" rtl="0" eaLnBrk="0" fontAlgn="base" hangingPunct="0">
              <a:spcBef>
                <a:spcPct val="0"/>
              </a:spcBef>
              <a:spcAft>
                <a:spcPct val="0"/>
              </a:spcAft>
              <a:defRPr sz="3200">
                <a:solidFill>
                  <a:schemeClr val="tx1"/>
                </a:solidFill>
                <a:latin typeface="Calibri" panose="020F0502020204030204" pitchFamily="34" charset="0"/>
              </a:defRPr>
            </a:lvl4pPr>
            <a:lvl5pPr algn="ctr" defTabSz="341313" rtl="0" eaLnBrk="0" fontAlgn="base" hangingPunct="0">
              <a:spcBef>
                <a:spcPct val="0"/>
              </a:spcBef>
              <a:spcAft>
                <a:spcPct val="0"/>
              </a:spcAft>
              <a:defRPr sz="3200">
                <a:solidFill>
                  <a:schemeClr val="tx1"/>
                </a:solidFill>
                <a:latin typeface="Calibri" panose="020F0502020204030204" pitchFamily="34" charset="0"/>
              </a:defRPr>
            </a:lvl5pPr>
            <a:lvl6pPr marL="207938" algn="ctr" defTabSz="342231" rtl="0" fontAlgn="base">
              <a:spcBef>
                <a:spcPct val="0"/>
              </a:spcBef>
              <a:spcAft>
                <a:spcPct val="0"/>
              </a:spcAft>
              <a:defRPr sz="3275">
                <a:solidFill>
                  <a:schemeClr val="tx1"/>
                </a:solidFill>
                <a:latin typeface="Calibri" panose="020F0502020204030204" pitchFamily="34" charset="0"/>
              </a:defRPr>
            </a:lvl6pPr>
            <a:lvl7pPr marL="415875" algn="ctr" defTabSz="342231" rtl="0" fontAlgn="base">
              <a:spcBef>
                <a:spcPct val="0"/>
              </a:spcBef>
              <a:spcAft>
                <a:spcPct val="0"/>
              </a:spcAft>
              <a:defRPr sz="3275">
                <a:solidFill>
                  <a:schemeClr val="tx1"/>
                </a:solidFill>
                <a:latin typeface="Calibri" panose="020F0502020204030204" pitchFamily="34" charset="0"/>
              </a:defRPr>
            </a:lvl7pPr>
            <a:lvl8pPr marL="623813" algn="ctr" defTabSz="342231" rtl="0" fontAlgn="base">
              <a:spcBef>
                <a:spcPct val="0"/>
              </a:spcBef>
              <a:spcAft>
                <a:spcPct val="0"/>
              </a:spcAft>
              <a:defRPr sz="3275">
                <a:solidFill>
                  <a:schemeClr val="tx1"/>
                </a:solidFill>
                <a:latin typeface="Calibri" panose="020F0502020204030204" pitchFamily="34" charset="0"/>
              </a:defRPr>
            </a:lvl8pPr>
            <a:lvl9pPr marL="831750" algn="ctr" defTabSz="342231" rtl="0" fontAlgn="base">
              <a:spcBef>
                <a:spcPct val="0"/>
              </a:spcBef>
              <a:spcAft>
                <a:spcPct val="0"/>
              </a:spcAft>
              <a:defRPr sz="3275">
                <a:solidFill>
                  <a:schemeClr val="tx1"/>
                </a:solidFill>
                <a:latin typeface="Calibri" panose="020F0502020204030204" pitchFamily="34" charset="0"/>
              </a:defRPr>
            </a:lvl9pPr>
          </a:lstStyle>
          <a:p>
            <a:pPr algn="l">
              <a:defRPr/>
            </a:pPr>
            <a:r>
              <a:rPr lang="it-IT" sz="2400" b="1" dirty="0">
                <a:gradFill flip="none" rotWithShape="1">
                  <a:gsLst>
                    <a:gs pos="0">
                      <a:srgbClr val="036937"/>
                    </a:gs>
                    <a:gs pos="24000">
                      <a:srgbClr val="108C72"/>
                    </a:gs>
                    <a:gs pos="56000">
                      <a:srgbClr val="86BC25"/>
                    </a:gs>
                    <a:gs pos="97326">
                      <a:srgbClr val="FCEA10"/>
                    </a:gs>
                    <a:gs pos="76000">
                      <a:srgbClr val="CFD700"/>
                    </a:gs>
                  </a:gsLst>
                  <a:lin ang="0" scaled="1"/>
                  <a:tileRect/>
                </a:gradFill>
              </a:rPr>
              <a:t>Risultati della Valutazione | FMP vs BUONI SERVIZIO</a:t>
            </a:r>
          </a:p>
          <a:p>
            <a:pPr algn="l">
              <a:defRPr/>
            </a:pPr>
            <a:r>
              <a:rPr lang="it-IT" sz="2400" b="1" dirty="0">
                <a:gradFill flip="none" rotWithShape="1">
                  <a:gsLst>
                    <a:gs pos="0">
                      <a:srgbClr val="036937"/>
                    </a:gs>
                    <a:gs pos="24000">
                      <a:srgbClr val="108C72"/>
                    </a:gs>
                    <a:gs pos="56000">
                      <a:srgbClr val="86BC25"/>
                    </a:gs>
                    <a:gs pos="97326">
                      <a:srgbClr val="FCEA10"/>
                    </a:gs>
                    <a:gs pos="76000">
                      <a:srgbClr val="CFD700"/>
                    </a:gs>
                  </a:gsLst>
                  <a:lin ang="0" scaled="1"/>
                  <a:tileRect/>
                </a:gradFill>
              </a:rPr>
              <a:t>Una comparazione sul breve periodo</a:t>
            </a:r>
            <a:endParaRPr lang="it-IT" sz="2400" b="1" dirty="0"/>
          </a:p>
        </p:txBody>
      </p:sp>
      <p:sp>
        <p:nvSpPr>
          <p:cNvPr id="6" name="CasellaDiTesto 5">
            <a:extLst>
              <a:ext uri="{FF2B5EF4-FFF2-40B4-BE49-F238E27FC236}">
                <a16:creationId xmlns:a16="http://schemas.microsoft.com/office/drawing/2014/main" id="{4C96FCD3-BB35-4C35-BADE-8158EBEC945C}"/>
              </a:ext>
            </a:extLst>
          </p:cNvPr>
          <p:cNvSpPr txBox="1"/>
          <p:nvPr/>
        </p:nvSpPr>
        <p:spPr>
          <a:xfrm>
            <a:off x="354255" y="6012293"/>
            <a:ext cx="7399484" cy="1000274"/>
          </a:xfrm>
          <a:prstGeom prst="rect">
            <a:avLst/>
          </a:prstGeom>
          <a:noFill/>
        </p:spPr>
        <p:txBody>
          <a:bodyPr wrap="square" rtlCol="0">
            <a:spAutoFit/>
          </a:bodyPr>
          <a:lstStyle/>
          <a:p>
            <a:pPr algn="just"/>
            <a:r>
              <a:rPr lang="it-IT" sz="1000" dirty="0"/>
              <a:t>Nel breve periodo si ha evidenza che: FMP serve utenti con un’occupabilità un po’ più alta. Performa come i buoni servizio con gli utenti che accedono a tirocinio o vengono avviati al lavoro, performa peggio con quelli che hanno accesso al solo percorso di orientamento e/o formazione. Essendo le due politiche implementate dai medesimi attori, l’evidenza suggerisce di indagare meglio gli incentivi potenzialmente distorsivi generati dalla difformità nei criteri di remunerazione delle prestazioni.</a:t>
            </a:r>
          </a:p>
          <a:p>
            <a:pPr algn="just"/>
            <a:endParaRPr lang="it-IT" dirty="0"/>
          </a:p>
        </p:txBody>
      </p:sp>
      <p:graphicFrame>
        <p:nvGraphicFramePr>
          <p:cNvPr id="13" name="Tabella 13">
            <a:extLst>
              <a:ext uri="{FF2B5EF4-FFF2-40B4-BE49-F238E27FC236}">
                <a16:creationId xmlns:a16="http://schemas.microsoft.com/office/drawing/2014/main" id="{F02C8BDC-0EE2-468C-8254-15FB325B580F}"/>
              </a:ext>
            </a:extLst>
          </p:cNvPr>
          <p:cNvGraphicFramePr>
            <a:graphicFrameLocks noGrp="1"/>
          </p:cNvGraphicFramePr>
          <p:nvPr>
            <p:extLst>
              <p:ext uri="{D42A27DB-BD31-4B8C-83A1-F6EECF244321}">
                <p14:modId xmlns:p14="http://schemas.microsoft.com/office/powerpoint/2010/main" val="1940770539"/>
              </p:ext>
            </p:extLst>
          </p:nvPr>
        </p:nvGraphicFramePr>
        <p:xfrm>
          <a:off x="382247" y="1521573"/>
          <a:ext cx="7197222" cy="4490720"/>
        </p:xfrm>
        <a:graphic>
          <a:graphicData uri="http://schemas.openxmlformats.org/drawingml/2006/table">
            <a:tbl>
              <a:tblPr firstRow="1" bandRow="1">
                <a:tableStyleId>{2D5ABB26-0587-4C30-8999-92F81FD0307C}</a:tableStyleId>
              </a:tblPr>
              <a:tblGrid>
                <a:gridCol w="2399074">
                  <a:extLst>
                    <a:ext uri="{9D8B030D-6E8A-4147-A177-3AD203B41FA5}">
                      <a16:colId xmlns:a16="http://schemas.microsoft.com/office/drawing/2014/main" val="1798039010"/>
                    </a:ext>
                  </a:extLst>
                </a:gridCol>
                <a:gridCol w="2399074">
                  <a:extLst>
                    <a:ext uri="{9D8B030D-6E8A-4147-A177-3AD203B41FA5}">
                      <a16:colId xmlns:a16="http://schemas.microsoft.com/office/drawing/2014/main" val="672648346"/>
                    </a:ext>
                  </a:extLst>
                </a:gridCol>
                <a:gridCol w="2399074">
                  <a:extLst>
                    <a:ext uri="{9D8B030D-6E8A-4147-A177-3AD203B41FA5}">
                      <a16:colId xmlns:a16="http://schemas.microsoft.com/office/drawing/2014/main" val="1712502469"/>
                    </a:ext>
                  </a:extLst>
                </a:gridCol>
              </a:tblGrid>
              <a:tr h="370840">
                <a:tc>
                  <a:txBody>
                    <a:bodyPr/>
                    <a:lstStyle/>
                    <a:p>
                      <a:endParaRPr lang="it-IT" dirty="0">
                        <a:solidFill>
                          <a:schemeClr val="bg1"/>
                        </a:solidFill>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00B050"/>
                    </a:solidFill>
                  </a:tcPr>
                </a:tc>
                <a:tc>
                  <a:txBody>
                    <a:bodyPr/>
                    <a:lstStyle/>
                    <a:p>
                      <a:r>
                        <a:rPr lang="it-IT" dirty="0">
                          <a:solidFill>
                            <a:schemeClr val="bg1"/>
                          </a:solidFill>
                        </a:rPr>
                        <a:t>BUONI SERVIZIO</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00B050"/>
                    </a:solidFill>
                  </a:tcPr>
                </a:tc>
                <a:tc>
                  <a:txBody>
                    <a:bodyPr/>
                    <a:lstStyle/>
                    <a:p>
                      <a:r>
                        <a:rPr lang="it-IT" dirty="0">
                          <a:solidFill>
                            <a:schemeClr val="bg1"/>
                          </a:solidFill>
                        </a:rPr>
                        <a:t>FMP</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rgbClr val="00B050"/>
                    </a:solidFill>
                  </a:tcPr>
                </a:tc>
                <a:extLst>
                  <a:ext uri="{0D108BD9-81ED-4DB2-BD59-A6C34878D82A}">
                    <a16:rowId xmlns:a16="http://schemas.microsoft.com/office/drawing/2014/main" val="502336144"/>
                  </a:ext>
                </a:extLst>
              </a:tr>
              <a:tr h="370840">
                <a:tc>
                  <a:txBody>
                    <a:bodyPr/>
                    <a:lstStyle/>
                    <a:p>
                      <a:r>
                        <a:rPr lang="it-IT" dirty="0"/>
                        <a:t>Edizione e promotore</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r>
                        <a:rPr lang="it-IT" dirty="0"/>
                        <a:t>2017 – settore pubblico</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r>
                        <a:rPr lang="it-IT" dirty="0"/>
                        <a:t>2017 - CSP</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4277819027"/>
                  </a:ext>
                </a:extLst>
              </a:tr>
              <a:tr h="370840">
                <a:tc>
                  <a:txBody>
                    <a:bodyPr/>
                    <a:lstStyle/>
                    <a:p>
                      <a:r>
                        <a:rPr lang="it-IT" dirty="0"/>
                        <a:t>Requisiti campione per la valutazione </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r>
                        <a:rPr lang="it-IT" dirty="0"/>
                        <a:t>Età 30+ , disoccupati da almeno 6 mesi</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r>
                        <a:rPr lang="it-IT" dirty="0"/>
                        <a:t>Età 30+ , disoccupati da almeno 6 mesi (requisito non previsto nel bando)</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60408478"/>
                  </a:ext>
                </a:extLst>
              </a:tr>
              <a:tr h="370840">
                <a:tc>
                  <a:txBody>
                    <a:bodyPr/>
                    <a:lstStyle/>
                    <a:p>
                      <a:r>
                        <a:rPr lang="it-IT" dirty="0"/>
                        <a:t>Utenti su cui è stata effettuata la comparazione</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r>
                        <a:rPr lang="it-IT" dirty="0"/>
                        <a:t>4.637 presi in carico da agenzie formative o </a:t>
                      </a:r>
                      <a:r>
                        <a:rPr lang="it-IT" dirty="0" err="1"/>
                        <a:t>coop.soc</a:t>
                      </a:r>
                      <a:r>
                        <a:rPr lang="it-IT" dirty="0"/>
                        <a:t>.</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r>
                        <a:rPr lang="it-IT" dirty="0"/>
                        <a:t>380</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2179230126"/>
                  </a:ext>
                </a:extLst>
              </a:tr>
              <a:tr h="370840">
                <a:tc>
                  <a:txBody>
                    <a:bodyPr/>
                    <a:lstStyle/>
                    <a:p>
                      <a:endParaRPr lang="it-IT"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endParaRPr lang="it-IT"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r>
                        <a:rPr lang="it-IT" dirty="0"/>
                        <a:t>+stranieri</a:t>
                      </a:r>
                    </a:p>
                    <a:p>
                      <a:r>
                        <a:rPr lang="it-IT" dirty="0"/>
                        <a:t>+giovani</a:t>
                      </a:r>
                    </a:p>
                    <a:p>
                      <a:r>
                        <a:rPr lang="it-IT" dirty="0"/>
                        <a:t>+disoccupati di breve periodo</a:t>
                      </a:r>
                    </a:p>
                    <a:p>
                      <a:r>
                        <a:rPr lang="it-IT" dirty="0"/>
                        <a:t>+uomini</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415118484"/>
                  </a:ext>
                </a:extLst>
              </a:tr>
              <a:tr h="370840">
                <a:tc>
                  <a:txBody>
                    <a:bodyPr/>
                    <a:lstStyle/>
                    <a:p>
                      <a:r>
                        <a:rPr lang="it-IT" dirty="0"/>
                        <a:t>Servizi forniti</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r>
                        <a:rPr lang="it-IT" dirty="0"/>
                        <a:t>75% orientamento/formazione</a:t>
                      </a:r>
                    </a:p>
                    <a:p>
                      <a:r>
                        <a:rPr lang="it-IT" dirty="0"/>
                        <a:t>25% tirocinio/inserimento lav.</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r>
                        <a:rPr lang="it-IT" dirty="0"/>
                        <a:t>80% orientamento/formazione</a:t>
                      </a:r>
                    </a:p>
                    <a:p>
                      <a:r>
                        <a:rPr lang="it-IT" dirty="0"/>
                        <a:t>20% tirocinio/inserimento lav.</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80723780"/>
                  </a:ext>
                </a:extLst>
              </a:tr>
              <a:tr h="370840">
                <a:tc>
                  <a:txBody>
                    <a:bodyPr/>
                    <a:lstStyle/>
                    <a:p>
                      <a:r>
                        <a:rPr lang="it-IT" dirty="0"/>
                        <a:t>Effetti sull’occupazione:</a:t>
                      </a:r>
                    </a:p>
                    <a:p>
                      <a:pPr marL="285750" indent="-285750">
                        <a:buFont typeface="Arial" panose="020B0604020202020204" pitchFamily="34" charset="0"/>
                        <a:buChar char="•"/>
                      </a:pPr>
                      <a:r>
                        <a:rPr lang="it-IT" dirty="0"/>
                        <a:t>beneficiari di orientamento/formazione:</a:t>
                      </a:r>
                    </a:p>
                    <a:p>
                      <a:pPr marL="285750" marR="0" lvl="0" indent="-285750" algn="l" defTabSz="34291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dirty="0"/>
                        <a:t>Sui beneficiari di tirocinio/inserimento</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endParaRPr lang="it-IT" dirty="0"/>
                    </a:p>
                    <a:p>
                      <a:endParaRPr lang="it-IT" dirty="0"/>
                    </a:p>
                    <a:p>
                      <a:r>
                        <a:rPr lang="it-IT" dirty="0"/>
                        <a:t>+4,6p.p.</a:t>
                      </a:r>
                    </a:p>
                    <a:p>
                      <a:endParaRPr lang="it-IT" dirty="0"/>
                    </a:p>
                    <a:p>
                      <a:r>
                        <a:rPr lang="it-IT" dirty="0"/>
                        <a:t>+47,0p.p.</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tc>
                  <a:txBody>
                    <a:bodyPr/>
                    <a:lstStyle/>
                    <a:p>
                      <a:endParaRPr lang="it-IT" dirty="0"/>
                    </a:p>
                    <a:p>
                      <a:endParaRPr lang="it-IT" dirty="0"/>
                    </a:p>
                    <a:p>
                      <a:r>
                        <a:rPr lang="it-IT" dirty="0"/>
                        <a:t>Nessun effetto</a:t>
                      </a:r>
                    </a:p>
                    <a:p>
                      <a:endParaRPr lang="it-IT" dirty="0"/>
                    </a:p>
                    <a:p>
                      <a:r>
                        <a:rPr lang="it-IT" dirty="0"/>
                        <a:t>47,3%</a:t>
                      </a: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3612767409"/>
                  </a:ext>
                </a:extLst>
              </a:tr>
            </a:tbl>
          </a:graphicData>
        </a:graphic>
      </p:graphicFrame>
    </p:spTree>
    <p:extLst>
      <p:ext uri="{BB962C8B-B14F-4D97-AF65-F5344CB8AC3E}">
        <p14:creationId xmlns:p14="http://schemas.microsoft.com/office/powerpoint/2010/main" val="1337269779"/>
      </p:ext>
    </p:extLst>
  </p:cSld>
  <p:clrMapOvr>
    <a:masterClrMapping/>
  </p:clrMapOvr>
</p:sld>
</file>

<file path=ppt/theme/theme1.xml><?xml version="1.0" encoding="utf-8"?>
<a:theme xmlns:a="http://schemas.openxmlformats.org/drawingml/2006/main" name="Default Theme">
  <a:themeElements>
    <a:clrScheme name="Personalizzati 7">
      <a:dk1>
        <a:srgbClr val="626362"/>
      </a:dk1>
      <a:lt1>
        <a:srgbClr val="FFFFFF"/>
      </a:lt1>
      <a:dk2>
        <a:srgbClr val="626362"/>
      </a:dk2>
      <a:lt2>
        <a:srgbClr val="E8E8E8"/>
      </a:lt2>
      <a:accent1>
        <a:srgbClr val="006633"/>
      </a:accent1>
      <a:accent2>
        <a:srgbClr val="FBB900"/>
      </a:accent2>
      <a:accent3>
        <a:srgbClr val="E50068"/>
      </a:accent3>
      <a:accent4>
        <a:srgbClr val="008FD2"/>
      </a:accent4>
      <a:accent5>
        <a:srgbClr val="006633"/>
      </a:accent5>
      <a:accent6>
        <a:srgbClr val="00663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2594</TotalTime>
  <Words>2043</Words>
  <Application>Microsoft Office PowerPoint</Application>
  <PresentationFormat>Presentazione su schermo (4:3)</PresentationFormat>
  <Paragraphs>188</Paragraphs>
  <Slides>8</Slides>
  <Notes>0</Notes>
  <HiddenSlides>0</HiddenSlides>
  <MMClips>0</MMClips>
  <ScaleCrop>false</ScaleCrop>
  <HeadingPairs>
    <vt:vector size="8" baseType="variant">
      <vt:variant>
        <vt:lpstr>Caratteri utilizzati</vt:lpstr>
      </vt:variant>
      <vt:variant>
        <vt:i4>7</vt:i4>
      </vt:variant>
      <vt:variant>
        <vt:lpstr>Tema</vt:lpstr>
      </vt:variant>
      <vt:variant>
        <vt:i4>1</vt:i4>
      </vt:variant>
      <vt:variant>
        <vt:lpstr>Server OLE incorporati</vt:lpstr>
      </vt:variant>
      <vt:variant>
        <vt:i4>1</vt:i4>
      </vt:variant>
      <vt:variant>
        <vt:lpstr>Titoli diapositive</vt:lpstr>
      </vt:variant>
      <vt:variant>
        <vt:i4>8</vt:i4>
      </vt:variant>
    </vt:vector>
  </HeadingPairs>
  <TitlesOfParts>
    <vt:vector size="17" baseType="lpstr">
      <vt:lpstr>Arial</vt:lpstr>
      <vt:lpstr>Bauer Bodoni Std 1</vt:lpstr>
      <vt:lpstr>Bauer Bodoni Std 1 Roman</vt:lpstr>
      <vt:lpstr>Calibri</vt:lpstr>
      <vt:lpstr>Myriad Pro</vt:lpstr>
      <vt:lpstr>Raleway</vt:lpstr>
      <vt:lpstr>Wingdings</vt:lpstr>
      <vt:lpstr>Default Theme</vt:lpstr>
      <vt:lpstr>Chart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office2</dc:creator>
  <cp:lastModifiedBy>Flavia Coda Moscarola</cp:lastModifiedBy>
  <cp:revision>311</cp:revision>
  <cp:lastPrinted>2020-04-20T07:40:46Z</cp:lastPrinted>
  <dcterms:created xsi:type="dcterms:W3CDTF">2020-01-16T14:05:44Z</dcterms:created>
  <dcterms:modified xsi:type="dcterms:W3CDTF">2020-04-20T07:40:52Z</dcterms:modified>
</cp:coreProperties>
</file>