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68" r:id="rId4"/>
  </p:sldMasterIdLst>
  <p:notesMasterIdLst>
    <p:notesMasterId r:id="rId12"/>
  </p:notesMasterIdLst>
  <p:handoutMasterIdLst>
    <p:handoutMasterId r:id="rId13"/>
  </p:handoutMasterIdLst>
  <p:sldIdLst>
    <p:sldId id="265" r:id="rId5"/>
    <p:sldId id="281" r:id="rId6"/>
    <p:sldId id="282" r:id="rId7"/>
    <p:sldId id="277" r:id="rId8"/>
    <p:sldId id="270" r:id="rId9"/>
    <p:sldId id="271" r:id="rId10"/>
    <p:sldId id="275" r:id="rId11"/>
  </p:sldIdLst>
  <p:sldSz cx="12192000" cy="6858000"/>
  <p:notesSz cx="6797675" cy="9856788"/>
  <p:embeddedFontLs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Calibri Light" panose="020F0302020204030204" pitchFamily="34" charset="0"/>
      <p:regular r:id="rId18"/>
      <p:italic r:id="rId19"/>
    </p:embeddedFont>
    <p:embeddedFont>
      <p:font typeface="Raleway" panose="020B0604020202020204" charset="0"/>
      <p:regular r:id="rId20"/>
      <p:bold r:id="rId21"/>
      <p:italic r:id="rId22"/>
      <p:boldItalic r:id="rId23"/>
    </p:embeddedFont>
  </p:embeddedFontLst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iorgia Valle" initials="GV" lastIdx="1" clrIdx="0"/>
  <p:cmAuthor id="1" name="Flavia Coda Moscarola" initials="FCM" lastIdx="1" clrIdx="1">
    <p:extLst>
      <p:ext uri="{19B8F6BF-5375-455C-9EA6-DF929625EA0E}">
        <p15:presenceInfo xmlns:p15="http://schemas.microsoft.com/office/powerpoint/2012/main" userId="S-1-5-21-1844237615-343818398-682003330-573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8C72"/>
    <a:srgbClr val="00A989"/>
    <a:srgbClr val="036937"/>
    <a:srgbClr val="FCEA10"/>
    <a:srgbClr val="CFD700"/>
    <a:srgbClr val="86BC25"/>
    <a:srgbClr val="D0CECE"/>
    <a:srgbClr val="68A52B"/>
    <a:srgbClr val="99D55D"/>
    <a:srgbClr val="5C92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6D9F66E-5EB9-4882-86FB-DCBF35E3C3E4}" styleName="Stile medio 4 - Color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48"/>
  </p:normalViewPr>
  <p:slideViewPr>
    <p:cSldViewPr snapToGrid="0" snapToObjects="1">
      <p:cViewPr varScale="1">
        <p:scale>
          <a:sx n="110" d="100"/>
          <a:sy n="110" d="100"/>
        </p:scale>
        <p:origin x="438" y="78"/>
      </p:cViewPr>
      <p:guideLst>
        <p:guide orient="horz" pos="2160"/>
        <p:guide pos="384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font" Target="fonts/font5.fntdata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font" Target="fonts/font8.fntdata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4.fntdata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font" Target="fonts/font6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006648284345886"/>
          <c:y val="8.1805368325015115E-2"/>
          <c:w val="0.40814734966050092"/>
          <c:h val="0.79616818480377793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Erogato</c:v>
                </c:pt>
              </c:strCache>
            </c:strRef>
          </c:tx>
          <c:dPt>
            <c:idx val="0"/>
            <c:bubble3D val="0"/>
            <c:spPr>
              <a:solidFill>
                <a:srgbClr val="036937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698-47C9-9CD4-692656355A8A}"/>
              </c:ext>
            </c:extLst>
          </c:dPt>
          <c:dPt>
            <c:idx val="1"/>
            <c:bubble3D val="0"/>
            <c:spPr>
              <a:solidFill>
                <a:srgbClr val="108C7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4698-47C9-9CD4-692656355A8A}"/>
              </c:ext>
            </c:extLst>
          </c:dPt>
          <c:dPt>
            <c:idx val="2"/>
            <c:bubble3D val="0"/>
            <c:spPr>
              <a:solidFill>
                <a:srgbClr val="86BC2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698-47C9-9CD4-692656355A8A}"/>
              </c:ext>
            </c:extLst>
          </c:dPt>
          <c:dPt>
            <c:idx val="3"/>
            <c:bubble3D val="0"/>
            <c:spPr>
              <a:solidFill>
                <a:srgbClr val="CFD7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4698-47C9-9CD4-692656355A8A}"/>
              </c:ext>
            </c:extLst>
          </c:dPt>
          <c:dPt>
            <c:idx val="4"/>
            <c:bubble3D val="0"/>
            <c:spPr>
              <a:solidFill>
                <a:srgbClr val="FCEA1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698-47C9-9CD4-692656355A8A}"/>
              </c:ext>
            </c:extLst>
          </c:dPt>
          <c:dPt>
            <c:idx val="5"/>
            <c:bubble3D val="0"/>
            <c:spPr>
              <a:solidFill>
                <a:srgbClr val="00A989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6-4698-47C9-9CD4-692656355A8A}"/>
              </c:ext>
            </c:extLst>
          </c:dPt>
          <c:dPt>
            <c:idx val="6"/>
            <c:bubble3D val="0"/>
            <c:spPr>
              <a:solidFill>
                <a:schemeClr val="bg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698-47C9-9CD4-692656355A8A}"/>
              </c:ext>
            </c:extLst>
          </c:dPt>
          <c:dPt>
            <c:idx val="7"/>
            <c:bubble3D val="0"/>
            <c:spPr>
              <a:solidFill>
                <a:schemeClr val="bg2">
                  <a:lumMod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8-4698-47C9-9CD4-692656355A8A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bg1"/>
                      </a:solidFill>
                      <a:latin typeface="Raleway" panose="020B0503030101060003" pitchFamily="34" charset="0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4698-47C9-9CD4-692656355A8A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bg1"/>
                      </a:solidFill>
                      <a:latin typeface="Raleway" panose="020B0503030101060003" pitchFamily="34" charset="0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2-4698-47C9-9CD4-692656355A8A}"/>
                </c:ext>
              </c:extLst>
            </c:dLbl>
            <c:dLbl>
              <c:idx val="4"/>
              <c:layout>
                <c:manualLayout>
                  <c:x val="7.6198533262938906E-2"/>
                  <c:y val="-5.94239705687240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698-47C9-9CD4-692656355A8A}"/>
                </c:ext>
              </c:extLst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bg1"/>
                      </a:solidFill>
                      <a:latin typeface="Raleway" panose="020B0503030101060003" pitchFamily="34" charset="0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6-4698-47C9-9CD4-692656355A8A}"/>
                </c:ext>
              </c:extLst>
            </c:dLbl>
            <c:dLbl>
              <c:idx val="7"/>
              <c:layout>
                <c:manualLayout>
                  <c:x val="2.7500952528898625E-2"/>
                  <c:y val="9.44280737157804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4698-47C9-9CD4-692656355A8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Raleway" panose="020B0503030101060003" pitchFamily="34" charset="0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Sheet1!$A$2:$A$9</c:f>
              <c:strCache>
                <c:ptCount val="8"/>
                <c:pt idx="0">
                  <c:v>Grant-making</c:v>
                </c:pt>
                <c:pt idx="1">
                  <c:v>SAI</c:v>
                </c:pt>
                <c:pt idx="2">
                  <c:v>Enti partecipati</c:v>
                </c:pt>
                <c:pt idx="3">
                  <c:v>Enti strumentali</c:v>
                </c:pt>
                <c:pt idx="4">
                  <c:v>Bandi</c:v>
                </c:pt>
                <c:pt idx="5">
                  <c:v>Convenzioni</c:v>
                </c:pt>
                <c:pt idx="6">
                  <c:v>Progetti integrati</c:v>
                </c:pt>
                <c:pt idx="7">
                  <c:v>Programmi</c:v>
                </c:pt>
              </c:strCache>
            </c:strRef>
          </c:cat>
          <c:val>
            <c:numRef>
              <c:f>Sheet1!$B$2:$B$9</c:f>
              <c:numCache>
                <c:formatCode>0.0%</c:formatCode>
                <c:ptCount val="8"/>
                <c:pt idx="0">
                  <c:v>0.28599999999999998</c:v>
                </c:pt>
                <c:pt idx="1">
                  <c:v>6.3E-2</c:v>
                </c:pt>
                <c:pt idx="2">
                  <c:v>7.3999999999999996E-2</c:v>
                </c:pt>
                <c:pt idx="3">
                  <c:v>0.217</c:v>
                </c:pt>
                <c:pt idx="4">
                  <c:v>5.7000000000000002E-2</c:v>
                </c:pt>
                <c:pt idx="5">
                  <c:v>0.16300000000000001</c:v>
                </c:pt>
                <c:pt idx="6">
                  <c:v>0.09</c:v>
                </c:pt>
                <c:pt idx="7">
                  <c:v>4.9000000000000002E-2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698-47C9-9CD4-692656355A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5438242014763925"/>
          <c:y val="6.2508945386064024E-2"/>
          <c:w val="0.33396492384492099"/>
          <c:h val="0.8956360640301318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/>
              </a:solidFill>
              <a:latin typeface="Raleway" panose="020B0503030101060003" pitchFamily="34" charset="0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 sz="1000">
          <a:latin typeface="Raleway" panose="020B0503030101060003" pitchFamily="34" charset="0"/>
        </a:defRPr>
      </a:pPr>
      <a:endParaRPr lang="it-I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4960208600086234E-2"/>
          <c:y val="9.9397889458002681E-2"/>
          <c:w val="0.35295753418979303"/>
          <c:h val="0.79192730798466837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uso</c:v>
                </c:pt>
              </c:strCache>
            </c:strRef>
          </c:tx>
          <c:spPr>
            <a:ln w="12700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bg1">
                  <a:lumMod val="75000"/>
                </a:schemeClr>
              </a:solidFill>
              <a:ln w="1270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9ED-4818-ABEC-A6579BBCA38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270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79E-4DED-BBA6-9A8EC478B672}"/>
              </c:ext>
            </c:extLst>
          </c:dPt>
          <c:dPt>
            <c:idx val="2"/>
            <c:bubble3D val="0"/>
            <c:spPr>
              <a:solidFill>
                <a:srgbClr val="86BC25"/>
              </a:solidFill>
              <a:ln w="1270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39ED-4818-ABEC-A6579BBCA389}"/>
              </c:ext>
            </c:extLst>
          </c:dPt>
          <c:dPt>
            <c:idx val="3"/>
            <c:bubble3D val="0"/>
            <c:spPr>
              <a:solidFill>
                <a:srgbClr val="108C72"/>
              </a:solidFill>
              <a:ln w="1270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9ED-4818-ABEC-A6579BBCA389}"/>
              </c:ext>
            </c:extLst>
          </c:dPt>
          <c:cat>
            <c:strRef>
              <c:f>Sheet1!$A$2:$A$5</c:f>
              <c:strCache>
                <c:ptCount val="4"/>
                <c:pt idx="0">
                  <c:v>Mai</c:v>
                </c:pt>
                <c:pt idx="1">
                  <c:v>1 volta</c:v>
                </c:pt>
                <c:pt idx="2">
                  <c:v>2-5 volte</c:v>
                </c:pt>
                <c:pt idx="3">
                  <c:v>&gt;5 volte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243</c:v>
                </c:pt>
                <c:pt idx="1">
                  <c:v>98</c:v>
                </c:pt>
                <c:pt idx="2">
                  <c:v>234</c:v>
                </c:pt>
                <c:pt idx="3">
                  <c:v>262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9ED-4818-ABEC-A6579BBCA3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2005833830800632"/>
          <c:y val="0.16466050048291753"/>
          <c:w val="0.29689533359119225"/>
          <c:h val="0.6488229582100001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Raleway" panose="020B0503030101060003" pitchFamily="34" charset="0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Raleway" panose="020B0503030101060003" pitchFamily="34" charset="0"/>
        </a:defRPr>
      </a:pPr>
      <a:endParaRPr lang="it-IT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0.25586</cdr:x>
      <cdr:y>0.23479</cdr:y>
    </cdr:from>
    <cdr:to>
      <cdr:x>0.42488</cdr:x>
      <cdr:y>0.46466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9A9AB6AD-DBE9-4825-AEEE-7B3ABDC3B1FC}"/>
            </a:ext>
          </a:extLst>
        </cdr:cNvPr>
        <cdr:cNvSpPr txBox="1"/>
      </cdr:nvSpPr>
      <cdr:spPr>
        <a:xfrm xmlns:a="http://schemas.openxmlformats.org/drawingml/2006/main">
          <a:off x="783928" y="361032"/>
          <a:ext cx="517849" cy="35347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it-IT" sz="1200" dirty="0">
              <a:latin typeface="Raleway" panose="020B0503030101060003" pitchFamily="34" charset="0"/>
            </a:rPr>
            <a:t>29</a:t>
          </a:r>
          <a:r>
            <a:rPr lang="it-IT" sz="900" dirty="0">
              <a:latin typeface="Raleway" panose="020B0503030101060003" pitchFamily="34" charset="0"/>
            </a:rPr>
            <a:t>%</a:t>
          </a:r>
          <a:endParaRPr lang="it-IT" sz="1200" dirty="0">
            <a:latin typeface="Raleway" panose="020B0503030101060003" pitchFamily="34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53BA27-4675-46BC-8309-3F7AF97B1A81}" type="datetimeFigureOut">
              <a:rPr lang="it-IT" smtClean="0"/>
              <a:t>03/12/2019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362238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50443" y="9362238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2AE431-7709-4E3A-8DC7-A205B9914FD4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594486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45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45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222F0D-0338-C54B-A199-DBF4DB0F8C6F}" type="datetimeFigureOut">
              <a:rPr lang="it-IT" smtClean="0"/>
              <a:t>03/12/2019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41325" y="1231900"/>
            <a:ext cx="5915025" cy="3327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43578"/>
            <a:ext cx="5438140" cy="388111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362239"/>
            <a:ext cx="2945659" cy="494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362239"/>
            <a:ext cx="2945659" cy="494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1E2A7D-A3AE-414F-8A8C-9A7D82272C44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337843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1939712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colonna SINGO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o 10"/>
          <p:cNvGrpSpPr/>
          <p:nvPr userDrawn="1"/>
        </p:nvGrpSpPr>
        <p:grpSpPr>
          <a:xfrm rot="16200000">
            <a:off x="5966461" y="632459"/>
            <a:ext cx="274319" cy="12176760"/>
            <a:chOff x="-3556" y="0"/>
            <a:chExt cx="106680" cy="6483096"/>
          </a:xfrm>
        </p:grpSpPr>
        <p:pic>
          <p:nvPicPr>
            <p:cNvPr id="13" name="Immagine 1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-1030732" y="1027176"/>
              <a:ext cx="2161032" cy="106680"/>
            </a:xfrm>
            <a:prstGeom prst="rect">
              <a:avLst/>
            </a:prstGeom>
          </p:spPr>
        </p:pic>
        <p:pic>
          <p:nvPicPr>
            <p:cNvPr id="18" name="Immagine 1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-1030732" y="3188208"/>
              <a:ext cx="2161032" cy="106680"/>
            </a:xfrm>
            <a:prstGeom prst="rect">
              <a:avLst/>
            </a:prstGeom>
          </p:spPr>
        </p:pic>
        <p:pic>
          <p:nvPicPr>
            <p:cNvPr id="19" name="Immagine 1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-1030732" y="5349240"/>
              <a:ext cx="2161032" cy="10668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8363" y="217870"/>
            <a:ext cx="9877460" cy="620376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algn="l">
              <a:defRPr sz="2800" b="1">
                <a:gradFill>
                  <a:gsLst>
                    <a:gs pos="0">
                      <a:srgbClr val="036937"/>
                    </a:gs>
                    <a:gs pos="24000">
                      <a:srgbClr val="108C72"/>
                    </a:gs>
                    <a:gs pos="56000">
                      <a:srgbClr val="86BC25"/>
                    </a:gs>
                    <a:gs pos="97326">
                      <a:srgbClr val="FCEA10"/>
                    </a:gs>
                    <a:gs pos="76000">
                      <a:srgbClr val="CFD700"/>
                    </a:gs>
                  </a:gsLst>
                  <a:lin ang="0" scaled="1"/>
                </a:gradFill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it-IT" dirty="0"/>
              <a:t>Titolo titolo titolo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20741" y="1150374"/>
            <a:ext cx="11354949" cy="383373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lnSpc>
                <a:spcPts val="1800"/>
              </a:lnSpc>
              <a:buNone/>
              <a:defRPr sz="1400">
                <a:latin typeface="Raleway" charset="0"/>
                <a:ea typeface="Raleway" charset="0"/>
                <a:cs typeface="Raleway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dirty="0"/>
              <a:t>Corpo del testo COLONNA SINGOLA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591801" y="6535198"/>
            <a:ext cx="1173479" cy="365125"/>
          </a:xfrm>
          <a:prstGeom prst="rect">
            <a:avLst/>
          </a:prstGeom>
        </p:spPr>
        <p:txBody>
          <a:bodyPr/>
          <a:lstStyle>
            <a:lvl1pPr algn="ctr">
              <a:defRPr sz="1600">
                <a:solidFill>
                  <a:srgbClr val="146238"/>
                </a:solidFill>
                <a:latin typeface="Raleway" charset="0"/>
                <a:ea typeface="Raleway" charset="0"/>
                <a:cs typeface="Raleway" charset="0"/>
              </a:defRPr>
            </a:lvl1pPr>
          </a:lstStyle>
          <a:p>
            <a:fld id="{FEDAE875-4048-254F-AF2D-3CFA50F6E766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20" name="Immagine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5823" y="61475"/>
            <a:ext cx="1552949" cy="696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802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12/3/2019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2044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openxmlformats.org/officeDocument/2006/relationships/image" Target="../media/image8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7.png"/><Relationship Id="rId10" Type="http://schemas.microsoft.com/office/2007/relationships/hdphoto" Target="../media/hdphoto6.wdp"/><Relationship Id="rId4" Type="http://schemas.microsoft.com/office/2007/relationships/hdphoto" Target="../media/hdphoto4.wdp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8.wdp"/><Relationship Id="rId3" Type="http://schemas.microsoft.com/office/2007/relationships/hdphoto" Target="../media/hdphoto7.wdp"/><Relationship Id="rId7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2600" y="359666"/>
            <a:ext cx="3599688" cy="1801367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1524000" y="2968749"/>
            <a:ext cx="9144000" cy="18774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800" dirty="0">
                <a:solidFill>
                  <a:schemeClr val="bg2">
                    <a:lumMod val="75000"/>
                  </a:schemeClr>
                </a:solidFill>
                <a:latin typeface="Raleway" charset="0"/>
              </a:rPr>
              <a:t>Monitoraggio e valutazione</a:t>
            </a:r>
            <a:br>
              <a:rPr lang="it-IT" sz="3200" b="1" dirty="0">
                <a:solidFill>
                  <a:srgbClr val="108C72"/>
                </a:solidFill>
                <a:latin typeface="Raleway" charset="0"/>
              </a:rPr>
            </a:br>
            <a:r>
              <a:rPr lang="it-IT" sz="3200" b="1" dirty="0">
                <a:solidFill>
                  <a:srgbClr val="108C72"/>
                </a:solidFill>
                <a:latin typeface="Raleway" charset="0"/>
              </a:rPr>
              <a:t>Il quartiere al museo</a:t>
            </a:r>
            <a:br>
              <a:rPr lang="it-IT" sz="3200" b="1" dirty="0">
                <a:solidFill>
                  <a:srgbClr val="108C72"/>
                </a:solidFill>
                <a:latin typeface="Raleway" charset="0"/>
              </a:rPr>
            </a:br>
            <a:r>
              <a:rPr lang="it-IT" sz="2800" dirty="0">
                <a:solidFill>
                  <a:srgbClr val="108C72"/>
                </a:solidFill>
                <a:latin typeface="Raleway" charset="0"/>
              </a:rPr>
              <a:t>Un Percorso di Welfare</a:t>
            </a:r>
            <a:br>
              <a:rPr lang="it-IT" sz="2800" dirty="0">
                <a:solidFill>
                  <a:srgbClr val="108C72"/>
                </a:solidFill>
                <a:latin typeface="Raleway" charset="0"/>
              </a:rPr>
            </a:br>
            <a:r>
              <a:rPr lang="it-IT" sz="2800" dirty="0">
                <a:solidFill>
                  <a:srgbClr val="108C72"/>
                </a:solidFill>
                <a:latin typeface="Raleway" charset="0"/>
              </a:rPr>
              <a:t>2018-19</a:t>
            </a:r>
            <a:endParaRPr lang="it-IT" sz="3200" dirty="0">
              <a:solidFill>
                <a:srgbClr val="108C72"/>
              </a:solidFill>
              <a:latin typeface="Raleway" charset="0"/>
              <a:ea typeface="Raleway" charset="0"/>
              <a:cs typeface="Raleway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1527556" y="5378351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>
                <a:solidFill>
                  <a:srgbClr val="146238"/>
                </a:solidFill>
                <a:latin typeface="Raleway" charset="0"/>
                <a:ea typeface="Raleway" charset="0"/>
                <a:cs typeface="Raleway" charset="0"/>
              </a:rPr>
              <a:t>Torino, Maggio 2019</a:t>
            </a:r>
          </a:p>
        </p:txBody>
      </p:sp>
      <p:cxnSp>
        <p:nvCxnSpPr>
          <p:cNvPr id="10" name="Connettore 1 9"/>
          <p:cNvCxnSpPr/>
          <p:nvPr/>
        </p:nvCxnSpPr>
        <p:spPr>
          <a:xfrm>
            <a:off x="4735830" y="2548890"/>
            <a:ext cx="2583180" cy="0"/>
          </a:xfrm>
          <a:prstGeom prst="line">
            <a:avLst/>
          </a:prstGeom>
          <a:ln w="25400">
            <a:solidFill>
              <a:srgbClr val="1462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1 10"/>
          <p:cNvCxnSpPr/>
          <p:nvPr/>
        </p:nvCxnSpPr>
        <p:spPr>
          <a:xfrm>
            <a:off x="4735830" y="5215890"/>
            <a:ext cx="2583180" cy="0"/>
          </a:xfrm>
          <a:prstGeom prst="line">
            <a:avLst/>
          </a:prstGeom>
          <a:ln w="25400">
            <a:solidFill>
              <a:srgbClr val="1462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uppo 11"/>
          <p:cNvGrpSpPr/>
          <p:nvPr/>
        </p:nvGrpSpPr>
        <p:grpSpPr>
          <a:xfrm rot="16200000">
            <a:off x="5958842" y="624840"/>
            <a:ext cx="274322" cy="12191999"/>
            <a:chOff x="-3556" y="0"/>
            <a:chExt cx="106680" cy="6483096"/>
          </a:xfrm>
        </p:grpSpPr>
        <p:pic>
          <p:nvPicPr>
            <p:cNvPr id="13" name="Immagine 1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-1030732" y="1027176"/>
              <a:ext cx="2161032" cy="106680"/>
            </a:xfrm>
            <a:prstGeom prst="rect">
              <a:avLst/>
            </a:prstGeom>
          </p:spPr>
        </p:pic>
        <p:pic>
          <p:nvPicPr>
            <p:cNvPr id="14" name="Immagine 1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-1030732" y="3188208"/>
              <a:ext cx="2161032" cy="106680"/>
            </a:xfrm>
            <a:prstGeom prst="rect">
              <a:avLst/>
            </a:prstGeom>
          </p:spPr>
        </p:pic>
        <p:pic>
          <p:nvPicPr>
            <p:cNvPr id="15" name="Immagine 1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-1030732" y="5349240"/>
              <a:ext cx="2161032" cy="1066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86752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193482-0D11-4A1E-B148-50321D792E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7987" y="217870"/>
            <a:ext cx="10197836" cy="620376"/>
          </a:xfrm>
        </p:spPr>
        <p:txBody>
          <a:bodyPr>
            <a:normAutofit fontScale="90000"/>
          </a:bodyPr>
          <a:lstStyle/>
          <a:p>
            <a:r>
              <a:rPr lang="it-IT" dirty="0"/>
              <a:t>Premessa </a:t>
            </a:r>
            <a:r>
              <a:rPr lang="it-IT" b="0" dirty="0"/>
              <a:t>| Il ruolo del monitoraggio e della valutazione nel lavoro della Compagnia di San Paolo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BB09AD-2E38-48F5-A31B-2F3209564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91801" y="6535198"/>
            <a:ext cx="1173479" cy="365125"/>
          </a:xfrm>
        </p:spPr>
        <p:txBody>
          <a:bodyPr/>
          <a:lstStyle/>
          <a:p>
            <a:fld id="{FEDAE875-4048-254F-AF2D-3CFA50F6E766}" type="slidenum">
              <a:rPr lang="it-IT" smtClean="0"/>
              <a:pPr/>
              <a:t>2</a:t>
            </a:fld>
            <a:endParaRPr lang="it-IT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3F6ECAFA-1E17-4DAC-8F54-69DCD8A39B03}"/>
              </a:ext>
            </a:extLst>
          </p:cNvPr>
          <p:cNvSpPr txBox="1">
            <a:spLocks/>
          </p:cNvSpPr>
          <p:nvPr/>
        </p:nvSpPr>
        <p:spPr>
          <a:xfrm>
            <a:off x="356520" y="1139959"/>
            <a:ext cx="11571274" cy="313380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8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dirty="0"/>
              <a:t>La </a:t>
            </a:r>
            <a:r>
              <a:rPr lang="it-IT" sz="1200" b="1" dirty="0"/>
              <a:t>Compagnia di San Paolo </a:t>
            </a:r>
            <a:r>
              <a:rPr lang="it-IT" sz="1200" dirty="0"/>
              <a:t>svolge sui propri progetti attività di </a:t>
            </a:r>
            <a:r>
              <a:rPr lang="it-IT" sz="1200" b="1" dirty="0"/>
              <a:t>monitoraggio </a:t>
            </a:r>
            <a:r>
              <a:rPr lang="it-IT" sz="1200" dirty="0"/>
              <a:t> e di </a:t>
            </a:r>
            <a:r>
              <a:rPr lang="it-IT" sz="1200" b="1" dirty="0"/>
              <a:t>valutazione sistematica e rigorosa, </a:t>
            </a:r>
            <a:r>
              <a:rPr lang="it-IT" sz="1200" dirty="0"/>
              <a:t>ispirate ai principi di correttezza, economicità e trasparenza. Un approccio in linea con il senso di responsabilità che la Compagnia sente verso i propri stakeholder e il territorio di riferimento e rispondente alle richieste di legge (</a:t>
            </a:r>
            <a:r>
              <a:rPr lang="it-IT" sz="1200" dirty="0" err="1"/>
              <a:t>d.lgs</a:t>
            </a:r>
            <a:r>
              <a:rPr lang="it-IT" sz="1200" dirty="0"/>
              <a:t> 117/2017) e a quanto previsto dal Protocollo Acri-MEF.</a:t>
            </a:r>
          </a:p>
          <a:p>
            <a:r>
              <a:rPr lang="it-IT" sz="1200" dirty="0"/>
              <a:t>Le attività di valutazione sono realizzate sia su </a:t>
            </a:r>
            <a:r>
              <a:rPr lang="it-IT" sz="1200" b="1" dirty="0"/>
              <a:t>finanziamenti di progetti terzi</a:t>
            </a:r>
            <a:r>
              <a:rPr lang="it-IT" sz="1200" dirty="0"/>
              <a:t> che su </a:t>
            </a:r>
            <a:r>
              <a:rPr lang="it-IT" sz="1200" b="1" dirty="0"/>
              <a:t>progetti propri </a:t>
            </a:r>
            <a:r>
              <a:rPr lang="it-IT" sz="1200" dirty="0"/>
              <a:t>e si distinguono per </a:t>
            </a:r>
            <a:r>
              <a:rPr lang="it-IT" sz="1200" b="1" dirty="0"/>
              <a:t>due approcci </a:t>
            </a:r>
            <a:r>
              <a:rPr lang="it-IT" sz="1200" dirty="0"/>
              <a:t>fondamentali: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it-IT" sz="1200" dirty="0"/>
              <a:t>Misurazione di</a:t>
            </a:r>
            <a:r>
              <a:rPr lang="it-IT" sz="1200" b="1" dirty="0"/>
              <a:t> </a:t>
            </a:r>
            <a:r>
              <a:rPr lang="it-IT" sz="1200" b="1" i="1" dirty="0"/>
              <a:t>output (monitoraggio, analisi di implementazione)</a:t>
            </a:r>
            <a:r>
              <a:rPr lang="it-IT" sz="1200" b="1" dirty="0"/>
              <a:t>:</a:t>
            </a:r>
            <a:r>
              <a:rPr lang="it-IT" sz="1200" dirty="0"/>
              <a:t> valutazione dei risultati in termini di produzione/erogazione di sevizi realizzata grazie alla trasformazione degli input e valutazione della modalità operative utilizzate;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it-IT" sz="1200" dirty="0"/>
              <a:t>Misurazione di </a:t>
            </a:r>
            <a:r>
              <a:rPr lang="it-IT" sz="1200" b="1" i="1" dirty="0" err="1"/>
              <a:t>outcome</a:t>
            </a:r>
            <a:r>
              <a:rPr lang="it-IT" sz="1200" b="1" i="1" dirty="0"/>
              <a:t> (analisi di impatto)</a:t>
            </a:r>
            <a:r>
              <a:rPr lang="it-IT" sz="1200" dirty="0"/>
              <a:t>: valutazione dell’impatto ossia della capacità del progetto di produrre gli effetti desiderati a parità di altre condizioni.</a:t>
            </a:r>
          </a:p>
          <a:p>
            <a:r>
              <a:rPr lang="it-IT" sz="1200" dirty="0"/>
              <a:t>Il disegno di monitoraggio e valutazione viene definito in base alle caratteristiche del progetto e al suo costo opportunità ed è parte integrante delle attività di </a:t>
            </a:r>
            <a:r>
              <a:rPr lang="it-IT" sz="1200" b="1" i="1" dirty="0"/>
              <a:t>Project Management</a:t>
            </a:r>
            <a:r>
              <a:rPr lang="it-IT" sz="1200" i="1" dirty="0"/>
              <a:t> </a:t>
            </a:r>
            <a:r>
              <a:rPr lang="it-IT" sz="1200" dirty="0"/>
              <a:t>della Compagnia</a:t>
            </a:r>
            <a:r>
              <a:rPr lang="it-IT" sz="1200" i="1" dirty="0"/>
              <a:t>.</a:t>
            </a:r>
            <a:r>
              <a:rPr lang="it-IT" sz="1200" dirty="0"/>
              <a:t> </a:t>
            </a:r>
          </a:p>
          <a:p>
            <a:r>
              <a:rPr lang="it-IT" sz="1200" dirty="0"/>
              <a:t>L’applicazione sistematica di questo approccio consente di innescare processi di </a:t>
            </a:r>
            <a:r>
              <a:rPr lang="it-IT" sz="1200" b="1" i="1" dirty="0"/>
              <a:t>Knowledge Management</a:t>
            </a:r>
            <a:r>
              <a:rPr lang="it-IT" sz="1200" i="1" dirty="0"/>
              <a:t> </a:t>
            </a:r>
            <a:r>
              <a:rPr lang="it-IT" sz="1200" dirty="0"/>
              <a:t>funzionali alla programmazione strategica pluriennale della Compagnia. Ove i risultati delle valutazioni evidenzino credibili </a:t>
            </a:r>
            <a:r>
              <a:rPr lang="it-IT" sz="1200" b="1" i="1" dirty="0"/>
              <a:t>Policy </a:t>
            </a:r>
            <a:r>
              <a:rPr lang="it-IT" sz="1200" b="1" i="1" dirty="0" err="1"/>
              <a:t>Implications</a:t>
            </a:r>
            <a:r>
              <a:rPr lang="it-IT" sz="1200" b="1" i="1" dirty="0"/>
              <a:t>, </a:t>
            </a:r>
            <a:r>
              <a:rPr lang="it-IT" sz="1200" dirty="0"/>
              <a:t>la Compagnia agisce secondo principi di </a:t>
            </a:r>
            <a:r>
              <a:rPr lang="it-IT" sz="1200" b="1" i="1" dirty="0"/>
              <a:t>Knowledge Sharing</a:t>
            </a:r>
            <a:r>
              <a:rPr lang="it-IT" sz="1200" dirty="0"/>
              <a:t>, mettendo a disposizione dell’intera comunità le evidenze emerse.</a:t>
            </a:r>
            <a:endParaRPr lang="it-IT" sz="1200" i="1" dirty="0"/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3AF5095B-E6AF-4AFB-8365-1E289D17EB45}"/>
              </a:ext>
            </a:extLst>
          </p:cNvPr>
          <p:cNvCxnSpPr>
            <a:cxnSpLocks/>
          </p:cNvCxnSpPr>
          <p:nvPr/>
        </p:nvCxnSpPr>
        <p:spPr>
          <a:xfrm>
            <a:off x="377775" y="4431323"/>
            <a:ext cx="11571274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8C30A96A-3897-4BEF-ADB9-228A0B83BCE5}"/>
              </a:ext>
            </a:extLst>
          </p:cNvPr>
          <p:cNvGrpSpPr/>
          <p:nvPr/>
        </p:nvGrpSpPr>
        <p:grpSpPr>
          <a:xfrm>
            <a:off x="356519" y="4597142"/>
            <a:ext cx="11662229" cy="1800000"/>
            <a:chOff x="356519" y="4597142"/>
            <a:chExt cx="11662229" cy="1800000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16086EFA-4344-4552-9E1D-0B4DBC351643}"/>
                </a:ext>
              </a:extLst>
            </p:cNvPr>
            <p:cNvGrpSpPr/>
            <p:nvPr/>
          </p:nvGrpSpPr>
          <p:grpSpPr>
            <a:xfrm>
              <a:off x="10761049" y="5011523"/>
              <a:ext cx="1188000" cy="1188000"/>
              <a:chOff x="10103308" y="4855954"/>
              <a:chExt cx="1728000" cy="1728000"/>
            </a:xfrm>
          </p:grpSpPr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E268FBCA-3995-40F4-9595-CA6794B569C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103308" y="4855954"/>
                <a:ext cx="1728000" cy="172800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C695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3A349909-B265-4B19-B664-423A1D024F2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193308" y="4945954"/>
                <a:ext cx="1548000" cy="154800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00A98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sz="1200" dirty="0">
                  <a:solidFill>
                    <a:schemeClr val="tx1"/>
                  </a:solidFill>
                  <a:latin typeface="Raleway" panose="020B0503030101060003" pitchFamily="34" charset="0"/>
                </a:endParaRPr>
              </a:p>
            </p:txBody>
          </p: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1ED9F29-AFB0-409D-A49E-B1FEB39BEC08}"/>
                </a:ext>
              </a:extLst>
            </p:cNvPr>
            <p:cNvSpPr txBox="1"/>
            <p:nvPr/>
          </p:nvSpPr>
          <p:spPr>
            <a:xfrm>
              <a:off x="10722462" y="5376147"/>
              <a:ext cx="129628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100" i="1" dirty="0">
                  <a:latin typeface="Raleway" panose="020B0503030101060003" pitchFamily="34" charset="0"/>
                </a:rPr>
                <a:t>POLICY IMPLICATIONS</a:t>
              </a:r>
            </a:p>
          </p:txBody>
        </p:sp>
        <p:sp>
          <p:nvSpPr>
            <p:cNvPr id="13" name="Arrow: Pentagon 12">
              <a:extLst>
                <a:ext uri="{FF2B5EF4-FFF2-40B4-BE49-F238E27FC236}">
                  <a16:creationId xmlns:a16="http://schemas.microsoft.com/office/drawing/2014/main" id="{6A317518-7541-4F3E-AF9C-97F32C791072}"/>
                </a:ext>
              </a:extLst>
            </p:cNvPr>
            <p:cNvSpPr/>
            <p:nvPr/>
          </p:nvSpPr>
          <p:spPr>
            <a:xfrm>
              <a:off x="3632267" y="4597142"/>
              <a:ext cx="7161062" cy="1800000"/>
            </a:xfrm>
            <a:custGeom>
              <a:avLst/>
              <a:gdLst>
                <a:gd name="connsiteX0" fmla="*/ 0 w 6982425"/>
                <a:gd name="connsiteY0" fmla="*/ 0 h 1800000"/>
                <a:gd name="connsiteX1" fmla="*/ 6524883 w 6982425"/>
                <a:gd name="connsiteY1" fmla="*/ 0 h 1800000"/>
                <a:gd name="connsiteX2" fmla="*/ 6982425 w 6982425"/>
                <a:gd name="connsiteY2" fmla="*/ 900000 h 1800000"/>
                <a:gd name="connsiteX3" fmla="*/ 6524883 w 6982425"/>
                <a:gd name="connsiteY3" fmla="*/ 1800000 h 1800000"/>
                <a:gd name="connsiteX4" fmla="*/ 0 w 6982425"/>
                <a:gd name="connsiteY4" fmla="*/ 1800000 h 1800000"/>
                <a:gd name="connsiteX5" fmla="*/ 0 w 6982425"/>
                <a:gd name="connsiteY5" fmla="*/ 0 h 1800000"/>
                <a:gd name="connsiteX0" fmla="*/ 0 w 6982425"/>
                <a:gd name="connsiteY0" fmla="*/ 0 h 1800000"/>
                <a:gd name="connsiteX1" fmla="*/ 6524883 w 6982425"/>
                <a:gd name="connsiteY1" fmla="*/ 0 h 1800000"/>
                <a:gd name="connsiteX2" fmla="*/ 6982425 w 6982425"/>
                <a:gd name="connsiteY2" fmla="*/ 1027590 h 1800000"/>
                <a:gd name="connsiteX3" fmla="*/ 6524883 w 6982425"/>
                <a:gd name="connsiteY3" fmla="*/ 1800000 h 1800000"/>
                <a:gd name="connsiteX4" fmla="*/ 0 w 6982425"/>
                <a:gd name="connsiteY4" fmla="*/ 1800000 h 1800000"/>
                <a:gd name="connsiteX5" fmla="*/ 0 w 6982425"/>
                <a:gd name="connsiteY5" fmla="*/ 0 h 1800000"/>
                <a:gd name="connsiteX0" fmla="*/ 0 w 7014322"/>
                <a:gd name="connsiteY0" fmla="*/ 0 h 1800000"/>
                <a:gd name="connsiteX1" fmla="*/ 6524883 w 7014322"/>
                <a:gd name="connsiteY1" fmla="*/ 0 h 1800000"/>
                <a:gd name="connsiteX2" fmla="*/ 7014322 w 7014322"/>
                <a:gd name="connsiteY2" fmla="*/ 1038223 h 1800000"/>
                <a:gd name="connsiteX3" fmla="*/ 6524883 w 7014322"/>
                <a:gd name="connsiteY3" fmla="*/ 1800000 h 1800000"/>
                <a:gd name="connsiteX4" fmla="*/ 0 w 7014322"/>
                <a:gd name="connsiteY4" fmla="*/ 1800000 h 1800000"/>
                <a:gd name="connsiteX5" fmla="*/ 0 w 7014322"/>
                <a:gd name="connsiteY5" fmla="*/ 0 h 1800000"/>
                <a:gd name="connsiteX0" fmla="*/ 0 w 7014322"/>
                <a:gd name="connsiteY0" fmla="*/ 0 h 1800000"/>
                <a:gd name="connsiteX1" fmla="*/ 6455471 w 7014322"/>
                <a:gd name="connsiteY1" fmla="*/ 5316 h 1800000"/>
                <a:gd name="connsiteX2" fmla="*/ 7014322 w 7014322"/>
                <a:gd name="connsiteY2" fmla="*/ 1038223 h 1800000"/>
                <a:gd name="connsiteX3" fmla="*/ 6524883 w 7014322"/>
                <a:gd name="connsiteY3" fmla="*/ 1800000 h 1800000"/>
                <a:gd name="connsiteX4" fmla="*/ 0 w 7014322"/>
                <a:gd name="connsiteY4" fmla="*/ 1800000 h 1800000"/>
                <a:gd name="connsiteX5" fmla="*/ 0 w 7014322"/>
                <a:gd name="connsiteY5" fmla="*/ 0 h 18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014322" h="1800000">
                  <a:moveTo>
                    <a:pt x="0" y="0"/>
                  </a:moveTo>
                  <a:lnTo>
                    <a:pt x="6455471" y="5316"/>
                  </a:lnTo>
                  <a:lnTo>
                    <a:pt x="7014322" y="1038223"/>
                  </a:lnTo>
                  <a:lnTo>
                    <a:pt x="6524883" y="1800000"/>
                  </a:lnTo>
                  <a:lnTo>
                    <a:pt x="0" y="180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CECEC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00" dirty="0">
                <a:latin typeface="Raleway" panose="020B0503030101060003" pitchFamily="34" charset="0"/>
              </a:endParaRPr>
            </a:p>
          </p:txBody>
        </p:sp>
        <p:sp>
          <p:nvSpPr>
            <p:cNvPr id="32" name="Arrow: Pentagon 31">
              <a:extLst>
                <a:ext uri="{FF2B5EF4-FFF2-40B4-BE49-F238E27FC236}">
                  <a16:creationId xmlns:a16="http://schemas.microsoft.com/office/drawing/2014/main" id="{5173AE34-C907-4795-9C88-E1DBDB71C766}"/>
                </a:ext>
              </a:extLst>
            </p:cNvPr>
            <p:cNvSpPr/>
            <p:nvPr/>
          </p:nvSpPr>
          <p:spPr>
            <a:xfrm>
              <a:off x="356519" y="4597142"/>
              <a:ext cx="3920155" cy="1800000"/>
            </a:xfrm>
            <a:custGeom>
              <a:avLst/>
              <a:gdLst>
                <a:gd name="connsiteX0" fmla="*/ 0 w 3934332"/>
                <a:gd name="connsiteY0" fmla="*/ 0 h 1800000"/>
                <a:gd name="connsiteX1" fmla="*/ 3531654 w 3934332"/>
                <a:gd name="connsiteY1" fmla="*/ 0 h 1800000"/>
                <a:gd name="connsiteX2" fmla="*/ 3934332 w 3934332"/>
                <a:gd name="connsiteY2" fmla="*/ 900000 h 1800000"/>
                <a:gd name="connsiteX3" fmla="*/ 3531654 w 3934332"/>
                <a:gd name="connsiteY3" fmla="*/ 1800000 h 1800000"/>
                <a:gd name="connsiteX4" fmla="*/ 0 w 3934332"/>
                <a:gd name="connsiteY4" fmla="*/ 1800000 h 1800000"/>
                <a:gd name="connsiteX5" fmla="*/ 0 w 3934332"/>
                <a:gd name="connsiteY5" fmla="*/ 0 h 1800000"/>
                <a:gd name="connsiteX0" fmla="*/ 0 w 3920155"/>
                <a:gd name="connsiteY0" fmla="*/ 0 h 1800000"/>
                <a:gd name="connsiteX1" fmla="*/ 3531654 w 3920155"/>
                <a:gd name="connsiteY1" fmla="*/ 0 h 1800000"/>
                <a:gd name="connsiteX2" fmla="*/ 3920155 w 3920155"/>
                <a:gd name="connsiteY2" fmla="*/ 1162270 h 1800000"/>
                <a:gd name="connsiteX3" fmla="*/ 3531654 w 3920155"/>
                <a:gd name="connsiteY3" fmla="*/ 1800000 h 1800000"/>
                <a:gd name="connsiteX4" fmla="*/ 0 w 3920155"/>
                <a:gd name="connsiteY4" fmla="*/ 1800000 h 1800000"/>
                <a:gd name="connsiteX5" fmla="*/ 0 w 3920155"/>
                <a:gd name="connsiteY5" fmla="*/ 0 h 1800000"/>
                <a:gd name="connsiteX0" fmla="*/ 0 w 3920155"/>
                <a:gd name="connsiteY0" fmla="*/ 0 h 1800000"/>
                <a:gd name="connsiteX1" fmla="*/ 3531654 w 3920155"/>
                <a:gd name="connsiteY1" fmla="*/ 0 h 1800000"/>
                <a:gd name="connsiteX2" fmla="*/ 3920155 w 3920155"/>
                <a:gd name="connsiteY2" fmla="*/ 1148094 h 1800000"/>
                <a:gd name="connsiteX3" fmla="*/ 3531654 w 3920155"/>
                <a:gd name="connsiteY3" fmla="*/ 1800000 h 1800000"/>
                <a:gd name="connsiteX4" fmla="*/ 0 w 3920155"/>
                <a:gd name="connsiteY4" fmla="*/ 1800000 h 1800000"/>
                <a:gd name="connsiteX5" fmla="*/ 0 w 3920155"/>
                <a:gd name="connsiteY5" fmla="*/ 0 h 1800000"/>
                <a:gd name="connsiteX0" fmla="*/ 0 w 3920155"/>
                <a:gd name="connsiteY0" fmla="*/ 0 h 1800000"/>
                <a:gd name="connsiteX1" fmla="*/ 3531654 w 3920155"/>
                <a:gd name="connsiteY1" fmla="*/ 0 h 1800000"/>
                <a:gd name="connsiteX2" fmla="*/ 3920155 w 3920155"/>
                <a:gd name="connsiteY2" fmla="*/ 1015187 h 1800000"/>
                <a:gd name="connsiteX3" fmla="*/ 3531654 w 3920155"/>
                <a:gd name="connsiteY3" fmla="*/ 1800000 h 1800000"/>
                <a:gd name="connsiteX4" fmla="*/ 0 w 3920155"/>
                <a:gd name="connsiteY4" fmla="*/ 1800000 h 1800000"/>
                <a:gd name="connsiteX5" fmla="*/ 0 w 3920155"/>
                <a:gd name="connsiteY5" fmla="*/ 0 h 18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20155" h="1800000">
                  <a:moveTo>
                    <a:pt x="0" y="0"/>
                  </a:moveTo>
                  <a:lnTo>
                    <a:pt x="3531654" y="0"/>
                  </a:lnTo>
                  <a:lnTo>
                    <a:pt x="3920155" y="1015187"/>
                  </a:lnTo>
                  <a:lnTo>
                    <a:pt x="3531654" y="1800000"/>
                  </a:lnTo>
                  <a:lnTo>
                    <a:pt x="0" y="180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chemeClr val="tx1"/>
                </a:solidFill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F9CF5461-2A57-43F3-8D32-16A3A08E9EA5}"/>
                </a:ext>
              </a:extLst>
            </p:cNvPr>
            <p:cNvSpPr txBox="1"/>
            <p:nvPr/>
          </p:nvSpPr>
          <p:spPr>
            <a:xfrm>
              <a:off x="512106" y="4641187"/>
              <a:ext cx="34859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dirty="0">
                  <a:latin typeface="Raleway" panose="020B0503030101060003" pitchFamily="34" charset="0"/>
                </a:rPr>
                <a:t>PROJECT MANAGEMENT</a:t>
              </a:r>
            </a:p>
          </p:txBody>
        </p:sp>
        <p:sp>
          <p:nvSpPr>
            <p:cNvPr id="44" name="Block Arc 43">
              <a:extLst>
                <a:ext uri="{FF2B5EF4-FFF2-40B4-BE49-F238E27FC236}">
                  <a16:creationId xmlns:a16="http://schemas.microsoft.com/office/drawing/2014/main" id="{199AFD12-747D-4D77-9D6A-B638ECED4D0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35300" y="4975762"/>
              <a:ext cx="1112197" cy="1112200"/>
            </a:xfrm>
            <a:prstGeom prst="blockArc">
              <a:avLst>
                <a:gd name="adj1" fmla="val 67131"/>
                <a:gd name="adj2" fmla="val 41355"/>
                <a:gd name="adj3" fmla="val 22829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800"/>
            </a:p>
          </p:txBody>
        </p:sp>
        <p:sp>
          <p:nvSpPr>
            <p:cNvPr id="48" name="Right Triangle 47">
              <a:extLst>
                <a:ext uri="{FF2B5EF4-FFF2-40B4-BE49-F238E27FC236}">
                  <a16:creationId xmlns:a16="http://schemas.microsoft.com/office/drawing/2014/main" id="{7DA0C83F-01D9-4846-901C-3343A931E22C}"/>
                </a:ext>
              </a:extLst>
            </p:cNvPr>
            <p:cNvSpPr/>
            <p:nvPr/>
          </p:nvSpPr>
          <p:spPr>
            <a:xfrm>
              <a:off x="803781" y="5596561"/>
              <a:ext cx="125421" cy="81381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800"/>
            </a:p>
          </p:txBody>
        </p:sp>
        <p:sp>
          <p:nvSpPr>
            <p:cNvPr id="49" name="Right Triangle 48">
              <a:extLst>
                <a:ext uri="{FF2B5EF4-FFF2-40B4-BE49-F238E27FC236}">
                  <a16:creationId xmlns:a16="http://schemas.microsoft.com/office/drawing/2014/main" id="{C2C951AC-0D15-4A84-B6E6-BC9603217803}"/>
                </a:ext>
              </a:extLst>
            </p:cNvPr>
            <p:cNvSpPr/>
            <p:nvPr/>
          </p:nvSpPr>
          <p:spPr>
            <a:xfrm rot="5400000">
              <a:off x="919548" y="5217416"/>
              <a:ext cx="173947" cy="108507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800"/>
            </a:p>
          </p:txBody>
        </p:sp>
        <p:sp>
          <p:nvSpPr>
            <p:cNvPr id="50" name="Right Triangle 49">
              <a:extLst>
                <a:ext uri="{FF2B5EF4-FFF2-40B4-BE49-F238E27FC236}">
                  <a16:creationId xmlns:a16="http://schemas.microsoft.com/office/drawing/2014/main" id="{98262E6B-64A6-4E03-BB66-DBA76DB0A87E}"/>
                </a:ext>
              </a:extLst>
            </p:cNvPr>
            <p:cNvSpPr/>
            <p:nvPr/>
          </p:nvSpPr>
          <p:spPr>
            <a:xfrm rot="10800000">
              <a:off x="1267525" y="5388558"/>
              <a:ext cx="173947" cy="108507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800"/>
            </a:p>
          </p:txBody>
        </p:sp>
        <p:sp>
          <p:nvSpPr>
            <p:cNvPr id="51" name="Right Triangle 50">
              <a:extLst>
                <a:ext uri="{FF2B5EF4-FFF2-40B4-BE49-F238E27FC236}">
                  <a16:creationId xmlns:a16="http://schemas.microsoft.com/office/drawing/2014/main" id="{2240EFB7-BA41-4DD4-AD02-FBDFBE7BF4E0}"/>
                </a:ext>
              </a:extLst>
            </p:cNvPr>
            <p:cNvSpPr/>
            <p:nvPr/>
          </p:nvSpPr>
          <p:spPr>
            <a:xfrm rot="16200000">
              <a:off x="1096227" y="5736582"/>
              <a:ext cx="173947" cy="108507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800"/>
            </a:p>
          </p:txBody>
        </p:sp>
        <p:sp>
          <p:nvSpPr>
            <p:cNvPr id="52" name="Right Triangle 51">
              <a:extLst>
                <a:ext uri="{FF2B5EF4-FFF2-40B4-BE49-F238E27FC236}">
                  <a16:creationId xmlns:a16="http://schemas.microsoft.com/office/drawing/2014/main" id="{9FEDED6E-11BA-43F3-90DF-6C5EDD1869CD}"/>
                </a:ext>
              </a:extLst>
            </p:cNvPr>
            <p:cNvSpPr/>
            <p:nvPr/>
          </p:nvSpPr>
          <p:spPr>
            <a:xfrm flipV="1">
              <a:off x="1565556" y="5398197"/>
              <a:ext cx="173947" cy="108507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800"/>
            </a:p>
          </p:txBody>
        </p:sp>
        <p:sp>
          <p:nvSpPr>
            <p:cNvPr id="53" name="Right Triangle 52">
              <a:extLst>
                <a:ext uri="{FF2B5EF4-FFF2-40B4-BE49-F238E27FC236}">
                  <a16:creationId xmlns:a16="http://schemas.microsoft.com/office/drawing/2014/main" id="{878476F8-D023-4547-BB96-C7568F4544C8}"/>
                </a:ext>
              </a:extLst>
            </p:cNvPr>
            <p:cNvSpPr/>
            <p:nvPr/>
          </p:nvSpPr>
          <p:spPr>
            <a:xfrm rot="5400000" flipV="1">
              <a:off x="1075970" y="6015825"/>
              <a:ext cx="173947" cy="135634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800"/>
            </a:p>
          </p:txBody>
        </p:sp>
        <p:sp>
          <p:nvSpPr>
            <p:cNvPr id="54" name="Right Triangle 53">
              <a:extLst>
                <a:ext uri="{FF2B5EF4-FFF2-40B4-BE49-F238E27FC236}">
                  <a16:creationId xmlns:a16="http://schemas.microsoft.com/office/drawing/2014/main" id="{31C9CDA7-885C-44D9-8572-50B6CBBCC689}"/>
                </a:ext>
              </a:extLst>
            </p:cNvPr>
            <p:cNvSpPr/>
            <p:nvPr/>
          </p:nvSpPr>
          <p:spPr>
            <a:xfrm rot="10800000" flipV="1">
              <a:off x="435116" y="5573507"/>
              <a:ext cx="173947" cy="93954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800"/>
            </a:p>
          </p:txBody>
        </p:sp>
        <p:sp>
          <p:nvSpPr>
            <p:cNvPr id="55" name="Right Triangle 54">
              <a:extLst>
                <a:ext uri="{FF2B5EF4-FFF2-40B4-BE49-F238E27FC236}">
                  <a16:creationId xmlns:a16="http://schemas.microsoft.com/office/drawing/2014/main" id="{89F36055-35D6-4D5A-B667-12192F265852}"/>
                </a:ext>
              </a:extLst>
            </p:cNvPr>
            <p:cNvSpPr/>
            <p:nvPr/>
          </p:nvSpPr>
          <p:spPr>
            <a:xfrm rot="16200000" flipV="1">
              <a:off x="937508" y="4905386"/>
              <a:ext cx="173947" cy="135634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800"/>
            </a:p>
          </p:txBody>
        </p:sp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F64099AB-57CA-4F0E-A66D-43A1FCFF103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31062" b="12514"/>
            <a:stretch/>
          </p:blipFill>
          <p:spPr>
            <a:xfrm rot="19918212">
              <a:off x="417180" y="5109606"/>
              <a:ext cx="385200" cy="560865"/>
            </a:xfrm>
            <a:prstGeom prst="rect">
              <a:avLst/>
            </a:prstGeom>
          </p:spPr>
        </p:pic>
        <p:sp>
          <p:nvSpPr>
            <p:cNvPr id="57" name="Arrow: Circular 56">
              <a:extLst>
                <a:ext uri="{FF2B5EF4-FFF2-40B4-BE49-F238E27FC236}">
                  <a16:creationId xmlns:a16="http://schemas.microsoft.com/office/drawing/2014/main" id="{4AA987B2-D92F-472B-8D81-A8B6231A235B}"/>
                </a:ext>
              </a:extLst>
            </p:cNvPr>
            <p:cNvSpPr/>
            <p:nvPr/>
          </p:nvSpPr>
          <p:spPr>
            <a:xfrm rot="10800000">
              <a:off x="436539" y="4879443"/>
              <a:ext cx="1306291" cy="1306295"/>
            </a:xfrm>
            <a:prstGeom prst="circularArrow">
              <a:avLst>
                <a:gd name="adj1" fmla="val 17903"/>
                <a:gd name="adj2" fmla="val 1142319"/>
                <a:gd name="adj3" fmla="val 20507888"/>
                <a:gd name="adj4" fmla="val 14532803"/>
                <a:gd name="adj5" fmla="val 17185"/>
              </a:avLst>
            </a:prstGeom>
            <a:solidFill>
              <a:srgbClr val="CFD7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800">
                <a:solidFill>
                  <a:schemeClr val="tx1"/>
                </a:solidFill>
              </a:endParaRPr>
            </a:p>
          </p:txBody>
        </p:sp>
        <p:sp>
          <p:nvSpPr>
            <p:cNvPr id="58" name="Arrow: Circular 57">
              <a:extLst>
                <a:ext uri="{FF2B5EF4-FFF2-40B4-BE49-F238E27FC236}">
                  <a16:creationId xmlns:a16="http://schemas.microsoft.com/office/drawing/2014/main" id="{B6CEA843-A6F2-48EE-9B25-D546C1C6681B}"/>
                </a:ext>
              </a:extLst>
            </p:cNvPr>
            <p:cNvSpPr/>
            <p:nvPr/>
          </p:nvSpPr>
          <p:spPr>
            <a:xfrm rot="5400000">
              <a:off x="442886" y="4879445"/>
              <a:ext cx="1306295" cy="1306291"/>
            </a:xfrm>
            <a:prstGeom prst="circularArrow">
              <a:avLst>
                <a:gd name="adj1" fmla="val 17903"/>
                <a:gd name="adj2" fmla="val 1142319"/>
                <a:gd name="adj3" fmla="val 20507888"/>
                <a:gd name="adj4" fmla="val 14098802"/>
                <a:gd name="adj5" fmla="val 17185"/>
              </a:avLst>
            </a:prstGeom>
            <a:solidFill>
              <a:srgbClr val="86BC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800" dirty="0">
                <a:solidFill>
                  <a:schemeClr val="tx1"/>
                </a:solidFill>
              </a:endParaRPr>
            </a:p>
          </p:txBody>
        </p:sp>
        <p:sp>
          <p:nvSpPr>
            <p:cNvPr id="59" name="Arrow: Circular 58">
              <a:extLst>
                <a:ext uri="{FF2B5EF4-FFF2-40B4-BE49-F238E27FC236}">
                  <a16:creationId xmlns:a16="http://schemas.microsoft.com/office/drawing/2014/main" id="{9CE94FA5-6D8A-4525-8B46-93A60121DBAF}"/>
                </a:ext>
              </a:extLst>
            </p:cNvPr>
            <p:cNvSpPr/>
            <p:nvPr/>
          </p:nvSpPr>
          <p:spPr>
            <a:xfrm>
              <a:off x="442888" y="4879443"/>
              <a:ext cx="1306291" cy="1306295"/>
            </a:xfrm>
            <a:prstGeom prst="circularArrow">
              <a:avLst>
                <a:gd name="adj1" fmla="val 17903"/>
                <a:gd name="adj2" fmla="val 1142319"/>
                <a:gd name="adj3" fmla="val 20507888"/>
                <a:gd name="adj4" fmla="val 14532803"/>
                <a:gd name="adj5" fmla="val 17185"/>
              </a:avLst>
            </a:prstGeom>
            <a:solidFill>
              <a:srgbClr val="108C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800">
                <a:solidFill>
                  <a:schemeClr val="tx1"/>
                </a:solidFill>
              </a:endParaRPr>
            </a:p>
          </p:txBody>
        </p:sp>
        <p:sp>
          <p:nvSpPr>
            <p:cNvPr id="60" name="Arrow: Circular 59">
              <a:extLst>
                <a:ext uri="{FF2B5EF4-FFF2-40B4-BE49-F238E27FC236}">
                  <a16:creationId xmlns:a16="http://schemas.microsoft.com/office/drawing/2014/main" id="{E8E65FD4-3E69-4D6C-9FE3-2CB04789B89B}"/>
                </a:ext>
              </a:extLst>
            </p:cNvPr>
            <p:cNvSpPr/>
            <p:nvPr/>
          </p:nvSpPr>
          <p:spPr>
            <a:xfrm rot="16200000">
              <a:off x="442886" y="4879446"/>
              <a:ext cx="1306295" cy="1306291"/>
            </a:xfrm>
            <a:prstGeom prst="circularArrow">
              <a:avLst>
                <a:gd name="adj1" fmla="val 17903"/>
                <a:gd name="adj2" fmla="val 1142319"/>
                <a:gd name="adj3" fmla="val 20507888"/>
                <a:gd name="adj4" fmla="val 16240362"/>
                <a:gd name="adj5" fmla="val 17185"/>
              </a:avLst>
            </a:prstGeom>
            <a:solidFill>
              <a:srgbClr val="1462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800" dirty="0">
                <a:solidFill>
                  <a:schemeClr val="tx1"/>
                </a:solidFill>
              </a:endParaRPr>
            </a:p>
          </p:txBody>
        </p: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183DA592-F9C1-482D-BCA2-DAF00D35A85A}"/>
                </a:ext>
              </a:extLst>
            </p:cNvPr>
            <p:cNvGrpSpPr/>
            <p:nvPr/>
          </p:nvGrpSpPr>
          <p:grpSpPr>
            <a:xfrm>
              <a:off x="733725" y="5156465"/>
              <a:ext cx="728138" cy="728140"/>
              <a:chOff x="4754697" y="4852569"/>
              <a:chExt cx="1116000" cy="1116000"/>
            </a:xfrm>
            <a:noFill/>
          </p:grpSpPr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4C342ABC-BA8B-4298-8A04-A62501AF7209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5690697" y="5788569"/>
                <a:ext cx="180000" cy="180000"/>
              </a:xfrm>
              <a:prstGeom prst="ellipse">
                <a:avLst/>
              </a:prstGeom>
              <a:grpFill/>
            </p:spPr>
            <p:txBody>
              <a:bodyPr wrap="square" lIns="0" tIns="0" rIns="0" bIns="0" rtlCol="0" anchor="ctr">
                <a:noAutofit/>
              </a:bodyPr>
              <a:lstStyle/>
              <a:p>
                <a:pPr algn="ctr"/>
                <a:r>
                  <a:rPr lang="it-IT" b="1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  <a:t>3</a:t>
                </a:r>
              </a:p>
            </p:txBody>
          </p:sp>
          <p:grpSp>
            <p:nvGrpSpPr>
              <p:cNvPr id="63" name="Group 62">
                <a:extLst>
                  <a:ext uri="{FF2B5EF4-FFF2-40B4-BE49-F238E27FC236}">
                    <a16:creationId xmlns:a16="http://schemas.microsoft.com/office/drawing/2014/main" id="{AEBA6B22-3B1B-483E-B963-9678B214A7CC}"/>
                  </a:ext>
                </a:extLst>
              </p:cNvPr>
              <p:cNvGrpSpPr/>
              <p:nvPr/>
            </p:nvGrpSpPr>
            <p:grpSpPr>
              <a:xfrm>
                <a:off x="4754697" y="4852569"/>
                <a:ext cx="1116000" cy="1116000"/>
                <a:chOff x="4754697" y="4914969"/>
                <a:chExt cx="1116000" cy="1116000"/>
              </a:xfrm>
              <a:grpFill/>
            </p:grpSpPr>
            <p:grpSp>
              <p:nvGrpSpPr>
                <p:cNvPr id="64" name="Group 63">
                  <a:extLst>
                    <a:ext uri="{FF2B5EF4-FFF2-40B4-BE49-F238E27FC236}">
                      <a16:creationId xmlns:a16="http://schemas.microsoft.com/office/drawing/2014/main" id="{43154A2A-21A9-4D26-8370-0C6C9B0FE077}"/>
                    </a:ext>
                  </a:extLst>
                </p:cNvPr>
                <p:cNvGrpSpPr/>
                <p:nvPr/>
              </p:nvGrpSpPr>
              <p:grpSpPr>
                <a:xfrm>
                  <a:off x="4754697" y="4914969"/>
                  <a:ext cx="1116000" cy="180000"/>
                  <a:chOff x="4754697" y="4877925"/>
                  <a:chExt cx="1116000" cy="180000"/>
                </a:xfrm>
                <a:grpFill/>
              </p:grpSpPr>
              <p:sp>
                <p:nvSpPr>
                  <p:cNvPr id="66" name="TextBox 65">
                    <a:extLst>
                      <a:ext uri="{FF2B5EF4-FFF2-40B4-BE49-F238E27FC236}">
                        <a16:creationId xmlns:a16="http://schemas.microsoft.com/office/drawing/2014/main" id="{C9653596-8429-4592-A9DC-6638A7C3A543}"/>
                      </a:ext>
                    </a:extLst>
                  </p:cNvPr>
                  <p:cNvSpPr txBox="1">
                    <a:spLocks noChangeAspect="1"/>
                  </p:cNvSpPr>
                  <p:nvPr/>
                </p:nvSpPr>
                <p:spPr>
                  <a:xfrm>
                    <a:off x="4754697" y="4877925"/>
                    <a:ext cx="180000" cy="180000"/>
                  </a:xfrm>
                  <a:prstGeom prst="ellipse">
                    <a:avLst/>
                  </a:prstGeom>
                  <a:grpFill/>
                </p:spPr>
                <p:txBody>
                  <a:bodyPr wrap="square" lIns="0" tIns="0" rIns="0" bIns="0" rtlCol="0" anchor="ctr">
                    <a:noAutofit/>
                  </a:bodyPr>
                  <a:lstStyle/>
                  <a:p>
                    <a:pPr algn="ctr"/>
                    <a:r>
                      <a:rPr lang="it-IT" b="1" dirty="0">
                        <a:solidFill>
                          <a:schemeClr val="bg1"/>
                        </a:solidFill>
                        <a:latin typeface="Raleway" panose="020B0503030101060003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67" name="TextBox 66">
                    <a:extLst>
                      <a:ext uri="{FF2B5EF4-FFF2-40B4-BE49-F238E27FC236}">
                        <a16:creationId xmlns:a16="http://schemas.microsoft.com/office/drawing/2014/main" id="{B4CA6BC7-8460-4F36-A012-584F43DF131F}"/>
                      </a:ext>
                    </a:extLst>
                  </p:cNvPr>
                  <p:cNvSpPr txBox="1">
                    <a:spLocks noChangeAspect="1"/>
                  </p:cNvSpPr>
                  <p:nvPr/>
                </p:nvSpPr>
                <p:spPr>
                  <a:xfrm>
                    <a:off x="5690697" y="4877925"/>
                    <a:ext cx="180000" cy="180000"/>
                  </a:xfrm>
                  <a:prstGeom prst="ellipse">
                    <a:avLst/>
                  </a:prstGeom>
                  <a:grpFill/>
                </p:spPr>
                <p:txBody>
                  <a:bodyPr wrap="square" lIns="0" tIns="0" rIns="0" bIns="0" rtlCol="0" anchor="ctr">
                    <a:noAutofit/>
                  </a:bodyPr>
                  <a:lstStyle/>
                  <a:p>
                    <a:pPr algn="ctr"/>
                    <a:r>
                      <a:rPr lang="it-IT" b="1" dirty="0">
                        <a:solidFill>
                          <a:schemeClr val="bg1"/>
                        </a:solidFill>
                        <a:latin typeface="Raleway" panose="020B0503030101060003" pitchFamily="34" charset="0"/>
                      </a:rPr>
                      <a:t>2</a:t>
                    </a:r>
                  </a:p>
                </p:txBody>
              </p:sp>
            </p:grpSp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445B4E39-486D-4402-A961-31688A19B647}"/>
                    </a:ext>
                  </a:extLst>
                </p:cNvPr>
                <p:cNvSpPr txBox="1">
                  <a:spLocks noChangeAspect="1"/>
                </p:cNvSpPr>
                <p:nvPr/>
              </p:nvSpPr>
              <p:spPr>
                <a:xfrm>
                  <a:off x="4754697" y="5850969"/>
                  <a:ext cx="180000" cy="180000"/>
                </a:xfrm>
                <a:prstGeom prst="ellipse">
                  <a:avLst/>
                </a:prstGeom>
                <a:grpFill/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pPr algn="ctr"/>
                  <a:r>
                    <a:rPr lang="it-IT" b="1" dirty="0">
                      <a:solidFill>
                        <a:schemeClr val="bg1"/>
                      </a:solidFill>
                      <a:latin typeface="Raleway" panose="020B0503030101060003" pitchFamily="34" charset="0"/>
                    </a:rPr>
                    <a:t>4</a:t>
                  </a:r>
                </a:p>
              </p:txBody>
            </p:sp>
          </p:grp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5F6863ED-5758-4578-B435-B663D86287B0}"/>
                </a:ext>
              </a:extLst>
            </p:cNvPr>
            <p:cNvSpPr txBox="1"/>
            <p:nvPr/>
          </p:nvSpPr>
          <p:spPr>
            <a:xfrm>
              <a:off x="4328431" y="4614588"/>
              <a:ext cx="57080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dirty="0">
                  <a:latin typeface="Raleway" panose="020B0503030101060003" pitchFamily="34" charset="0"/>
                </a:rPr>
                <a:t>KNOWLEDGE MANAGEMENT</a:t>
              </a: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967A98C9-4750-4E1E-B3EB-C702FD688659}"/>
                </a:ext>
              </a:extLst>
            </p:cNvPr>
            <p:cNvGrpSpPr/>
            <p:nvPr/>
          </p:nvGrpSpPr>
          <p:grpSpPr>
            <a:xfrm>
              <a:off x="7706992" y="5724478"/>
              <a:ext cx="2886530" cy="647271"/>
              <a:chOff x="6901625" y="5816782"/>
              <a:chExt cx="2886530" cy="647271"/>
            </a:xfrm>
          </p:grpSpPr>
          <p:sp>
            <p:nvSpPr>
              <p:cNvPr id="22" name="Parallelogram 21">
                <a:extLst>
                  <a:ext uri="{FF2B5EF4-FFF2-40B4-BE49-F238E27FC236}">
                    <a16:creationId xmlns:a16="http://schemas.microsoft.com/office/drawing/2014/main" id="{5FE519B2-96FA-4CEF-A33A-6E76A4CEA24C}"/>
                  </a:ext>
                </a:extLst>
              </p:cNvPr>
              <p:cNvSpPr/>
              <p:nvPr/>
            </p:nvSpPr>
            <p:spPr>
              <a:xfrm flipH="1" flipV="1">
                <a:off x="6901625" y="5816782"/>
                <a:ext cx="2886530" cy="612000"/>
              </a:xfrm>
              <a:custGeom>
                <a:avLst/>
                <a:gdLst>
                  <a:gd name="connsiteX0" fmla="*/ 0 w 2844000"/>
                  <a:gd name="connsiteY0" fmla="*/ 612000 h 612000"/>
                  <a:gd name="connsiteX1" fmla="*/ 333014 w 2844000"/>
                  <a:gd name="connsiteY1" fmla="*/ 0 h 612000"/>
                  <a:gd name="connsiteX2" fmla="*/ 2844000 w 2844000"/>
                  <a:gd name="connsiteY2" fmla="*/ 0 h 612000"/>
                  <a:gd name="connsiteX3" fmla="*/ 2510986 w 2844000"/>
                  <a:gd name="connsiteY3" fmla="*/ 612000 h 612000"/>
                  <a:gd name="connsiteX4" fmla="*/ 0 w 2844000"/>
                  <a:gd name="connsiteY4" fmla="*/ 612000 h 612000"/>
                  <a:gd name="connsiteX0" fmla="*/ 0 w 2886530"/>
                  <a:gd name="connsiteY0" fmla="*/ 612000 h 612000"/>
                  <a:gd name="connsiteX1" fmla="*/ 375544 w 2886530"/>
                  <a:gd name="connsiteY1" fmla="*/ 0 h 612000"/>
                  <a:gd name="connsiteX2" fmla="*/ 2886530 w 2886530"/>
                  <a:gd name="connsiteY2" fmla="*/ 0 h 612000"/>
                  <a:gd name="connsiteX3" fmla="*/ 2553516 w 2886530"/>
                  <a:gd name="connsiteY3" fmla="*/ 612000 h 612000"/>
                  <a:gd name="connsiteX4" fmla="*/ 0 w 2886530"/>
                  <a:gd name="connsiteY4" fmla="*/ 612000 h 61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6530" h="612000">
                    <a:moveTo>
                      <a:pt x="0" y="612000"/>
                    </a:moveTo>
                    <a:lnTo>
                      <a:pt x="375544" y="0"/>
                    </a:lnTo>
                    <a:lnTo>
                      <a:pt x="2886530" y="0"/>
                    </a:lnTo>
                    <a:lnTo>
                      <a:pt x="2553516" y="612000"/>
                    </a:lnTo>
                    <a:lnTo>
                      <a:pt x="0" y="612000"/>
                    </a:lnTo>
                    <a:close/>
                  </a:path>
                </a:pathLst>
              </a:custGeom>
              <a:solidFill>
                <a:srgbClr val="00A989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dirty="0"/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4423AAC-3531-419A-8806-2C31068629BB}"/>
                  </a:ext>
                </a:extLst>
              </p:cNvPr>
              <p:cNvSpPr txBox="1"/>
              <p:nvPr/>
            </p:nvSpPr>
            <p:spPr>
              <a:xfrm>
                <a:off x="7192600" y="5817722"/>
                <a:ext cx="252278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200" b="1" u="sng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  <a:t>Esterno:</a:t>
                </a:r>
                <a:r>
                  <a:rPr lang="it-IT" sz="1200" b="1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  <a:t> </a:t>
                </a:r>
                <a:r>
                  <a:rPr lang="it-IT" sz="1200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  <a:t>condivisione del sapere verso le comunità e gli stakeholder di riferimento</a:t>
                </a: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F33775CA-A535-4B35-B67E-8C303DF3004B}"/>
                </a:ext>
              </a:extLst>
            </p:cNvPr>
            <p:cNvGrpSpPr/>
            <p:nvPr/>
          </p:nvGrpSpPr>
          <p:grpSpPr>
            <a:xfrm>
              <a:off x="7706992" y="4881488"/>
              <a:ext cx="2844000" cy="646331"/>
              <a:chOff x="6901624" y="4991515"/>
              <a:chExt cx="2844000" cy="646331"/>
            </a:xfrm>
          </p:grpSpPr>
          <p:sp>
            <p:nvSpPr>
              <p:cNvPr id="10" name="Parallelogram 9">
                <a:extLst>
                  <a:ext uri="{FF2B5EF4-FFF2-40B4-BE49-F238E27FC236}">
                    <a16:creationId xmlns:a16="http://schemas.microsoft.com/office/drawing/2014/main" id="{8433C56B-C346-4F6F-8B60-48B5DAF3715B}"/>
                  </a:ext>
                </a:extLst>
              </p:cNvPr>
              <p:cNvSpPr/>
              <p:nvPr/>
            </p:nvSpPr>
            <p:spPr>
              <a:xfrm flipH="1">
                <a:off x="6901624" y="4997361"/>
                <a:ext cx="2844000" cy="612000"/>
              </a:xfrm>
              <a:prstGeom prst="parallelogram">
                <a:avLst>
                  <a:gd name="adj" fmla="val 54414"/>
                </a:avLst>
              </a:prstGeom>
              <a:solidFill>
                <a:schemeClr val="accent6">
                  <a:lumMod val="75000"/>
                </a:schemeClr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0" rIns="0" bIns="0" rtlCol="0" anchor="ctr"/>
              <a:lstStyle/>
              <a:p>
                <a:endParaRPr lang="it-IT" sz="1200" dirty="0">
                  <a:solidFill>
                    <a:schemeClr val="tx1"/>
                  </a:solidFill>
                  <a:latin typeface="Raleway" panose="020B0503030101060003" pitchFamily="34" charset="0"/>
                </a:endParaRPr>
              </a:p>
            </p:txBody>
          </p: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242D5A4C-8B3D-43A1-9B9D-7C7986C0B79E}"/>
                  </a:ext>
                </a:extLst>
              </p:cNvPr>
              <p:cNvSpPr txBox="1"/>
              <p:nvPr/>
            </p:nvSpPr>
            <p:spPr>
              <a:xfrm>
                <a:off x="7172682" y="4991515"/>
                <a:ext cx="252278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200" b="1" u="sng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  <a:t>Interno:</a:t>
                </a:r>
                <a:r>
                  <a:rPr lang="it-IT" sz="1200" b="1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  <a:t> </a:t>
                </a:r>
                <a:r>
                  <a:rPr lang="it-IT" sz="1200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  <a:t>supporto alla </a:t>
                </a:r>
                <a:br>
                  <a:rPr lang="it-IT" sz="1200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</a:br>
                <a:r>
                  <a:rPr lang="it-IT" sz="1200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  <a:t>definizione delle strategie di intervento ed erogazione</a:t>
                </a:r>
              </a:p>
            </p:txBody>
          </p:sp>
        </p:grpSp>
        <p:sp>
          <p:nvSpPr>
            <p:cNvPr id="21" name="Arrow: Pentagon 20">
              <a:extLst>
                <a:ext uri="{FF2B5EF4-FFF2-40B4-BE49-F238E27FC236}">
                  <a16:creationId xmlns:a16="http://schemas.microsoft.com/office/drawing/2014/main" id="{22C97598-1244-4E63-B763-3554360B06E9}"/>
                </a:ext>
              </a:extLst>
            </p:cNvPr>
            <p:cNvSpPr/>
            <p:nvPr/>
          </p:nvSpPr>
          <p:spPr>
            <a:xfrm>
              <a:off x="1774229" y="5518630"/>
              <a:ext cx="2469167" cy="252000"/>
            </a:xfrm>
            <a:custGeom>
              <a:avLst/>
              <a:gdLst>
                <a:gd name="connsiteX0" fmla="*/ 0 w 2448000"/>
                <a:gd name="connsiteY0" fmla="*/ 0 h 232064"/>
                <a:gd name="connsiteX1" fmla="*/ 2388675 w 2448000"/>
                <a:gd name="connsiteY1" fmla="*/ 0 h 232064"/>
                <a:gd name="connsiteX2" fmla="*/ 2448000 w 2448000"/>
                <a:gd name="connsiteY2" fmla="*/ 116032 h 232064"/>
                <a:gd name="connsiteX3" fmla="*/ 2388675 w 2448000"/>
                <a:gd name="connsiteY3" fmla="*/ 232064 h 232064"/>
                <a:gd name="connsiteX4" fmla="*/ 0 w 2448000"/>
                <a:gd name="connsiteY4" fmla="*/ 232064 h 232064"/>
                <a:gd name="connsiteX5" fmla="*/ 0 w 2448000"/>
                <a:gd name="connsiteY5" fmla="*/ 0 h 232064"/>
                <a:gd name="connsiteX0" fmla="*/ 0 w 2448000"/>
                <a:gd name="connsiteY0" fmla="*/ 0 h 232064"/>
                <a:gd name="connsiteX1" fmla="*/ 2388675 w 2448000"/>
                <a:gd name="connsiteY1" fmla="*/ 0 h 232064"/>
                <a:gd name="connsiteX2" fmla="*/ 2448000 w 2448000"/>
                <a:gd name="connsiteY2" fmla="*/ 116032 h 232064"/>
                <a:gd name="connsiteX3" fmla="*/ 2356830 w 2448000"/>
                <a:gd name="connsiteY3" fmla="*/ 232064 h 232064"/>
                <a:gd name="connsiteX4" fmla="*/ 0 w 2448000"/>
                <a:gd name="connsiteY4" fmla="*/ 232064 h 232064"/>
                <a:gd name="connsiteX5" fmla="*/ 0 w 2448000"/>
                <a:gd name="connsiteY5" fmla="*/ 0 h 232064"/>
                <a:gd name="connsiteX0" fmla="*/ 0 w 2448000"/>
                <a:gd name="connsiteY0" fmla="*/ 0 h 232064"/>
                <a:gd name="connsiteX1" fmla="*/ 2388675 w 2448000"/>
                <a:gd name="connsiteY1" fmla="*/ 0 h 232064"/>
                <a:gd name="connsiteX2" fmla="*/ 2448000 w 2448000"/>
                <a:gd name="connsiteY2" fmla="*/ 116032 h 232064"/>
                <a:gd name="connsiteX3" fmla="*/ 2397773 w 2448000"/>
                <a:gd name="connsiteY3" fmla="*/ 232064 h 232064"/>
                <a:gd name="connsiteX4" fmla="*/ 0 w 2448000"/>
                <a:gd name="connsiteY4" fmla="*/ 232064 h 232064"/>
                <a:gd name="connsiteX5" fmla="*/ 0 w 2448000"/>
                <a:gd name="connsiteY5" fmla="*/ 0 h 232064"/>
                <a:gd name="connsiteX0" fmla="*/ 0 w 2448000"/>
                <a:gd name="connsiteY0" fmla="*/ 0 h 232064"/>
                <a:gd name="connsiteX1" fmla="*/ 2388675 w 2448000"/>
                <a:gd name="connsiteY1" fmla="*/ 0 h 232064"/>
                <a:gd name="connsiteX2" fmla="*/ 2448000 w 2448000"/>
                <a:gd name="connsiteY2" fmla="*/ 116032 h 232064"/>
                <a:gd name="connsiteX3" fmla="*/ 2375027 w 2448000"/>
                <a:gd name="connsiteY3" fmla="*/ 232064 h 232064"/>
                <a:gd name="connsiteX4" fmla="*/ 0 w 2448000"/>
                <a:gd name="connsiteY4" fmla="*/ 232064 h 232064"/>
                <a:gd name="connsiteX5" fmla="*/ 0 w 2448000"/>
                <a:gd name="connsiteY5" fmla="*/ 0 h 232064"/>
                <a:gd name="connsiteX0" fmla="*/ 0 w 2448000"/>
                <a:gd name="connsiteY0" fmla="*/ 4549 h 236613"/>
                <a:gd name="connsiteX1" fmla="*/ 2415970 w 2448000"/>
                <a:gd name="connsiteY1" fmla="*/ 0 h 236613"/>
                <a:gd name="connsiteX2" fmla="*/ 2448000 w 2448000"/>
                <a:gd name="connsiteY2" fmla="*/ 120581 h 236613"/>
                <a:gd name="connsiteX3" fmla="*/ 2375027 w 2448000"/>
                <a:gd name="connsiteY3" fmla="*/ 236613 h 236613"/>
                <a:gd name="connsiteX4" fmla="*/ 0 w 2448000"/>
                <a:gd name="connsiteY4" fmla="*/ 236613 h 236613"/>
                <a:gd name="connsiteX5" fmla="*/ 0 w 2448000"/>
                <a:gd name="connsiteY5" fmla="*/ 4549 h 236613"/>
                <a:gd name="connsiteX0" fmla="*/ 0 w 2448000"/>
                <a:gd name="connsiteY0" fmla="*/ 4549 h 236613"/>
                <a:gd name="connsiteX1" fmla="*/ 2411421 w 2448000"/>
                <a:gd name="connsiteY1" fmla="*/ 0 h 236613"/>
                <a:gd name="connsiteX2" fmla="*/ 2448000 w 2448000"/>
                <a:gd name="connsiteY2" fmla="*/ 120581 h 236613"/>
                <a:gd name="connsiteX3" fmla="*/ 2375027 w 2448000"/>
                <a:gd name="connsiteY3" fmla="*/ 236613 h 236613"/>
                <a:gd name="connsiteX4" fmla="*/ 0 w 2448000"/>
                <a:gd name="connsiteY4" fmla="*/ 236613 h 236613"/>
                <a:gd name="connsiteX5" fmla="*/ 0 w 2448000"/>
                <a:gd name="connsiteY5" fmla="*/ 4549 h 236613"/>
                <a:gd name="connsiteX0" fmla="*/ 0 w 2469167"/>
                <a:gd name="connsiteY0" fmla="*/ 4549 h 236613"/>
                <a:gd name="connsiteX1" fmla="*/ 2411421 w 2469167"/>
                <a:gd name="connsiteY1" fmla="*/ 0 h 236613"/>
                <a:gd name="connsiteX2" fmla="*/ 2469167 w 2469167"/>
                <a:gd name="connsiteY2" fmla="*/ 92757 h 236613"/>
                <a:gd name="connsiteX3" fmla="*/ 2375027 w 2469167"/>
                <a:gd name="connsiteY3" fmla="*/ 236613 h 236613"/>
                <a:gd name="connsiteX4" fmla="*/ 0 w 2469167"/>
                <a:gd name="connsiteY4" fmla="*/ 236613 h 236613"/>
                <a:gd name="connsiteX5" fmla="*/ 0 w 2469167"/>
                <a:gd name="connsiteY5" fmla="*/ 4549 h 236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69167" h="236613">
                  <a:moveTo>
                    <a:pt x="0" y="4549"/>
                  </a:moveTo>
                  <a:lnTo>
                    <a:pt x="2411421" y="0"/>
                  </a:lnTo>
                  <a:lnTo>
                    <a:pt x="2469167" y="92757"/>
                  </a:lnTo>
                  <a:lnTo>
                    <a:pt x="2375027" y="236613"/>
                  </a:lnTo>
                  <a:lnTo>
                    <a:pt x="0" y="236613"/>
                  </a:lnTo>
                  <a:lnTo>
                    <a:pt x="0" y="4549"/>
                  </a:lnTo>
                  <a:close/>
                </a:path>
              </a:pathLst>
            </a:custGeom>
            <a:solidFill>
              <a:srgbClr val="8BC327"/>
            </a:solidFill>
            <a:ln w="19050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E615E052-8DE7-495B-9533-5D16F26D068C}"/>
                </a:ext>
              </a:extLst>
            </p:cNvPr>
            <p:cNvSpPr txBox="1"/>
            <p:nvPr/>
          </p:nvSpPr>
          <p:spPr>
            <a:xfrm>
              <a:off x="1737436" y="4985306"/>
              <a:ext cx="2412451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28600" indent="-228600">
                <a:spcBef>
                  <a:spcPts val="600"/>
                </a:spcBef>
                <a:buAutoNum type="arabicPeriod"/>
              </a:pPr>
              <a:r>
                <a:rPr lang="it-IT" sz="1200" dirty="0">
                  <a:latin typeface="Raleway" panose="020B0503030101060003" pitchFamily="34" charset="0"/>
                </a:rPr>
                <a:t>Pianificazione intervento</a:t>
              </a:r>
            </a:p>
            <a:p>
              <a:pPr marL="228600" indent="-228600">
                <a:spcBef>
                  <a:spcPts val="600"/>
                </a:spcBef>
                <a:buAutoNum type="arabicPeriod"/>
              </a:pPr>
              <a:r>
                <a:rPr lang="it-IT" sz="1200" dirty="0">
                  <a:latin typeface="Raleway" panose="020B0503030101060003" pitchFamily="34" charset="0"/>
                </a:rPr>
                <a:t>Realizzazione del progetto</a:t>
              </a:r>
            </a:p>
            <a:p>
              <a:pPr marL="228600" indent="-228600">
                <a:spcBef>
                  <a:spcPts val="600"/>
                </a:spcBef>
                <a:buAutoNum type="arabicPeriod"/>
              </a:pPr>
              <a:r>
                <a:rPr lang="it-IT" sz="1200" b="1" dirty="0">
                  <a:solidFill>
                    <a:schemeClr val="bg1"/>
                  </a:solidFill>
                  <a:latin typeface="Raleway" panose="020B0503030101060003" pitchFamily="34" charset="0"/>
                </a:rPr>
                <a:t>Monitoraggio e valutazione</a:t>
              </a:r>
            </a:p>
            <a:p>
              <a:pPr marL="228600" indent="-228600">
                <a:spcBef>
                  <a:spcPts val="600"/>
                </a:spcBef>
                <a:buAutoNum type="arabicPeriod"/>
              </a:pPr>
              <a:r>
                <a:rPr lang="it-IT" sz="1200" dirty="0">
                  <a:latin typeface="Raleway" panose="020B0503030101060003" pitchFamily="34" charset="0"/>
                </a:rPr>
                <a:t>Azioni di miglioramento</a:t>
              </a:r>
            </a:p>
          </p:txBody>
        </p:sp>
        <p:sp>
          <p:nvSpPr>
            <p:cNvPr id="3" name="Heptagon 2">
              <a:extLst>
                <a:ext uri="{FF2B5EF4-FFF2-40B4-BE49-F238E27FC236}">
                  <a16:creationId xmlns:a16="http://schemas.microsoft.com/office/drawing/2014/main" id="{92E7043F-5C3D-4730-AB84-EF1B6A87FDFE}"/>
                </a:ext>
              </a:extLst>
            </p:cNvPr>
            <p:cNvSpPr/>
            <p:nvPr/>
          </p:nvSpPr>
          <p:spPr>
            <a:xfrm>
              <a:off x="4330571" y="4896225"/>
              <a:ext cx="3655653" cy="1448389"/>
            </a:xfrm>
            <a:custGeom>
              <a:avLst/>
              <a:gdLst>
                <a:gd name="connsiteX0" fmla="*/ -5 w 1739832"/>
                <a:gd name="connsiteY0" fmla="*/ 753816 h 1172147"/>
                <a:gd name="connsiteX1" fmla="*/ 172297 w 1739832"/>
                <a:gd name="connsiteY1" fmla="*/ 232159 h 1172147"/>
                <a:gd name="connsiteX2" fmla="*/ 869916 w 1739832"/>
                <a:gd name="connsiteY2" fmla="*/ 0 h 1172147"/>
                <a:gd name="connsiteX3" fmla="*/ 1567535 w 1739832"/>
                <a:gd name="connsiteY3" fmla="*/ 232159 h 1172147"/>
                <a:gd name="connsiteX4" fmla="*/ 1739837 w 1739832"/>
                <a:gd name="connsiteY4" fmla="*/ 753816 h 1172147"/>
                <a:gd name="connsiteX5" fmla="*/ 1257063 w 1739832"/>
                <a:gd name="connsiteY5" fmla="*/ 1172153 h 1172147"/>
                <a:gd name="connsiteX6" fmla="*/ 482769 w 1739832"/>
                <a:gd name="connsiteY6" fmla="*/ 1172153 h 1172147"/>
                <a:gd name="connsiteX7" fmla="*/ -5 w 1739832"/>
                <a:gd name="connsiteY7" fmla="*/ 753816 h 1172147"/>
                <a:gd name="connsiteX0" fmla="*/ 0 w 1739842"/>
                <a:gd name="connsiteY0" fmla="*/ 753816 h 1172153"/>
                <a:gd name="connsiteX1" fmla="*/ 5589 w 1739842"/>
                <a:gd name="connsiteY1" fmla="*/ 530223 h 1172153"/>
                <a:gd name="connsiteX2" fmla="*/ 869921 w 1739842"/>
                <a:gd name="connsiteY2" fmla="*/ 0 h 1172153"/>
                <a:gd name="connsiteX3" fmla="*/ 1567540 w 1739842"/>
                <a:gd name="connsiteY3" fmla="*/ 232159 h 1172153"/>
                <a:gd name="connsiteX4" fmla="*/ 1739842 w 1739842"/>
                <a:gd name="connsiteY4" fmla="*/ 753816 h 1172153"/>
                <a:gd name="connsiteX5" fmla="*/ 1257068 w 1739842"/>
                <a:gd name="connsiteY5" fmla="*/ 1172153 h 1172153"/>
                <a:gd name="connsiteX6" fmla="*/ 482774 w 1739842"/>
                <a:gd name="connsiteY6" fmla="*/ 1172153 h 1172153"/>
                <a:gd name="connsiteX7" fmla="*/ 0 w 1739842"/>
                <a:gd name="connsiteY7" fmla="*/ 753816 h 1172153"/>
                <a:gd name="connsiteX0" fmla="*/ 0 w 1739842"/>
                <a:gd name="connsiteY0" fmla="*/ 905374 h 1323711"/>
                <a:gd name="connsiteX1" fmla="*/ 5589 w 1739842"/>
                <a:gd name="connsiteY1" fmla="*/ 681781 h 1323711"/>
                <a:gd name="connsiteX2" fmla="*/ 258637 w 1739842"/>
                <a:gd name="connsiteY2" fmla="*/ 0 h 1323711"/>
                <a:gd name="connsiteX3" fmla="*/ 1567540 w 1739842"/>
                <a:gd name="connsiteY3" fmla="*/ 383717 h 1323711"/>
                <a:gd name="connsiteX4" fmla="*/ 1739842 w 1739842"/>
                <a:gd name="connsiteY4" fmla="*/ 905374 h 1323711"/>
                <a:gd name="connsiteX5" fmla="*/ 1257068 w 1739842"/>
                <a:gd name="connsiteY5" fmla="*/ 1323711 h 1323711"/>
                <a:gd name="connsiteX6" fmla="*/ 482774 w 1739842"/>
                <a:gd name="connsiteY6" fmla="*/ 1323711 h 1323711"/>
                <a:gd name="connsiteX7" fmla="*/ 0 w 1739842"/>
                <a:gd name="connsiteY7" fmla="*/ 905374 h 1323711"/>
                <a:gd name="connsiteX0" fmla="*/ 0 w 3088172"/>
                <a:gd name="connsiteY0" fmla="*/ 905604 h 1323941"/>
                <a:gd name="connsiteX1" fmla="*/ 5589 w 3088172"/>
                <a:gd name="connsiteY1" fmla="*/ 682011 h 1323941"/>
                <a:gd name="connsiteX2" fmla="*/ 258637 w 3088172"/>
                <a:gd name="connsiteY2" fmla="*/ 230 h 1323941"/>
                <a:gd name="connsiteX3" fmla="*/ 3088172 w 3088172"/>
                <a:gd name="connsiteY3" fmla="*/ 0 h 1323941"/>
                <a:gd name="connsiteX4" fmla="*/ 1739842 w 3088172"/>
                <a:gd name="connsiteY4" fmla="*/ 905604 h 1323941"/>
                <a:gd name="connsiteX5" fmla="*/ 1257068 w 3088172"/>
                <a:gd name="connsiteY5" fmla="*/ 1323941 h 1323941"/>
                <a:gd name="connsiteX6" fmla="*/ 482774 w 3088172"/>
                <a:gd name="connsiteY6" fmla="*/ 1323941 h 1323941"/>
                <a:gd name="connsiteX7" fmla="*/ 0 w 3088172"/>
                <a:gd name="connsiteY7" fmla="*/ 905604 h 1323941"/>
                <a:gd name="connsiteX0" fmla="*/ 0 w 3452447"/>
                <a:gd name="connsiteY0" fmla="*/ 905604 h 1323941"/>
                <a:gd name="connsiteX1" fmla="*/ 5589 w 3452447"/>
                <a:gd name="connsiteY1" fmla="*/ 682011 h 1323941"/>
                <a:gd name="connsiteX2" fmla="*/ 258637 w 3452447"/>
                <a:gd name="connsiteY2" fmla="*/ 230 h 1323941"/>
                <a:gd name="connsiteX3" fmla="*/ 3088172 w 3452447"/>
                <a:gd name="connsiteY3" fmla="*/ 0 h 1323941"/>
                <a:gd name="connsiteX4" fmla="*/ 3452447 w 3452447"/>
                <a:gd name="connsiteY4" fmla="*/ 673215 h 1323941"/>
                <a:gd name="connsiteX5" fmla="*/ 1257068 w 3452447"/>
                <a:gd name="connsiteY5" fmla="*/ 1323941 h 1323941"/>
                <a:gd name="connsiteX6" fmla="*/ 482774 w 3452447"/>
                <a:gd name="connsiteY6" fmla="*/ 1323941 h 1323941"/>
                <a:gd name="connsiteX7" fmla="*/ 0 w 3452447"/>
                <a:gd name="connsiteY7" fmla="*/ 905604 h 1323941"/>
                <a:gd name="connsiteX0" fmla="*/ 0 w 3452447"/>
                <a:gd name="connsiteY0" fmla="*/ 905604 h 1323941"/>
                <a:gd name="connsiteX1" fmla="*/ 5589 w 3452447"/>
                <a:gd name="connsiteY1" fmla="*/ 682011 h 1323941"/>
                <a:gd name="connsiteX2" fmla="*/ 258637 w 3452447"/>
                <a:gd name="connsiteY2" fmla="*/ 230 h 1323941"/>
                <a:gd name="connsiteX3" fmla="*/ 3088172 w 3452447"/>
                <a:gd name="connsiteY3" fmla="*/ 0 h 1323941"/>
                <a:gd name="connsiteX4" fmla="*/ 3452447 w 3452447"/>
                <a:gd name="connsiteY4" fmla="*/ 673215 h 1323941"/>
                <a:gd name="connsiteX5" fmla="*/ 3111128 w 3452447"/>
                <a:gd name="connsiteY5" fmla="*/ 1323941 h 1323941"/>
                <a:gd name="connsiteX6" fmla="*/ 482774 w 3452447"/>
                <a:gd name="connsiteY6" fmla="*/ 1323941 h 1323941"/>
                <a:gd name="connsiteX7" fmla="*/ 0 w 3452447"/>
                <a:gd name="connsiteY7" fmla="*/ 905604 h 1323941"/>
                <a:gd name="connsiteX0" fmla="*/ 0 w 3452447"/>
                <a:gd name="connsiteY0" fmla="*/ 905604 h 1323941"/>
                <a:gd name="connsiteX1" fmla="*/ 5589 w 3452447"/>
                <a:gd name="connsiteY1" fmla="*/ 682011 h 1323941"/>
                <a:gd name="connsiteX2" fmla="*/ 258637 w 3452447"/>
                <a:gd name="connsiteY2" fmla="*/ 230 h 1323941"/>
                <a:gd name="connsiteX3" fmla="*/ 3088172 w 3452447"/>
                <a:gd name="connsiteY3" fmla="*/ 0 h 1323941"/>
                <a:gd name="connsiteX4" fmla="*/ 3452447 w 3452447"/>
                <a:gd name="connsiteY4" fmla="*/ 673215 h 1323941"/>
                <a:gd name="connsiteX5" fmla="*/ 3111128 w 3452447"/>
                <a:gd name="connsiteY5" fmla="*/ 1323941 h 1323941"/>
                <a:gd name="connsiteX6" fmla="*/ 255437 w 3452447"/>
                <a:gd name="connsiteY6" fmla="*/ 1313837 h 1323941"/>
                <a:gd name="connsiteX7" fmla="*/ 0 w 3452447"/>
                <a:gd name="connsiteY7" fmla="*/ 905604 h 1323941"/>
                <a:gd name="connsiteX0" fmla="*/ 0 w 3452447"/>
                <a:gd name="connsiteY0" fmla="*/ 905604 h 1323941"/>
                <a:gd name="connsiteX1" fmla="*/ 5589 w 3452447"/>
                <a:gd name="connsiteY1" fmla="*/ 687063 h 1323941"/>
                <a:gd name="connsiteX2" fmla="*/ 258637 w 3452447"/>
                <a:gd name="connsiteY2" fmla="*/ 230 h 1323941"/>
                <a:gd name="connsiteX3" fmla="*/ 3088172 w 3452447"/>
                <a:gd name="connsiteY3" fmla="*/ 0 h 1323941"/>
                <a:gd name="connsiteX4" fmla="*/ 3452447 w 3452447"/>
                <a:gd name="connsiteY4" fmla="*/ 673215 h 1323941"/>
                <a:gd name="connsiteX5" fmla="*/ 3111128 w 3452447"/>
                <a:gd name="connsiteY5" fmla="*/ 1323941 h 1323941"/>
                <a:gd name="connsiteX6" fmla="*/ 255437 w 3452447"/>
                <a:gd name="connsiteY6" fmla="*/ 1313837 h 1323941"/>
                <a:gd name="connsiteX7" fmla="*/ 0 w 3452447"/>
                <a:gd name="connsiteY7" fmla="*/ 905604 h 1323941"/>
                <a:gd name="connsiteX0" fmla="*/ 14619 w 3446858"/>
                <a:gd name="connsiteY0" fmla="*/ 905604 h 1323941"/>
                <a:gd name="connsiteX1" fmla="*/ 0 w 3446858"/>
                <a:gd name="connsiteY1" fmla="*/ 687063 h 1323941"/>
                <a:gd name="connsiteX2" fmla="*/ 253048 w 3446858"/>
                <a:gd name="connsiteY2" fmla="*/ 230 h 1323941"/>
                <a:gd name="connsiteX3" fmla="*/ 3082583 w 3446858"/>
                <a:gd name="connsiteY3" fmla="*/ 0 h 1323941"/>
                <a:gd name="connsiteX4" fmla="*/ 3446858 w 3446858"/>
                <a:gd name="connsiteY4" fmla="*/ 673215 h 1323941"/>
                <a:gd name="connsiteX5" fmla="*/ 3105539 w 3446858"/>
                <a:gd name="connsiteY5" fmla="*/ 1323941 h 1323941"/>
                <a:gd name="connsiteX6" fmla="*/ 249848 w 3446858"/>
                <a:gd name="connsiteY6" fmla="*/ 1313837 h 1323941"/>
                <a:gd name="connsiteX7" fmla="*/ 14619 w 3446858"/>
                <a:gd name="connsiteY7" fmla="*/ 905604 h 1323941"/>
                <a:gd name="connsiteX0" fmla="*/ 10385 w 3442624"/>
                <a:gd name="connsiteY0" fmla="*/ 905604 h 1323941"/>
                <a:gd name="connsiteX1" fmla="*/ 0 w 3442624"/>
                <a:gd name="connsiteY1" fmla="*/ 661663 h 1323941"/>
                <a:gd name="connsiteX2" fmla="*/ 248814 w 3442624"/>
                <a:gd name="connsiteY2" fmla="*/ 230 h 1323941"/>
                <a:gd name="connsiteX3" fmla="*/ 3078349 w 3442624"/>
                <a:gd name="connsiteY3" fmla="*/ 0 h 1323941"/>
                <a:gd name="connsiteX4" fmla="*/ 3442624 w 3442624"/>
                <a:gd name="connsiteY4" fmla="*/ 673215 h 1323941"/>
                <a:gd name="connsiteX5" fmla="*/ 3101305 w 3442624"/>
                <a:gd name="connsiteY5" fmla="*/ 1323941 h 1323941"/>
                <a:gd name="connsiteX6" fmla="*/ 245614 w 3442624"/>
                <a:gd name="connsiteY6" fmla="*/ 1313837 h 1323941"/>
                <a:gd name="connsiteX7" fmla="*/ 10385 w 3442624"/>
                <a:gd name="connsiteY7" fmla="*/ 905604 h 1323941"/>
                <a:gd name="connsiteX0" fmla="*/ 6152 w 3438391"/>
                <a:gd name="connsiteY0" fmla="*/ 905604 h 1323941"/>
                <a:gd name="connsiteX1" fmla="*/ 0 w 3438391"/>
                <a:gd name="connsiteY1" fmla="*/ 695529 h 1323941"/>
                <a:gd name="connsiteX2" fmla="*/ 244581 w 3438391"/>
                <a:gd name="connsiteY2" fmla="*/ 230 h 1323941"/>
                <a:gd name="connsiteX3" fmla="*/ 3074116 w 3438391"/>
                <a:gd name="connsiteY3" fmla="*/ 0 h 1323941"/>
                <a:gd name="connsiteX4" fmla="*/ 3438391 w 3438391"/>
                <a:gd name="connsiteY4" fmla="*/ 673215 h 1323941"/>
                <a:gd name="connsiteX5" fmla="*/ 3097072 w 3438391"/>
                <a:gd name="connsiteY5" fmla="*/ 1323941 h 1323941"/>
                <a:gd name="connsiteX6" fmla="*/ 241381 w 3438391"/>
                <a:gd name="connsiteY6" fmla="*/ 1313837 h 1323941"/>
                <a:gd name="connsiteX7" fmla="*/ 6152 w 3438391"/>
                <a:gd name="connsiteY7" fmla="*/ 905604 h 1323941"/>
                <a:gd name="connsiteX0" fmla="*/ 6152 w 3438391"/>
                <a:gd name="connsiteY0" fmla="*/ 905604 h 1330770"/>
                <a:gd name="connsiteX1" fmla="*/ 0 w 3438391"/>
                <a:gd name="connsiteY1" fmla="*/ 695529 h 1330770"/>
                <a:gd name="connsiteX2" fmla="*/ 244581 w 3438391"/>
                <a:gd name="connsiteY2" fmla="*/ 230 h 1330770"/>
                <a:gd name="connsiteX3" fmla="*/ 3074116 w 3438391"/>
                <a:gd name="connsiteY3" fmla="*/ 0 h 1330770"/>
                <a:gd name="connsiteX4" fmla="*/ 3438391 w 3438391"/>
                <a:gd name="connsiteY4" fmla="*/ 673215 h 1330770"/>
                <a:gd name="connsiteX5" fmla="*/ 3097072 w 3438391"/>
                <a:gd name="connsiteY5" fmla="*/ 1323941 h 1330770"/>
                <a:gd name="connsiteX6" fmla="*/ 241381 w 3438391"/>
                <a:gd name="connsiteY6" fmla="*/ 1330770 h 1330770"/>
                <a:gd name="connsiteX7" fmla="*/ 6152 w 3438391"/>
                <a:gd name="connsiteY7" fmla="*/ 905604 h 1330770"/>
                <a:gd name="connsiteX0" fmla="*/ 6152 w 3425691"/>
                <a:gd name="connsiteY0" fmla="*/ 905604 h 1330770"/>
                <a:gd name="connsiteX1" fmla="*/ 0 w 3425691"/>
                <a:gd name="connsiteY1" fmla="*/ 695529 h 1330770"/>
                <a:gd name="connsiteX2" fmla="*/ 244581 w 3425691"/>
                <a:gd name="connsiteY2" fmla="*/ 230 h 1330770"/>
                <a:gd name="connsiteX3" fmla="*/ 3074116 w 3425691"/>
                <a:gd name="connsiteY3" fmla="*/ 0 h 1330770"/>
                <a:gd name="connsiteX4" fmla="*/ 3425691 w 3425691"/>
                <a:gd name="connsiteY4" fmla="*/ 652048 h 1330770"/>
                <a:gd name="connsiteX5" fmla="*/ 3097072 w 3425691"/>
                <a:gd name="connsiteY5" fmla="*/ 1323941 h 1330770"/>
                <a:gd name="connsiteX6" fmla="*/ 241381 w 3425691"/>
                <a:gd name="connsiteY6" fmla="*/ 1330770 h 1330770"/>
                <a:gd name="connsiteX7" fmla="*/ 6152 w 3425691"/>
                <a:gd name="connsiteY7" fmla="*/ 905604 h 1330770"/>
                <a:gd name="connsiteX0" fmla="*/ 6152 w 3425691"/>
                <a:gd name="connsiteY0" fmla="*/ 969104 h 1330770"/>
                <a:gd name="connsiteX1" fmla="*/ 0 w 3425691"/>
                <a:gd name="connsiteY1" fmla="*/ 695529 h 1330770"/>
                <a:gd name="connsiteX2" fmla="*/ 244581 w 3425691"/>
                <a:gd name="connsiteY2" fmla="*/ 230 h 1330770"/>
                <a:gd name="connsiteX3" fmla="*/ 3074116 w 3425691"/>
                <a:gd name="connsiteY3" fmla="*/ 0 h 1330770"/>
                <a:gd name="connsiteX4" fmla="*/ 3425691 w 3425691"/>
                <a:gd name="connsiteY4" fmla="*/ 652048 h 1330770"/>
                <a:gd name="connsiteX5" fmla="*/ 3097072 w 3425691"/>
                <a:gd name="connsiteY5" fmla="*/ 1323941 h 1330770"/>
                <a:gd name="connsiteX6" fmla="*/ 241381 w 3425691"/>
                <a:gd name="connsiteY6" fmla="*/ 1330770 h 1330770"/>
                <a:gd name="connsiteX7" fmla="*/ 6152 w 3425691"/>
                <a:gd name="connsiteY7" fmla="*/ 969104 h 1330770"/>
                <a:gd name="connsiteX0" fmla="*/ 6152 w 3425691"/>
                <a:gd name="connsiteY0" fmla="*/ 969104 h 1330770"/>
                <a:gd name="connsiteX1" fmla="*/ 0 w 3425691"/>
                <a:gd name="connsiteY1" fmla="*/ 729396 h 1330770"/>
                <a:gd name="connsiteX2" fmla="*/ 244581 w 3425691"/>
                <a:gd name="connsiteY2" fmla="*/ 230 h 1330770"/>
                <a:gd name="connsiteX3" fmla="*/ 3074116 w 3425691"/>
                <a:gd name="connsiteY3" fmla="*/ 0 h 1330770"/>
                <a:gd name="connsiteX4" fmla="*/ 3425691 w 3425691"/>
                <a:gd name="connsiteY4" fmla="*/ 652048 h 1330770"/>
                <a:gd name="connsiteX5" fmla="*/ 3097072 w 3425691"/>
                <a:gd name="connsiteY5" fmla="*/ 1323941 h 1330770"/>
                <a:gd name="connsiteX6" fmla="*/ 241381 w 3425691"/>
                <a:gd name="connsiteY6" fmla="*/ 1330770 h 1330770"/>
                <a:gd name="connsiteX7" fmla="*/ 6152 w 3425691"/>
                <a:gd name="connsiteY7" fmla="*/ 969104 h 1330770"/>
                <a:gd name="connsiteX0" fmla="*/ 6152 w 3425691"/>
                <a:gd name="connsiteY0" fmla="*/ 910147 h 1330770"/>
                <a:gd name="connsiteX1" fmla="*/ 0 w 3425691"/>
                <a:gd name="connsiteY1" fmla="*/ 729396 h 1330770"/>
                <a:gd name="connsiteX2" fmla="*/ 244581 w 3425691"/>
                <a:gd name="connsiteY2" fmla="*/ 230 h 1330770"/>
                <a:gd name="connsiteX3" fmla="*/ 3074116 w 3425691"/>
                <a:gd name="connsiteY3" fmla="*/ 0 h 1330770"/>
                <a:gd name="connsiteX4" fmla="*/ 3425691 w 3425691"/>
                <a:gd name="connsiteY4" fmla="*/ 652048 h 1330770"/>
                <a:gd name="connsiteX5" fmla="*/ 3097072 w 3425691"/>
                <a:gd name="connsiteY5" fmla="*/ 1323941 h 1330770"/>
                <a:gd name="connsiteX6" fmla="*/ 241381 w 3425691"/>
                <a:gd name="connsiteY6" fmla="*/ 1330770 h 1330770"/>
                <a:gd name="connsiteX7" fmla="*/ 6152 w 3425691"/>
                <a:gd name="connsiteY7" fmla="*/ 910147 h 1330770"/>
                <a:gd name="connsiteX0" fmla="*/ 6152 w 3425691"/>
                <a:gd name="connsiteY0" fmla="*/ 910147 h 1330770"/>
                <a:gd name="connsiteX1" fmla="*/ 0 w 3425691"/>
                <a:gd name="connsiteY1" fmla="*/ 690092 h 1330770"/>
                <a:gd name="connsiteX2" fmla="*/ 244581 w 3425691"/>
                <a:gd name="connsiteY2" fmla="*/ 230 h 1330770"/>
                <a:gd name="connsiteX3" fmla="*/ 3074116 w 3425691"/>
                <a:gd name="connsiteY3" fmla="*/ 0 h 1330770"/>
                <a:gd name="connsiteX4" fmla="*/ 3425691 w 3425691"/>
                <a:gd name="connsiteY4" fmla="*/ 652048 h 1330770"/>
                <a:gd name="connsiteX5" fmla="*/ 3097072 w 3425691"/>
                <a:gd name="connsiteY5" fmla="*/ 1323941 h 1330770"/>
                <a:gd name="connsiteX6" fmla="*/ 241381 w 3425691"/>
                <a:gd name="connsiteY6" fmla="*/ 1330770 h 1330770"/>
                <a:gd name="connsiteX7" fmla="*/ 6152 w 3425691"/>
                <a:gd name="connsiteY7" fmla="*/ 910147 h 1330770"/>
                <a:gd name="connsiteX0" fmla="*/ 6152 w 3398446"/>
                <a:gd name="connsiteY0" fmla="*/ 910147 h 1330770"/>
                <a:gd name="connsiteX1" fmla="*/ 0 w 3398446"/>
                <a:gd name="connsiteY1" fmla="*/ 690092 h 1330770"/>
                <a:gd name="connsiteX2" fmla="*/ 244581 w 3398446"/>
                <a:gd name="connsiteY2" fmla="*/ 230 h 1330770"/>
                <a:gd name="connsiteX3" fmla="*/ 3074116 w 3398446"/>
                <a:gd name="connsiteY3" fmla="*/ 0 h 1330770"/>
                <a:gd name="connsiteX4" fmla="*/ 3398446 w 3398446"/>
                <a:gd name="connsiteY4" fmla="*/ 560338 h 1330770"/>
                <a:gd name="connsiteX5" fmla="*/ 3097072 w 3398446"/>
                <a:gd name="connsiteY5" fmla="*/ 1323941 h 1330770"/>
                <a:gd name="connsiteX6" fmla="*/ 241381 w 3398446"/>
                <a:gd name="connsiteY6" fmla="*/ 1330770 h 1330770"/>
                <a:gd name="connsiteX7" fmla="*/ 6152 w 3398446"/>
                <a:gd name="connsiteY7" fmla="*/ 910147 h 1330770"/>
                <a:gd name="connsiteX0" fmla="*/ 6152 w 3405387"/>
                <a:gd name="connsiteY0" fmla="*/ 910147 h 1330770"/>
                <a:gd name="connsiteX1" fmla="*/ 0 w 3405387"/>
                <a:gd name="connsiteY1" fmla="*/ 690092 h 1330770"/>
                <a:gd name="connsiteX2" fmla="*/ 244581 w 3405387"/>
                <a:gd name="connsiteY2" fmla="*/ 230 h 1330770"/>
                <a:gd name="connsiteX3" fmla="*/ 3074116 w 3405387"/>
                <a:gd name="connsiteY3" fmla="*/ 0 h 1330770"/>
                <a:gd name="connsiteX4" fmla="*/ 3405387 w 3405387"/>
                <a:gd name="connsiteY4" fmla="*/ 652048 h 1330770"/>
                <a:gd name="connsiteX5" fmla="*/ 3097072 w 3405387"/>
                <a:gd name="connsiteY5" fmla="*/ 1323941 h 1330770"/>
                <a:gd name="connsiteX6" fmla="*/ 241381 w 3405387"/>
                <a:gd name="connsiteY6" fmla="*/ 1330770 h 1330770"/>
                <a:gd name="connsiteX7" fmla="*/ 6152 w 3405387"/>
                <a:gd name="connsiteY7" fmla="*/ 910147 h 1330770"/>
                <a:gd name="connsiteX0" fmla="*/ 6152 w 3447038"/>
                <a:gd name="connsiteY0" fmla="*/ 910147 h 1330770"/>
                <a:gd name="connsiteX1" fmla="*/ 0 w 3447038"/>
                <a:gd name="connsiteY1" fmla="*/ 690092 h 1330770"/>
                <a:gd name="connsiteX2" fmla="*/ 244581 w 3447038"/>
                <a:gd name="connsiteY2" fmla="*/ 230 h 1330770"/>
                <a:gd name="connsiteX3" fmla="*/ 3074116 w 3447038"/>
                <a:gd name="connsiteY3" fmla="*/ 0 h 1330770"/>
                <a:gd name="connsiteX4" fmla="*/ 3447038 w 3447038"/>
                <a:gd name="connsiteY4" fmla="*/ 652048 h 1330770"/>
                <a:gd name="connsiteX5" fmla="*/ 3097072 w 3447038"/>
                <a:gd name="connsiteY5" fmla="*/ 1323941 h 1330770"/>
                <a:gd name="connsiteX6" fmla="*/ 241381 w 3447038"/>
                <a:gd name="connsiteY6" fmla="*/ 1330770 h 1330770"/>
                <a:gd name="connsiteX7" fmla="*/ 6152 w 3447038"/>
                <a:gd name="connsiteY7" fmla="*/ 910147 h 1330770"/>
                <a:gd name="connsiteX0" fmla="*/ 6152 w 3447038"/>
                <a:gd name="connsiteY0" fmla="*/ 910147 h 1330770"/>
                <a:gd name="connsiteX1" fmla="*/ 0 w 3447038"/>
                <a:gd name="connsiteY1" fmla="*/ 690092 h 1330770"/>
                <a:gd name="connsiteX2" fmla="*/ 244581 w 3447038"/>
                <a:gd name="connsiteY2" fmla="*/ 230 h 1330770"/>
                <a:gd name="connsiteX3" fmla="*/ 3074116 w 3447038"/>
                <a:gd name="connsiteY3" fmla="*/ 0 h 1330770"/>
                <a:gd name="connsiteX4" fmla="*/ 3447038 w 3447038"/>
                <a:gd name="connsiteY4" fmla="*/ 652048 h 1330770"/>
                <a:gd name="connsiteX5" fmla="*/ 3062364 w 3447038"/>
                <a:gd name="connsiteY5" fmla="*/ 1323941 h 1330770"/>
                <a:gd name="connsiteX6" fmla="*/ 241381 w 3447038"/>
                <a:gd name="connsiteY6" fmla="*/ 1330770 h 1330770"/>
                <a:gd name="connsiteX7" fmla="*/ 6152 w 3447038"/>
                <a:gd name="connsiteY7" fmla="*/ 910147 h 1330770"/>
                <a:gd name="connsiteX0" fmla="*/ 6152 w 3447038"/>
                <a:gd name="connsiteY0" fmla="*/ 910147 h 1330770"/>
                <a:gd name="connsiteX1" fmla="*/ 0 w 3447038"/>
                <a:gd name="connsiteY1" fmla="*/ 591831 h 1330770"/>
                <a:gd name="connsiteX2" fmla="*/ 244581 w 3447038"/>
                <a:gd name="connsiteY2" fmla="*/ 230 h 1330770"/>
                <a:gd name="connsiteX3" fmla="*/ 3074116 w 3447038"/>
                <a:gd name="connsiteY3" fmla="*/ 0 h 1330770"/>
                <a:gd name="connsiteX4" fmla="*/ 3447038 w 3447038"/>
                <a:gd name="connsiteY4" fmla="*/ 652048 h 1330770"/>
                <a:gd name="connsiteX5" fmla="*/ 3062364 w 3447038"/>
                <a:gd name="connsiteY5" fmla="*/ 1323941 h 1330770"/>
                <a:gd name="connsiteX6" fmla="*/ 241381 w 3447038"/>
                <a:gd name="connsiteY6" fmla="*/ 1330770 h 1330770"/>
                <a:gd name="connsiteX7" fmla="*/ 6152 w 3447038"/>
                <a:gd name="connsiteY7" fmla="*/ 910147 h 1330770"/>
                <a:gd name="connsiteX0" fmla="*/ 0 w 3451298"/>
                <a:gd name="connsiteY0" fmla="*/ 811887 h 1330770"/>
                <a:gd name="connsiteX1" fmla="*/ 4260 w 3451298"/>
                <a:gd name="connsiteY1" fmla="*/ 591831 h 1330770"/>
                <a:gd name="connsiteX2" fmla="*/ 248841 w 3451298"/>
                <a:gd name="connsiteY2" fmla="*/ 230 h 1330770"/>
                <a:gd name="connsiteX3" fmla="*/ 3078376 w 3451298"/>
                <a:gd name="connsiteY3" fmla="*/ 0 h 1330770"/>
                <a:gd name="connsiteX4" fmla="*/ 3451298 w 3451298"/>
                <a:gd name="connsiteY4" fmla="*/ 652048 h 1330770"/>
                <a:gd name="connsiteX5" fmla="*/ 3066624 w 3451298"/>
                <a:gd name="connsiteY5" fmla="*/ 1323941 h 1330770"/>
                <a:gd name="connsiteX6" fmla="*/ 245641 w 3451298"/>
                <a:gd name="connsiteY6" fmla="*/ 1330770 h 1330770"/>
                <a:gd name="connsiteX7" fmla="*/ 0 w 3451298"/>
                <a:gd name="connsiteY7" fmla="*/ 811887 h 1330770"/>
                <a:gd name="connsiteX0" fmla="*/ 0 w 3451298"/>
                <a:gd name="connsiteY0" fmla="*/ 811887 h 1330770"/>
                <a:gd name="connsiteX1" fmla="*/ 4260 w 3451298"/>
                <a:gd name="connsiteY1" fmla="*/ 591831 h 1330770"/>
                <a:gd name="connsiteX2" fmla="*/ 248841 w 3451298"/>
                <a:gd name="connsiteY2" fmla="*/ 230 h 1330770"/>
                <a:gd name="connsiteX3" fmla="*/ 3078376 w 3451298"/>
                <a:gd name="connsiteY3" fmla="*/ 0 h 1330770"/>
                <a:gd name="connsiteX4" fmla="*/ 3451298 w 3451298"/>
                <a:gd name="connsiteY4" fmla="*/ 671701 h 1330770"/>
                <a:gd name="connsiteX5" fmla="*/ 3066624 w 3451298"/>
                <a:gd name="connsiteY5" fmla="*/ 1323941 h 1330770"/>
                <a:gd name="connsiteX6" fmla="*/ 245641 w 3451298"/>
                <a:gd name="connsiteY6" fmla="*/ 1330770 h 1330770"/>
                <a:gd name="connsiteX7" fmla="*/ 0 w 3451298"/>
                <a:gd name="connsiteY7" fmla="*/ 811887 h 1330770"/>
                <a:gd name="connsiteX0" fmla="*/ 0 w 3451298"/>
                <a:gd name="connsiteY0" fmla="*/ 811887 h 1330770"/>
                <a:gd name="connsiteX1" fmla="*/ 4260 w 3451298"/>
                <a:gd name="connsiteY1" fmla="*/ 591831 h 1330770"/>
                <a:gd name="connsiteX2" fmla="*/ 126446 w 3451298"/>
                <a:gd name="connsiteY2" fmla="*/ 230 h 1330770"/>
                <a:gd name="connsiteX3" fmla="*/ 3078376 w 3451298"/>
                <a:gd name="connsiteY3" fmla="*/ 0 h 1330770"/>
                <a:gd name="connsiteX4" fmla="*/ 3451298 w 3451298"/>
                <a:gd name="connsiteY4" fmla="*/ 671701 h 1330770"/>
                <a:gd name="connsiteX5" fmla="*/ 3066624 w 3451298"/>
                <a:gd name="connsiteY5" fmla="*/ 1323941 h 1330770"/>
                <a:gd name="connsiteX6" fmla="*/ 245641 w 3451298"/>
                <a:gd name="connsiteY6" fmla="*/ 1330770 h 1330770"/>
                <a:gd name="connsiteX7" fmla="*/ 0 w 3451298"/>
                <a:gd name="connsiteY7" fmla="*/ 811887 h 1330770"/>
                <a:gd name="connsiteX0" fmla="*/ 0 w 3451298"/>
                <a:gd name="connsiteY0" fmla="*/ 811887 h 1338523"/>
                <a:gd name="connsiteX1" fmla="*/ 4260 w 3451298"/>
                <a:gd name="connsiteY1" fmla="*/ 591831 h 1338523"/>
                <a:gd name="connsiteX2" fmla="*/ 126446 w 3451298"/>
                <a:gd name="connsiteY2" fmla="*/ 230 h 1338523"/>
                <a:gd name="connsiteX3" fmla="*/ 3078376 w 3451298"/>
                <a:gd name="connsiteY3" fmla="*/ 0 h 1338523"/>
                <a:gd name="connsiteX4" fmla="*/ 3451298 w 3451298"/>
                <a:gd name="connsiteY4" fmla="*/ 671701 h 1338523"/>
                <a:gd name="connsiteX5" fmla="*/ 3066624 w 3451298"/>
                <a:gd name="connsiteY5" fmla="*/ 1323941 h 1338523"/>
                <a:gd name="connsiteX6" fmla="*/ 123246 w 3451298"/>
                <a:gd name="connsiteY6" fmla="*/ 1338523 h 1338523"/>
                <a:gd name="connsiteX7" fmla="*/ 0 w 3451298"/>
                <a:gd name="connsiteY7" fmla="*/ 811887 h 1338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51298" h="1338523">
                  <a:moveTo>
                    <a:pt x="0" y="811887"/>
                  </a:moveTo>
                  <a:lnTo>
                    <a:pt x="4260" y="591831"/>
                  </a:lnTo>
                  <a:lnTo>
                    <a:pt x="126446" y="230"/>
                  </a:lnTo>
                  <a:lnTo>
                    <a:pt x="3078376" y="0"/>
                  </a:lnTo>
                  <a:lnTo>
                    <a:pt x="3451298" y="671701"/>
                  </a:lnTo>
                  <a:lnTo>
                    <a:pt x="3066624" y="1323941"/>
                  </a:lnTo>
                  <a:lnTo>
                    <a:pt x="123246" y="1338523"/>
                  </a:lnTo>
                  <a:lnTo>
                    <a:pt x="0" y="811887"/>
                  </a:lnTo>
                  <a:close/>
                </a:path>
              </a:pathLst>
            </a:custGeom>
            <a:noFill/>
            <a:ln w="22225">
              <a:solidFill>
                <a:srgbClr val="86BC25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4B4A64B-D45C-4CCC-B520-BCDE08B7F5A1}"/>
                </a:ext>
              </a:extLst>
            </p:cNvPr>
            <p:cNvSpPr txBox="1"/>
            <p:nvPr/>
          </p:nvSpPr>
          <p:spPr>
            <a:xfrm>
              <a:off x="4963315" y="6105599"/>
              <a:ext cx="2520000" cy="153888"/>
            </a:xfrm>
            <a:prstGeom prst="rect">
              <a:avLst/>
            </a:prstGeom>
            <a:noFill/>
          </p:spPr>
          <p:txBody>
            <a:bodyPr wrap="square" lIns="36000" tIns="0" rIns="36000" bIns="0" rtlCol="0" anchor="ctr">
              <a:spAutoFit/>
            </a:bodyPr>
            <a:lstStyle/>
            <a:p>
              <a:endParaRPr lang="it-IT" sz="1000" dirty="0">
                <a:latin typeface="Raleway" panose="020B0503030101060003" pitchFamily="34" charset="0"/>
              </a:endParaRPr>
            </a:p>
          </p:txBody>
        </p:sp>
      </p:grpSp>
      <p:sp>
        <p:nvSpPr>
          <p:cNvPr id="72" name="TextBox 71">
            <a:extLst>
              <a:ext uri="{FF2B5EF4-FFF2-40B4-BE49-F238E27FC236}">
                <a16:creationId xmlns:a16="http://schemas.microsoft.com/office/drawing/2014/main" id="{EDAC875F-859D-4107-8BDC-0D2B48C2E849}"/>
              </a:ext>
            </a:extLst>
          </p:cNvPr>
          <p:cNvSpPr txBox="1"/>
          <p:nvPr/>
        </p:nvSpPr>
        <p:spPr>
          <a:xfrm>
            <a:off x="4459014" y="4976909"/>
            <a:ext cx="3329963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5113" indent="-265113">
              <a:lnSpc>
                <a:spcPct val="90000"/>
              </a:lnSpc>
              <a:buClr>
                <a:schemeClr val="bg2">
                  <a:lumMod val="75000"/>
                </a:schemeClr>
              </a:buClr>
              <a:buFont typeface="Wingdings" panose="05000000000000000000" pitchFamily="2" charset="2"/>
              <a:buChar char="¨"/>
            </a:pPr>
            <a:r>
              <a:rPr lang="it-IT" sz="1050" dirty="0">
                <a:latin typeface="Raleway" panose="020B0503030101060003" pitchFamily="34" charset="0"/>
              </a:rPr>
              <a:t>Monitoraggio (sempre presente)</a:t>
            </a:r>
          </a:p>
          <a:p>
            <a:pPr marL="265113" indent="-265113">
              <a:lnSpc>
                <a:spcPct val="90000"/>
              </a:lnSpc>
              <a:buClr>
                <a:schemeClr val="bg2">
                  <a:lumMod val="75000"/>
                </a:schemeClr>
              </a:buClr>
              <a:buFont typeface="Wingdings" panose="05000000000000000000" pitchFamily="2" charset="2"/>
              <a:buChar char="¨"/>
            </a:pPr>
            <a:r>
              <a:rPr lang="it-IT" sz="1050" dirty="0">
                <a:latin typeface="Raleway" panose="020B0503030101060003" pitchFamily="34" charset="0"/>
              </a:rPr>
              <a:t>Valutazione di implementazione (facoltativa)</a:t>
            </a:r>
          </a:p>
          <a:p>
            <a:pPr marL="265113" indent="-265113">
              <a:lnSpc>
                <a:spcPct val="90000"/>
              </a:lnSpc>
              <a:buClr>
                <a:schemeClr val="bg2">
                  <a:lumMod val="75000"/>
                </a:schemeClr>
              </a:buClr>
              <a:buFont typeface="Wingdings" panose="05000000000000000000" pitchFamily="2" charset="2"/>
              <a:buChar char="¨"/>
            </a:pPr>
            <a:r>
              <a:rPr lang="it-IT" sz="1050" dirty="0">
                <a:latin typeface="Raleway" panose="020B0503030101060003" pitchFamily="34" charset="0"/>
              </a:rPr>
              <a:t>Valutazione d’impatto (facoltativa): </a:t>
            </a:r>
          </a:p>
          <a:p>
            <a:pPr marL="446088" indent="-257175">
              <a:lnSpc>
                <a:spcPct val="90000"/>
              </a:lnSpc>
              <a:buClr>
                <a:schemeClr val="bg2">
                  <a:lumMod val="75000"/>
                </a:schemeClr>
              </a:buClr>
              <a:buFont typeface="Wingdings" panose="05000000000000000000" pitchFamily="2" charset="2"/>
              <a:buChar char="¨"/>
            </a:pPr>
            <a:r>
              <a:rPr lang="it-IT" sz="1050" dirty="0">
                <a:latin typeface="Raleway" panose="020B0503030101060003" pitchFamily="34" charset="0"/>
              </a:rPr>
              <a:t>qualitativa</a:t>
            </a:r>
          </a:p>
          <a:p>
            <a:pPr marL="446088" indent="-257175">
              <a:lnSpc>
                <a:spcPct val="90000"/>
              </a:lnSpc>
              <a:buClr>
                <a:schemeClr val="bg2">
                  <a:lumMod val="75000"/>
                </a:schemeClr>
              </a:buClr>
              <a:buFont typeface="Wingdings" panose="05000000000000000000" pitchFamily="2" charset="2"/>
              <a:buChar char="¨"/>
            </a:pPr>
            <a:r>
              <a:rPr lang="it-IT" sz="1050" dirty="0">
                <a:latin typeface="Raleway" panose="020B0503030101060003" pitchFamily="34" charset="0"/>
              </a:rPr>
              <a:t>quantitativa:</a:t>
            </a:r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47F859D7-B513-4EB4-AB5B-7AC60E8A1B73}"/>
              </a:ext>
            </a:extLst>
          </p:cNvPr>
          <p:cNvSpPr/>
          <p:nvPr/>
        </p:nvSpPr>
        <p:spPr>
          <a:xfrm>
            <a:off x="5175968" y="6110430"/>
            <a:ext cx="252000" cy="104856"/>
          </a:xfrm>
          <a:prstGeom prst="roundRect">
            <a:avLst/>
          </a:prstGeom>
          <a:solidFill>
            <a:srgbClr val="99D5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endParaRPr lang="it-IT" sz="1100" dirty="0">
              <a:latin typeface="Raleway" panose="020B0503030101060003" pitchFamily="34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DB91BA8-DF3C-459C-8400-E25303F4B431}"/>
              </a:ext>
            </a:extLst>
          </p:cNvPr>
          <p:cNvSpPr txBox="1"/>
          <p:nvPr/>
        </p:nvSpPr>
        <p:spPr>
          <a:xfrm>
            <a:off x="5466224" y="6085914"/>
            <a:ext cx="2520000" cy="153888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r>
              <a:rPr lang="it-IT" sz="1000" dirty="0" err="1">
                <a:latin typeface="Raleway" panose="020B0503030101060003" pitchFamily="34" charset="0"/>
              </a:rPr>
              <a:t>Outcome</a:t>
            </a:r>
            <a:r>
              <a:rPr lang="it-IT" sz="1000" dirty="0">
                <a:latin typeface="Raleway" panose="020B0503030101060003" pitchFamily="34" charset="0"/>
              </a:rPr>
              <a:t> non controfattuale</a:t>
            </a:r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66541445-D91D-4C8B-A4FA-32E767B09A5D}"/>
              </a:ext>
            </a:extLst>
          </p:cNvPr>
          <p:cNvSpPr/>
          <p:nvPr/>
        </p:nvSpPr>
        <p:spPr>
          <a:xfrm>
            <a:off x="5076489" y="5966275"/>
            <a:ext cx="360000" cy="104856"/>
          </a:xfrm>
          <a:prstGeom prst="roundRect">
            <a:avLst/>
          </a:prstGeom>
          <a:solidFill>
            <a:srgbClr val="68A5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endParaRPr lang="it-IT" sz="1100">
              <a:latin typeface="Raleway" panose="020B0503030101060003" pitchFamily="34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5A266171-077D-4620-B893-559AEF02A5F0}"/>
              </a:ext>
            </a:extLst>
          </p:cNvPr>
          <p:cNvSpPr txBox="1"/>
          <p:nvPr/>
        </p:nvSpPr>
        <p:spPr>
          <a:xfrm>
            <a:off x="5474613" y="5941759"/>
            <a:ext cx="2520000" cy="153888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r>
              <a:rPr lang="it-IT" sz="1000" dirty="0" err="1">
                <a:latin typeface="Raleway" panose="020B0503030101060003" pitchFamily="34" charset="0"/>
              </a:rPr>
              <a:t>Outcome</a:t>
            </a:r>
            <a:r>
              <a:rPr lang="it-IT" sz="1000" dirty="0">
                <a:latin typeface="Raleway" panose="020B0503030101060003" pitchFamily="34" charset="0"/>
              </a:rPr>
              <a:t> controfattuale</a:t>
            </a:r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EC319A52-6418-4889-8FDE-3A068C5D70C2}"/>
              </a:ext>
            </a:extLst>
          </p:cNvPr>
          <p:cNvSpPr/>
          <p:nvPr/>
        </p:nvSpPr>
        <p:spPr>
          <a:xfrm>
            <a:off x="4975245" y="5822121"/>
            <a:ext cx="468000" cy="104856"/>
          </a:xfrm>
          <a:prstGeom prst="roundRect">
            <a:avLst/>
          </a:prstGeom>
          <a:solidFill>
            <a:srgbClr val="4167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endParaRPr lang="it-IT" sz="1100">
              <a:latin typeface="Raleway" panose="020B0503030101060003" pitchFamily="34" charset="0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F2B45F96-17BF-410B-A802-A2AEE16239E8}"/>
              </a:ext>
            </a:extLst>
          </p:cNvPr>
          <p:cNvSpPr txBox="1"/>
          <p:nvPr/>
        </p:nvSpPr>
        <p:spPr>
          <a:xfrm>
            <a:off x="5479109" y="5797604"/>
            <a:ext cx="2520000" cy="153888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r>
              <a:rPr lang="it-IT" sz="1000" dirty="0" err="1">
                <a:latin typeface="Raleway" panose="020B0503030101060003" pitchFamily="34" charset="0"/>
              </a:rPr>
              <a:t>Outcome</a:t>
            </a:r>
            <a:r>
              <a:rPr lang="it-IT" sz="1000" dirty="0">
                <a:latin typeface="Raleway" panose="020B0503030101060003" pitchFamily="34" charset="0"/>
              </a:rPr>
              <a:t> controfattuale sperimentale</a:t>
            </a:r>
          </a:p>
        </p:txBody>
      </p:sp>
    </p:spTree>
    <p:extLst>
      <p:ext uri="{BB962C8B-B14F-4D97-AF65-F5344CB8AC3E}">
        <p14:creationId xmlns:p14="http://schemas.microsoft.com/office/powerpoint/2010/main" val="4034994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193482-0D11-4A1E-B148-50321D792E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5933" y="217870"/>
            <a:ext cx="10049890" cy="620376"/>
          </a:xfrm>
        </p:spPr>
        <p:txBody>
          <a:bodyPr>
            <a:normAutofit fontScale="90000"/>
          </a:bodyPr>
          <a:lstStyle/>
          <a:p>
            <a:r>
              <a:rPr lang="it-IT" dirty="0"/>
              <a:t>Numeri </a:t>
            </a:r>
            <a:r>
              <a:rPr lang="it-IT" b="0" dirty="0"/>
              <a:t>| La dimensione della Compagnia a colpo d’occhio nel biennio 2017-18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BB09AD-2E38-48F5-A31B-2F3209564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91801" y="6535198"/>
            <a:ext cx="1173479" cy="365125"/>
          </a:xfrm>
        </p:spPr>
        <p:txBody>
          <a:bodyPr/>
          <a:lstStyle/>
          <a:p>
            <a:fld id="{FEDAE875-4048-254F-AF2D-3CFA50F6E766}" type="slidenum">
              <a:rPr lang="it-IT" smtClean="0"/>
              <a:pPr/>
              <a:t>3</a:t>
            </a:fld>
            <a:endParaRPr lang="it-IT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3F6ECAFA-1E17-4DAC-8F54-69DCD8A39B03}"/>
              </a:ext>
            </a:extLst>
          </p:cNvPr>
          <p:cNvSpPr txBox="1">
            <a:spLocks/>
          </p:cNvSpPr>
          <p:nvPr/>
        </p:nvSpPr>
        <p:spPr>
          <a:xfrm>
            <a:off x="455933" y="1489870"/>
            <a:ext cx="11280134" cy="182575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8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it-IT" sz="1200" dirty="0"/>
              <a:t>Di seguito vengono riportati i </a:t>
            </a:r>
            <a:r>
              <a:rPr lang="it-IT" sz="1200" b="1" dirty="0"/>
              <a:t>risultati dell’attività operativa della Compagnia nel biennio 2017-2018</a:t>
            </a:r>
            <a:r>
              <a:rPr lang="it-IT" sz="1200" dirty="0"/>
              <a:t>, come presentati nel bilancio di metà mandato.</a:t>
            </a:r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it-IT" sz="1200" dirty="0"/>
              <a:t>Tra il 2017 e il 2018 sono pervenute alla Compagnia oltre 4.000 richieste per un controvalore di oltre 512 milioni di euro. Di queste </a:t>
            </a:r>
            <a:r>
              <a:rPr lang="it-IT" sz="1200" b="1" dirty="0"/>
              <a:t>1.711</a:t>
            </a:r>
            <a:r>
              <a:rPr lang="it-IT" sz="1200" dirty="0"/>
              <a:t>, pari al 42,7%, sono state </a:t>
            </a:r>
            <a:r>
              <a:rPr lang="it-IT" sz="1200" b="1" dirty="0"/>
              <a:t>supportate dalla Compagnia, attraverso l’erogazione di </a:t>
            </a:r>
            <a:r>
              <a:rPr lang="it-IT" sz="1200" dirty="0"/>
              <a:t>oltre </a:t>
            </a:r>
            <a:r>
              <a:rPr lang="it-IT" sz="1200" b="1" dirty="0"/>
              <a:t>357 milioni di euro</a:t>
            </a:r>
            <a:r>
              <a:rPr lang="it-IT" sz="1200" dirty="0"/>
              <a:t>, pari a circa il 70% dei fondi richiesti dal territorio. Un trend di erogazione in costante crescita negli ultimi 4 anni e con un </a:t>
            </a:r>
            <a:r>
              <a:rPr lang="it-IT" sz="1200" b="1" dirty="0"/>
              <a:t>valore medio per progetto di 209 mila euro. </a:t>
            </a:r>
            <a:r>
              <a:rPr lang="it-IT" sz="1200" dirty="0"/>
              <a:t>Proprio questo dato appare interessante: aumentano i </a:t>
            </a:r>
            <a:r>
              <a:rPr lang="it-IT" sz="1200" b="1" dirty="0"/>
              <a:t>progetti a elevata</a:t>
            </a:r>
            <a:r>
              <a:rPr lang="it-IT" sz="1200" dirty="0"/>
              <a:t> </a:t>
            </a:r>
            <a:r>
              <a:rPr lang="it-IT" sz="1200" b="1" dirty="0"/>
              <a:t>complessità</a:t>
            </a:r>
            <a:r>
              <a:rPr lang="it-IT" sz="1200" dirty="0"/>
              <a:t> e presentati da </a:t>
            </a:r>
            <a:r>
              <a:rPr lang="it-IT" sz="1200" b="1" dirty="0"/>
              <a:t>reti di stakeholder</a:t>
            </a:r>
            <a:r>
              <a:rPr lang="it-IT" sz="1200" dirty="0"/>
              <a:t>.</a:t>
            </a:r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it-IT" sz="1200" dirty="0"/>
              <a:t>Guardando alla tipologia di progetto il </a:t>
            </a:r>
            <a:r>
              <a:rPr lang="it-IT" sz="1200" b="1" dirty="0"/>
              <a:t>grant-making </a:t>
            </a:r>
            <a:r>
              <a:rPr lang="it-IT" sz="1200" dirty="0"/>
              <a:t>si conferma lo strumento principale, seguito dal sostegno agli </a:t>
            </a:r>
            <a:r>
              <a:rPr lang="it-IT" sz="1200" b="1" dirty="0"/>
              <a:t>enti strumentali </a:t>
            </a:r>
            <a:r>
              <a:rPr lang="it-IT" sz="1200" dirty="0"/>
              <a:t>e dalle </a:t>
            </a:r>
            <a:r>
              <a:rPr lang="it-IT" sz="1200" b="1" dirty="0"/>
              <a:t>convenzioni</a:t>
            </a:r>
            <a:r>
              <a:rPr lang="it-IT" sz="1200" dirty="0"/>
              <a:t>.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BA00E98-7AAE-4DF4-8D6B-62E152351F28}"/>
              </a:ext>
            </a:extLst>
          </p:cNvPr>
          <p:cNvGraphicFramePr>
            <a:graphicFrameLocks noGrp="1"/>
          </p:cNvGraphicFramePr>
          <p:nvPr/>
        </p:nvGraphicFramePr>
        <p:xfrm>
          <a:off x="473087" y="4217945"/>
          <a:ext cx="6588000" cy="212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0000">
                  <a:extLst>
                    <a:ext uri="{9D8B030D-6E8A-4147-A177-3AD203B41FA5}">
                      <a16:colId xmlns:a16="http://schemas.microsoft.com/office/drawing/2014/main" val="490343944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615403787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068096272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1361221458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31719945"/>
                    </a:ext>
                  </a:extLst>
                </a:gridCol>
              </a:tblGrid>
              <a:tr h="265500">
                <a:tc>
                  <a:txBody>
                    <a:bodyPr/>
                    <a:lstStyle/>
                    <a:p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Aree</a:t>
                      </a:r>
                    </a:p>
                  </a:txBody>
                  <a:tcPr marL="72000" marR="72000" marT="36000" marB="36000" anchor="ctr">
                    <a:lnL w="12700" cmpd="sng">
                      <a:noFill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Erogato 2017-18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% sul totale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Progetti 2017-18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% sul totale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1140811"/>
                  </a:ext>
                </a:extLst>
              </a:tr>
              <a:tr h="265500">
                <a:tc>
                  <a:txBody>
                    <a:bodyPr/>
                    <a:lstStyle/>
                    <a:p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Ricerca e Sanità</a:t>
                      </a:r>
                    </a:p>
                  </a:txBody>
                  <a:tcPr marL="72000" marR="72000" marT="36000" marB="36000" anchor="ctr"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94.509.000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26,5%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220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12,8%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4067937"/>
                  </a:ext>
                </a:extLst>
              </a:tr>
              <a:tr h="265500">
                <a:tc>
                  <a:txBody>
                    <a:bodyPr/>
                    <a:lstStyle/>
                    <a:p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Arte, Attività e Beni culturali</a:t>
                      </a:r>
                    </a:p>
                  </a:txBody>
                  <a:tcPr marL="72000" marR="72000" marT="36000" marB="36000" anchor="ctr"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64.243.000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17,9%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537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31,4%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761386"/>
                  </a:ext>
                </a:extLst>
              </a:tr>
              <a:tr h="265500">
                <a:tc>
                  <a:txBody>
                    <a:bodyPr/>
                    <a:lstStyle/>
                    <a:p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Innovazione culturale</a:t>
                      </a:r>
                    </a:p>
                  </a:txBody>
                  <a:tcPr marL="72000" marR="72000" marT="36000" marB="36000" anchor="ctr"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14.184.000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4,1%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205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11,9%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3212054"/>
                  </a:ext>
                </a:extLst>
              </a:tr>
              <a:tr h="265500">
                <a:tc>
                  <a:txBody>
                    <a:bodyPr/>
                    <a:lstStyle/>
                    <a:p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Politiche sociali</a:t>
                      </a:r>
                    </a:p>
                  </a:txBody>
                  <a:tcPr marL="72000" marR="72000" marT="36000" marB="36000" anchor="ctr"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150.609.000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42,0%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456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26,6%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6084785"/>
                  </a:ext>
                </a:extLst>
              </a:tr>
              <a:tr h="265500">
                <a:tc>
                  <a:txBody>
                    <a:bodyPr/>
                    <a:lstStyle/>
                    <a:p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Filantropia e Territorio</a:t>
                      </a:r>
                    </a:p>
                  </a:txBody>
                  <a:tcPr marL="72000" marR="72000" marT="36000" marB="36000" anchor="ctr"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23.480.000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6,6%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149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8,8%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1280429"/>
                  </a:ext>
                </a:extLst>
              </a:tr>
              <a:tr h="265500">
                <a:tc>
                  <a:txBody>
                    <a:bodyPr/>
                    <a:lstStyle/>
                    <a:p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Programmi e piano strategico</a:t>
                      </a:r>
                    </a:p>
                  </a:txBody>
                  <a:tcPr marL="72000" marR="72000" marT="36000" marB="36000" anchor="ctr"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10.126.000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2,9%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144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8,5%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2930877"/>
                  </a:ext>
                </a:extLst>
              </a:tr>
              <a:tr h="265500">
                <a:tc>
                  <a:txBody>
                    <a:bodyPr/>
                    <a:lstStyle/>
                    <a:p>
                      <a:r>
                        <a:rPr lang="it-IT" sz="1000" b="1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Totale</a:t>
                      </a:r>
                    </a:p>
                  </a:txBody>
                  <a:tcPr marL="72000" marR="72000" marT="36000" marB="36000" anchor="ctr"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357.151.000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100%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1.711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100%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5043500"/>
                  </a:ext>
                </a:extLst>
              </a:tr>
            </a:tbl>
          </a:graphicData>
        </a:graphic>
      </p:graphicFrame>
      <p:graphicFrame>
        <p:nvGraphicFramePr>
          <p:cNvPr id="29" name="Chart 28">
            <a:extLst>
              <a:ext uri="{FF2B5EF4-FFF2-40B4-BE49-F238E27FC236}">
                <a16:creationId xmlns:a16="http://schemas.microsoft.com/office/drawing/2014/main" id="{F808A0D1-44F8-4A18-B58B-053DCA6CAE79}"/>
              </a:ext>
            </a:extLst>
          </p:cNvPr>
          <p:cNvGraphicFramePr/>
          <p:nvPr/>
        </p:nvGraphicFramePr>
        <p:xfrm>
          <a:off x="7399322" y="4217946"/>
          <a:ext cx="4353899" cy="212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7" name="Rectangle 86">
            <a:extLst>
              <a:ext uri="{FF2B5EF4-FFF2-40B4-BE49-F238E27FC236}">
                <a16:creationId xmlns:a16="http://schemas.microsoft.com/office/drawing/2014/main" id="{4B7D9911-5C9C-4F5E-80EB-31D33286E483}"/>
              </a:ext>
            </a:extLst>
          </p:cNvPr>
          <p:cNvSpPr/>
          <p:nvPr/>
        </p:nvSpPr>
        <p:spPr>
          <a:xfrm>
            <a:off x="7399322" y="3854879"/>
            <a:ext cx="4316440" cy="276999"/>
          </a:xfrm>
          <a:prstGeom prst="rect">
            <a:avLst/>
          </a:prstGeom>
          <a:solidFill>
            <a:srgbClr val="00A989"/>
          </a:solidFill>
        </p:spPr>
        <p:txBody>
          <a:bodyPr wrap="square">
            <a:spAutoFit/>
          </a:bodyPr>
          <a:lstStyle/>
          <a:p>
            <a:pPr algn="ctr">
              <a:spcBef>
                <a:spcPts val="300"/>
              </a:spcBef>
            </a:pPr>
            <a:r>
              <a:rPr lang="it-IT" sz="1200" b="1" dirty="0">
                <a:solidFill>
                  <a:schemeClr val="bg1"/>
                </a:solidFill>
                <a:latin typeface="Raleway" panose="020B0503030101060003" pitchFamily="34" charset="0"/>
              </a:rPr>
              <a:t>Erogato biennio 2017-18 per tipologia di progetto (%)</a:t>
            </a:r>
            <a:endParaRPr lang="it-IT" sz="1200" dirty="0">
              <a:solidFill>
                <a:schemeClr val="bg1"/>
              </a:solidFill>
              <a:latin typeface="Raleway" panose="020B0503030101060003" pitchFamily="34" charset="0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9054E253-C665-42D9-902C-3E34CDD5FDB6}"/>
              </a:ext>
            </a:extLst>
          </p:cNvPr>
          <p:cNvSpPr/>
          <p:nvPr/>
        </p:nvSpPr>
        <p:spPr>
          <a:xfrm>
            <a:off x="473087" y="3854879"/>
            <a:ext cx="6588000" cy="276999"/>
          </a:xfrm>
          <a:prstGeom prst="rect">
            <a:avLst/>
          </a:prstGeom>
          <a:solidFill>
            <a:srgbClr val="00A989"/>
          </a:solidFill>
        </p:spPr>
        <p:txBody>
          <a:bodyPr wrap="square">
            <a:spAutoFit/>
          </a:bodyPr>
          <a:lstStyle/>
          <a:p>
            <a:pPr algn="ctr">
              <a:spcBef>
                <a:spcPts val="300"/>
              </a:spcBef>
            </a:pPr>
            <a:r>
              <a:rPr lang="it-IT" sz="1200" b="1" dirty="0">
                <a:solidFill>
                  <a:schemeClr val="bg1"/>
                </a:solidFill>
                <a:latin typeface="Raleway" panose="020B0503030101060003" pitchFamily="34" charset="0"/>
              </a:rPr>
              <a:t>Erogato e numero progetti nel biennio 2017,18 per Area (€, %)</a:t>
            </a:r>
            <a:endParaRPr lang="it-IT" sz="1200" dirty="0">
              <a:solidFill>
                <a:schemeClr val="bg1"/>
              </a:solidFill>
              <a:latin typeface="Raleway" panose="020B050303010106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976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193482-0D11-4A1E-B148-50321D792E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7991" y="217870"/>
            <a:ext cx="10177832" cy="620376"/>
          </a:xfrm>
        </p:spPr>
        <p:txBody>
          <a:bodyPr>
            <a:normAutofit fontScale="90000"/>
          </a:bodyPr>
          <a:lstStyle/>
          <a:p>
            <a:r>
              <a:rPr lang="it-IT" dirty="0">
                <a:gradFill flip="none" rotWithShape="1">
                  <a:gsLst>
                    <a:gs pos="0">
                      <a:srgbClr val="036937"/>
                    </a:gs>
                    <a:gs pos="24000">
                      <a:srgbClr val="108C72"/>
                    </a:gs>
                    <a:gs pos="56000">
                      <a:srgbClr val="86BC25"/>
                    </a:gs>
                    <a:gs pos="97326">
                      <a:srgbClr val="FCEA10"/>
                    </a:gs>
                    <a:gs pos="76000">
                      <a:srgbClr val="CFD700"/>
                    </a:gs>
                  </a:gsLst>
                  <a:lin ang="0" scaled="1"/>
                  <a:tileRect/>
                </a:gradFill>
              </a:rPr>
              <a:t>Executive </a:t>
            </a:r>
            <a:r>
              <a:rPr lang="it-IT" dirty="0" err="1">
                <a:gradFill flip="none" rotWithShape="1">
                  <a:gsLst>
                    <a:gs pos="0">
                      <a:srgbClr val="036937"/>
                    </a:gs>
                    <a:gs pos="24000">
                      <a:srgbClr val="108C72"/>
                    </a:gs>
                    <a:gs pos="56000">
                      <a:srgbClr val="86BC25"/>
                    </a:gs>
                    <a:gs pos="97326">
                      <a:srgbClr val="FCEA10"/>
                    </a:gs>
                    <a:gs pos="76000">
                      <a:srgbClr val="CFD700"/>
                    </a:gs>
                  </a:gsLst>
                  <a:lin ang="0" scaled="1"/>
                  <a:tileRect/>
                </a:gradFill>
              </a:rPr>
              <a:t>summary</a:t>
            </a:r>
            <a:r>
              <a:rPr lang="it-IT" dirty="0">
                <a:gradFill flip="none" rotWithShape="1">
                  <a:gsLst>
                    <a:gs pos="0">
                      <a:srgbClr val="036937"/>
                    </a:gs>
                    <a:gs pos="24000">
                      <a:srgbClr val="108C72"/>
                    </a:gs>
                    <a:gs pos="56000">
                      <a:srgbClr val="86BC25"/>
                    </a:gs>
                    <a:gs pos="97326">
                      <a:srgbClr val="FCEA10"/>
                    </a:gs>
                    <a:gs pos="76000">
                      <a:srgbClr val="CFD700"/>
                    </a:gs>
                  </a:gsLst>
                  <a:lin ang="0" scaled="1"/>
                  <a:tileRect/>
                </a:gradFill>
              </a:rPr>
              <a:t> </a:t>
            </a:r>
            <a:r>
              <a:rPr lang="it-IT" b="0" dirty="0">
                <a:gradFill flip="none" rotWithShape="1">
                  <a:gsLst>
                    <a:gs pos="0">
                      <a:srgbClr val="036937"/>
                    </a:gs>
                    <a:gs pos="24000">
                      <a:srgbClr val="108C72"/>
                    </a:gs>
                    <a:gs pos="56000">
                      <a:srgbClr val="86BC25"/>
                    </a:gs>
                    <a:gs pos="97326">
                      <a:srgbClr val="FCEA10"/>
                    </a:gs>
                    <a:gs pos="76000">
                      <a:srgbClr val="CFD700"/>
                    </a:gs>
                  </a:gsLst>
                  <a:lin ang="0" scaled="1"/>
                  <a:tileRect/>
                </a:gradFill>
              </a:rPr>
              <a:t>| Il quartiere al museo – Un Percorso di Welfare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BB09AD-2E38-48F5-A31B-2F3209564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91801" y="6535198"/>
            <a:ext cx="1173479" cy="365125"/>
          </a:xfrm>
        </p:spPr>
        <p:txBody>
          <a:bodyPr/>
          <a:lstStyle/>
          <a:p>
            <a:fld id="{FEDAE875-4048-254F-AF2D-3CFA50F6E766}" type="slidenum">
              <a:rPr lang="it-IT" smtClean="0"/>
              <a:pPr/>
              <a:t>4</a:t>
            </a:fld>
            <a:endParaRPr lang="it-IT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A1311EF-0204-4FA5-A5D3-04EFA2C3930F}"/>
              </a:ext>
            </a:extLst>
          </p:cNvPr>
          <p:cNvGrpSpPr/>
          <p:nvPr/>
        </p:nvGrpSpPr>
        <p:grpSpPr>
          <a:xfrm>
            <a:off x="410615" y="2959551"/>
            <a:ext cx="11461611" cy="750146"/>
            <a:chOff x="343136" y="1256701"/>
            <a:chExt cx="11461611" cy="750146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41E7C89-D20D-4AF5-B6DB-279051BDFA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8761" b="7800"/>
            <a:stretch/>
          </p:blipFill>
          <p:spPr>
            <a:xfrm>
              <a:off x="343136" y="1256701"/>
              <a:ext cx="428651" cy="433166"/>
            </a:xfrm>
            <a:prstGeom prst="rect">
              <a:avLst/>
            </a:prstGeom>
          </p:spPr>
        </p:pic>
        <p:sp>
          <p:nvSpPr>
            <p:cNvPr id="25" name="Subtitle 2">
              <a:extLst>
                <a:ext uri="{FF2B5EF4-FFF2-40B4-BE49-F238E27FC236}">
                  <a16:creationId xmlns:a16="http://schemas.microsoft.com/office/drawing/2014/main" id="{26447FAF-DCE1-4A1C-8C9C-9F0EA436A980}"/>
                </a:ext>
              </a:extLst>
            </p:cNvPr>
            <p:cNvSpPr txBox="1">
              <a:spLocks/>
            </p:cNvSpPr>
            <p:nvPr/>
          </p:nvSpPr>
          <p:spPr>
            <a:xfrm>
              <a:off x="946653" y="1335253"/>
              <a:ext cx="10858094" cy="671594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Raleway" charset="0"/>
                  <a:ea typeface="Raleway" charset="0"/>
                  <a:cs typeface="Raleway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200" b="1" dirty="0">
                  <a:solidFill>
                    <a:srgbClr val="108C72"/>
                  </a:solidFill>
                </a:rPr>
                <a:t>Outcome attesi:</a:t>
              </a:r>
              <a:r>
                <a:rPr lang="it-IT" sz="1200" dirty="0"/>
                <a:t> </a:t>
              </a:r>
              <a:r>
                <a:rPr lang="it-IT" sz="1200" b="1" dirty="0"/>
                <a:t>stimolare il consumo culturale da parte del target over 60</a:t>
              </a:r>
              <a:r>
                <a:rPr lang="it-IT" sz="1200" dirty="0"/>
                <a:t>, generalmente escluso da iniziative di Audience Development; </a:t>
              </a:r>
              <a:r>
                <a:rPr lang="it-IT" sz="1200" b="1" dirty="0"/>
                <a:t>migliorare il benessere </a:t>
              </a:r>
              <a:r>
                <a:rPr lang="it-IT" sz="1200" dirty="0"/>
                <a:t>dei partecipanti, attraverso il consumo culturale e lo sviluppo di relazioni sociali a questo collegate; </a:t>
              </a:r>
              <a:r>
                <a:rPr lang="it-IT" sz="1200" b="1" dirty="0"/>
                <a:t>verificare la </a:t>
              </a:r>
              <a:r>
                <a:rPr lang="it-IT" sz="1200" b="1" dirty="0" err="1"/>
                <a:t>willingness</a:t>
              </a:r>
              <a:r>
                <a:rPr lang="it-IT" sz="1200" b="1" dirty="0"/>
                <a:t>-to-</a:t>
              </a:r>
              <a:r>
                <a:rPr lang="it-IT" sz="1200" b="1" dirty="0" err="1"/>
                <a:t>pay</a:t>
              </a:r>
              <a:r>
                <a:rPr lang="it-IT" sz="1200" b="1" dirty="0"/>
                <a:t> </a:t>
              </a:r>
              <a:r>
                <a:rPr lang="it-IT" sz="1200" dirty="0"/>
                <a:t>dei partecipanti e l’effettiva </a:t>
              </a:r>
              <a:r>
                <a:rPr lang="it-IT" sz="1200" b="1" dirty="0"/>
                <a:t>conversione da utenti gratuiti a utenti paganti </a:t>
              </a:r>
              <a:r>
                <a:rPr lang="it-IT" sz="1200" dirty="0"/>
                <a:t>al termine del progetto</a:t>
              </a:r>
            </a:p>
          </p:txBody>
        </p:sp>
      </p:grp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8E046CB-2A11-4DE0-8B8D-F753B64308F8}"/>
              </a:ext>
            </a:extLst>
          </p:cNvPr>
          <p:cNvCxnSpPr/>
          <p:nvPr/>
        </p:nvCxnSpPr>
        <p:spPr>
          <a:xfrm>
            <a:off x="1093644" y="3853537"/>
            <a:ext cx="10728000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D21F070B-50F3-4CCE-A06E-B3B2357564CE}"/>
              </a:ext>
            </a:extLst>
          </p:cNvPr>
          <p:cNvCxnSpPr/>
          <p:nvPr/>
        </p:nvCxnSpPr>
        <p:spPr>
          <a:xfrm>
            <a:off x="1045359" y="5591508"/>
            <a:ext cx="10728000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D5370661-3A4B-4703-8DA4-46954CCD098B}"/>
              </a:ext>
            </a:extLst>
          </p:cNvPr>
          <p:cNvGrpSpPr/>
          <p:nvPr/>
        </p:nvGrpSpPr>
        <p:grpSpPr>
          <a:xfrm>
            <a:off x="449174" y="4246970"/>
            <a:ext cx="7735197" cy="1033183"/>
            <a:chOff x="608198" y="3132027"/>
            <a:chExt cx="7735197" cy="479427"/>
          </a:xfrm>
        </p:grpSpPr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BCE6810E-2C2E-4F79-BE3D-E578E578622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08198" y="3132027"/>
              <a:ext cx="432000" cy="432000"/>
            </a:xfrm>
            <a:prstGeom prst="rect">
              <a:avLst/>
            </a:prstGeom>
          </p:spPr>
        </p:pic>
        <p:sp>
          <p:nvSpPr>
            <p:cNvPr id="39" name="Subtitle 2">
              <a:extLst>
                <a:ext uri="{FF2B5EF4-FFF2-40B4-BE49-F238E27FC236}">
                  <a16:creationId xmlns:a16="http://schemas.microsoft.com/office/drawing/2014/main" id="{06284FCD-7D6E-4DB2-9DCC-806FEC51FE98}"/>
                </a:ext>
              </a:extLst>
            </p:cNvPr>
            <p:cNvSpPr txBox="1">
              <a:spLocks/>
            </p:cNvSpPr>
            <p:nvPr/>
          </p:nvSpPr>
          <p:spPr>
            <a:xfrm>
              <a:off x="1188361" y="3170692"/>
              <a:ext cx="7155034" cy="440762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Raleway" charset="0"/>
                  <a:ea typeface="Raleway" charset="0"/>
                  <a:cs typeface="Raleway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200" b="1" dirty="0">
                  <a:solidFill>
                    <a:srgbClr val="108C72"/>
                  </a:solidFill>
                </a:rPr>
                <a:t>Metodologia di monitoraggio e valutazione: </a:t>
              </a:r>
              <a:r>
                <a:rPr lang="it-IT" sz="1200" b="1" dirty="0"/>
                <a:t>analisi di impatto quantitativa non controfattuale di tipo </a:t>
              </a:r>
              <a:r>
                <a:rPr lang="it-IT" sz="1200" b="1" dirty="0" err="1"/>
                <a:t>pre</a:t>
              </a:r>
              <a:r>
                <a:rPr lang="it-IT" sz="1200" b="1" dirty="0"/>
                <a:t>-post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271187CC-C58A-4CEC-A331-7A2BC8B19DCD}"/>
              </a:ext>
            </a:extLst>
          </p:cNvPr>
          <p:cNvGrpSpPr/>
          <p:nvPr/>
        </p:nvGrpSpPr>
        <p:grpSpPr>
          <a:xfrm>
            <a:off x="469339" y="5584690"/>
            <a:ext cx="11388723" cy="773245"/>
            <a:chOff x="628363" y="3461372"/>
            <a:chExt cx="11388723" cy="77324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F046DBE-09A1-46D7-9572-4A4DD125599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28363" y="3461372"/>
              <a:ext cx="433231" cy="432000"/>
            </a:xfrm>
            <a:prstGeom prst="rect">
              <a:avLst/>
            </a:prstGeom>
          </p:spPr>
        </p:pic>
        <p:sp>
          <p:nvSpPr>
            <p:cNvPr id="42" name="Subtitle 2">
              <a:extLst>
                <a:ext uri="{FF2B5EF4-FFF2-40B4-BE49-F238E27FC236}">
                  <a16:creationId xmlns:a16="http://schemas.microsoft.com/office/drawing/2014/main" id="{8334E538-4C24-4E0C-B14A-A2602705D4A0}"/>
                </a:ext>
              </a:extLst>
            </p:cNvPr>
            <p:cNvSpPr txBox="1">
              <a:spLocks/>
            </p:cNvSpPr>
            <p:nvPr/>
          </p:nvSpPr>
          <p:spPr>
            <a:xfrm>
              <a:off x="1173156" y="3563023"/>
              <a:ext cx="10843930" cy="671594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Raleway" charset="0"/>
                  <a:ea typeface="Raleway" charset="0"/>
                  <a:cs typeface="Raleway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200" b="1" dirty="0">
                  <a:solidFill>
                    <a:srgbClr val="108C72"/>
                  </a:solidFill>
                </a:rPr>
                <a:t>Principali risultati:</a:t>
              </a:r>
              <a:r>
                <a:rPr lang="it-IT" sz="1200" dirty="0"/>
                <a:t> i </a:t>
              </a:r>
              <a:r>
                <a:rPr lang="it-IT" sz="1200" b="1" dirty="0"/>
                <a:t>partecipanti </a:t>
              </a:r>
              <a:r>
                <a:rPr lang="it-IT" sz="1200" dirty="0"/>
                <a:t>totali al progetto sono stati </a:t>
              </a:r>
              <a:r>
                <a:rPr lang="it-IT" sz="1200" b="1" dirty="0"/>
                <a:t>837</a:t>
              </a:r>
              <a:r>
                <a:rPr lang="it-IT" sz="1200" dirty="0"/>
                <a:t>. Di questi, </a:t>
              </a:r>
              <a:r>
                <a:rPr lang="it-IT" sz="1200" b="1" dirty="0"/>
                <a:t>594</a:t>
              </a:r>
              <a:r>
                <a:rPr lang="it-IT" sz="1200" dirty="0"/>
                <a:t>, pari al </a:t>
              </a:r>
              <a:r>
                <a:rPr lang="it-IT" sz="1200" b="1" dirty="0"/>
                <a:t>71%</a:t>
              </a:r>
              <a:r>
                <a:rPr lang="it-IT" sz="1200" dirty="0"/>
                <a:t>,</a:t>
              </a:r>
              <a:r>
                <a:rPr lang="it-IT" sz="1200" b="1" dirty="0"/>
                <a:t> </a:t>
              </a:r>
              <a:r>
                <a:rPr lang="it-IT" sz="1200" dirty="0"/>
                <a:t>hanno utilizzato </a:t>
              </a:r>
              <a:r>
                <a:rPr lang="it-IT" sz="1200" b="1" dirty="0"/>
                <a:t>almeno una volta la tessera </a:t>
              </a:r>
              <a:r>
                <a:rPr lang="it-IT" sz="1200" dirty="0"/>
                <a:t>Abbonamento Musei. Il </a:t>
              </a:r>
              <a:r>
                <a:rPr lang="it-IT" sz="1200" b="1" dirty="0"/>
                <a:t>successo </a:t>
              </a:r>
              <a:r>
                <a:rPr lang="it-IT" sz="1200" dirty="0"/>
                <a:t>dell’iniziativa è misurato dal </a:t>
              </a:r>
              <a:r>
                <a:rPr lang="it-IT" sz="1200" b="1" dirty="0"/>
                <a:t>tasso di conversione</a:t>
              </a:r>
              <a:r>
                <a:rPr lang="it-IT" sz="1200" dirty="0"/>
                <a:t>: al termine del progetto </a:t>
              </a:r>
              <a:r>
                <a:rPr lang="it-IT" sz="1200" b="1" dirty="0"/>
                <a:t>il 52,8% ha acquistato una tessera Abbonamento Musei</a:t>
              </a:r>
              <a:r>
                <a:rPr lang="it-IT" sz="1200" dirty="0"/>
                <a:t>, offerta a prezzo scontato (pari a 20 euro anziché 45). </a:t>
              </a:r>
              <a:endParaRPr lang="it-IT" sz="1200" b="1" dirty="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270B803-C13F-4CB6-B096-A49766E58EA1}"/>
              </a:ext>
            </a:extLst>
          </p:cNvPr>
          <p:cNvGrpSpPr/>
          <p:nvPr/>
        </p:nvGrpSpPr>
        <p:grpSpPr>
          <a:xfrm>
            <a:off x="404475" y="1940969"/>
            <a:ext cx="11467751" cy="813891"/>
            <a:chOff x="343135" y="3071054"/>
            <a:chExt cx="11467751" cy="813891"/>
          </a:xfrm>
        </p:grpSpPr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25DFB040-5277-4ED6-B667-3B8C44BC3B5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-40000" contrast="-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43135" y="3071054"/>
              <a:ext cx="433232" cy="432000"/>
            </a:xfrm>
            <a:prstGeom prst="rect">
              <a:avLst/>
            </a:prstGeom>
          </p:spPr>
        </p:pic>
        <p:sp>
          <p:nvSpPr>
            <p:cNvPr id="45" name="Subtitle 2">
              <a:extLst>
                <a:ext uri="{FF2B5EF4-FFF2-40B4-BE49-F238E27FC236}">
                  <a16:creationId xmlns:a16="http://schemas.microsoft.com/office/drawing/2014/main" id="{E0C5F6C6-C1D5-4D51-A954-3A5C3411EBFA}"/>
                </a:ext>
              </a:extLst>
            </p:cNvPr>
            <p:cNvSpPr txBox="1">
              <a:spLocks/>
            </p:cNvSpPr>
            <p:nvPr/>
          </p:nvSpPr>
          <p:spPr>
            <a:xfrm>
              <a:off x="946653" y="3085111"/>
              <a:ext cx="10864233" cy="799834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Raleway" charset="0"/>
                  <a:ea typeface="Raleway" charset="0"/>
                  <a:cs typeface="Raleway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200" b="1" dirty="0">
                  <a:solidFill>
                    <a:srgbClr val="108C72"/>
                  </a:solidFill>
                </a:rPr>
                <a:t>Nome del progetto: </a:t>
              </a:r>
              <a:r>
                <a:rPr lang="it-IT" sz="1200" b="1" dirty="0"/>
                <a:t>Il quartiere al museo – Un Percorso di Welfare</a:t>
              </a:r>
            </a:p>
            <a:p>
              <a:r>
                <a:rPr lang="it-IT" sz="1200" b="1" dirty="0">
                  <a:solidFill>
                    <a:srgbClr val="108C72"/>
                  </a:solidFill>
                </a:rPr>
                <a:t>Descrizione del progetto: </a:t>
              </a:r>
              <a:r>
                <a:rPr lang="it-IT" sz="1200" dirty="0"/>
                <a:t>progetto di </a:t>
              </a:r>
              <a:r>
                <a:rPr lang="it-IT" sz="1200" b="1" dirty="0"/>
                <a:t>Audience Development </a:t>
              </a:r>
              <a:r>
                <a:rPr lang="it-IT" sz="1200" dirty="0"/>
                <a:t>e di </a:t>
              </a:r>
              <a:r>
                <a:rPr lang="it-IT" sz="1200" b="1" dirty="0"/>
                <a:t>promozione welfare sociale territoriale </a:t>
              </a:r>
              <a:r>
                <a:rPr lang="it-IT" sz="1200" dirty="0"/>
                <a:t>in cui la popolazione over 60 residente in Torino è stata beneficiaria di una </a:t>
              </a:r>
              <a:r>
                <a:rPr lang="it-IT" sz="1200" b="1" dirty="0"/>
                <a:t>distribuzione gratuita di circa 800 tessere Abbonamento Musei </a:t>
              </a:r>
              <a:r>
                <a:rPr lang="it-IT" sz="1200" dirty="0"/>
                <a:t>e di un programma di sostegno al consumo museale</a:t>
              </a:r>
              <a:endParaRPr lang="it-IT" sz="1200" strike="sngStrike" dirty="0">
                <a:solidFill>
                  <a:srgbClr val="FF0000"/>
                </a:solidFill>
              </a:endParaRPr>
            </a:p>
          </p:txBody>
        </p:sp>
      </p:grp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09070C6E-5202-484E-A2DF-DF3866C581A1}"/>
              </a:ext>
            </a:extLst>
          </p:cNvPr>
          <p:cNvCxnSpPr/>
          <p:nvPr/>
        </p:nvCxnSpPr>
        <p:spPr>
          <a:xfrm>
            <a:off x="1045359" y="2866961"/>
            <a:ext cx="10728000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ubtitle 2">
            <a:extLst>
              <a:ext uri="{FF2B5EF4-FFF2-40B4-BE49-F238E27FC236}">
                <a16:creationId xmlns:a16="http://schemas.microsoft.com/office/drawing/2014/main" id="{6F0EFFEC-13D7-4072-9DDF-EFF81D34E02D}"/>
              </a:ext>
            </a:extLst>
          </p:cNvPr>
          <p:cNvSpPr txBox="1">
            <a:spLocks/>
          </p:cNvSpPr>
          <p:nvPr/>
        </p:nvSpPr>
        <p:spPr>
          <a:xfrm>
            <a:off x="327991" y="1007715"/>
            <a:ext cx="11544235" cy="6715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8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i="1" dirty="0"/>
              <a:t>Il presente documento offre una vista sintetica delle evidenze emerse dalle attività di monitoraggio e valutazione realizzate sul progetto «</a:t>
            </a:r>
            <a:r>
              <a:rPr lang="it-IT" sz="1200" b="1" i="1" dirty="0"/>
              <a:t>Il quartiere al museo – Un Percorso di Welfare</a:t>
            </a:r>
            <a:r>
              <a:rPr lang="it-IT" sz="1200" i="1" dirty="0"/>
              <a:t>». Il documento si articola in tre sezioni: la prima offre informazioni sul </a:t>
            </a:r>
            <a:r>
              <a:rPr lang="it-IT" sz="1200" b="1" i="1" dirty="0"/>
              <a:t>progetto</a:t>
            </a:r>
            <a:r>
              <a:rPr lang="it-IT" sz="1200" i="1" dirty="0"/>
              <a:t>, i suoi obiettivi e le modalità di realizzazione; la seconda definisce obiettivi e metodologia di </a:t>
            </a:r>
            <a:r>
              <a:rPr lang="it-IT" sz="1200" b="1" i="1" dirty="0"/>
              <a:t>monitoraggio e valutazione</a:t>
            </a:r>
            <a:r>
              <a:rPr lang="it-IT" sz="1200" i="1" dirty="0"/>
              <a:t>; la terza ripercorre i </a:t>
            </a:r>
            <a:r>
              <a:rPr lang="it-IT" sz="1200" b="1" i="1" dirty="0"/>
              <a:t>risultati e gli outcome del progetto</a:t>
            </a:r>
            <a:r>
              <a:rPr lang="it-IT" sz="1200" i="1" dirty="0"/>
              <a:t>.</a:t>
            </a: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BBE2CD1C-8F47-44E7-8717-15A531AE9EB5}"/>
              </a:ext>
            </a:extLst>
          </p:cNvPr>
          <p:cNvGrpSpPr/>
          <p:nvPr/>
        </p:nvGrpSpPr>
        <p:grpSpPr>
          <a:xfrm>
            <a:off x="8412863" y="4195621"/>
            <a:ext cx="3540095" cy="1213904"/>
            <a:chOff x="4459014" y="5059454"/>
            <a:chExt cx="3540095" cy="1213904"/>
          </a:xfrm>
        </p:grpSpPr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97D0B163-6D36-4828-A641-6DAF28198BB9}"/>
                </a:ext>
              </a:extLst>
            </p:cNvPr>
            <p:cNvSpPr txBox="1"/>
            <p:nvPr/>
          </p:nvSpPr>
          <p:spPr>
            <a:xfrm>
              <a:off x="4459014" y="5059454"/>
              <a:ext cx="3329963" cy="8194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65113" indent="-265113">
                <a:lnSpc>
                  <a:spcPct val="90000"/>
                </a:lnSpc>
                <a:buClr>
                  <a:schemeClr val="bg2">
                    <a:lumMod val="75000"/>
                  </a:schemeClr>
                </a:buClr>
                <a:buFont typeface="Wingdings" panose="05000000000000000000" pitchFamily="2" charset="2"/>
                <a:buChar char="¨"/>
              </a:pPr>
              <a:r>
                <a:rPr lang="it-IT" sz="1050" b="1" dirty="0">
                  <a:latin typeface="Raleway" panose="020B0503030101060003" pitchFamily="34" charset="0"/>
                </a:rPr>
                <a:t>Monitoraggio</a:t>
              </a:r>
            </a:p>
            <a:p>
              <a:pPr marL="265113" indent="-265113">
                <a:lnSpc>
                  <a:spcPct val="90000"/>
                </a:lnSpc>
                <a:buClr>
                  <a:schemeClr val="bg2">
                    <a:lumMod val="75000"/>
                  </a:schemeClr>
                </a:buClr>
                <a:buFont typeface="Wingdings" panose="05000000000000000000" pitchFamily="2" charset="2"/>
                <a:buChar char="¨"/>
              </a:pPr>
              <a:r>
                <a:rPr lang="it-IT" sz="1050" b="1" dirty="0">
                  <a:latin typeface="Raleway" panose="020B0503030101060003" pitchFamily="34" charset="0"/>
                </a:rPr>
                <a:t>Valutazione di implementazione</a:t>
              </a:r>
            </a:p>
            <a:p>
              <a:pPr marL="265113" indent="-265113">
                <a:lnSpc>
                  <a:spcPct val="90000"/>
                </a:lnSpc>
                <a:buClr>
                  <a:schemeClr val="bg2">
                    <a:lumMod val="75000"/>
                  </a:schemeClr>
                </a:buClr>
                <a:buFont typeface="Wingdings" panose="05000000000000000000" pitchFamily="2" charset="2"/>
                <a:buChar char="¨"/>
              </a:pPr>
              <a:r>
                <a:rPr lang="it-IT" sz="1050" b="1" dirty="0">
                  <a:latin typeface="Raleway" panose="020B0503030101060003" pitchFamily="34" charset="0"/>
                </a:rPr>
                <a:t>Valutazione d’impatto: </a:t>
              </a:r>
            </a:p>
            <a:p>
              <a:pPr marL="446088" indent="-257175">
                <a:lnSpc>
                  <a:spcPct val="90000"/>
                </a:lnSpc>
                <a:buClr>
                  <a:schemeClr val="bg2">
                    <a:lumMod val="75000"/>
                  </a:schemeClr>
                </a:buClr>
                <a:buFont typeface="Wingdings" panose="05000000000000000000" pitchFamily="2" charset="2"/>
                <a:buChar char="¨"/>
              </a:pPr>
              <a:r>
                <a:rPr lang="it-IT" sz="1050" dirty="0">
                  <a:latin typeface="Raleway" panose="020B0503030101060003" pitchFamily="34" charset="0"/>
                </a:rPr>
                <a:t>qualitativa</a:t>
              </a:r>
            </a:p>
            <a:p>
              <a:pPr marL="446088" indent="-257175">
                <a:lnSpc>
                  <a:spcPct val="90000"/>
                </a:lnSpc>
                <a:buClr>
                  <a:schemeClr val="bg2">
                    <a:lumMod val="75000"/>
                  </a:schemeClr>
                </a:buClr>
                <a:buFont typeface="Wingdings" panose="05000000000000000000" pitchFamily="2" charset="2"/>
                <a:buChar char="¨"/>
              </a:pPr>
              <a:r>
                <a:rPr lang="it-IT" sz="1050" b="1" dirty="0">
                  <a:latin typeface="Raleway" panose="020B0503030101060003" pitchFamily="34" charset="0"/>
                </a:rPr>
                <a:t>quantitativa:</a:t>
              </a:r>
            </a:p>
          </p:txBody>
        </p:sp>
        <p:sp>
          <p:nvSpPr>
            <p:cNvPr id="98" name="Rectangle: Rounded Corners 97">
              <a:extLst>
                <a:ext uri="{FF2B5EF4-FFF2-40B4-BE49-F238E27FC236}">
                  <a16:creationId xmlns:a16="http://schemas.microsoft.com/office/drawing/2014/main" id="{4CFCD55C-0919-448B-8A0D-421DCB391175}"/>
                </a:ext>
              </a:extLst>
            </p:cNvPr>
            <p:cNvSpPr/>
            <p:nvPr/>
          </p:nvSpPr>
          <p:spPr>
            <a:xfrm>
              <a:off x="5175968" y="6143986"/>
              <a:ext cx="252000" cy="104856"/>
            </a:xfrm>
            <a:prstGeom prst="roundRect">
              <a:avLst/>
            </a:prstGeom>
            <a:solidFill>
              <a:srgbClr val="99D5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/>
            <a:p>
              <a:pPr algn="ctr"/>
              <a:endParaRPr lang="it-IT" sz="1100" dirty="0">
                <a:latin typeface="Raleway" panose="020B0503030101060003" pitchFamily="34" charset="0"/>
              </a:endParaRP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4340FA1B-1D07-447A-A250-6EE4B5BA1423}"/>
                </a:ext>
              </a:extLst>
            </p:cNvPr>
            <p:cNvSpPr txBox="1"/>
            <p:nvPr/>
          </p:nvSpPr>
          <p:spPr>
            <a:xfrm>
              <a:off x="5466224" y="6119470"/>
              <a:ext cx="2520000" cy="153888"/>
            </a:xfrm>
            <a:prstGeom prst="rect">
              <a:avLst/>
            </a:prstGeom>
            <a:noFill/>
          </p:spPr>
          <p:txBody>
            <a:bodyPr wrap="square" lIns="36000" tIns="0" rIns="36000" bIns="0" rtlCol="0" anchor="ctr">
              <a:spAutoFit/>
            </a:bodyPr>
            <a:lstStyle/>
            <a:p>
              <a:r>
                <a:rPr lang="it-IT" sz="1000" b="1" dirty="0" err="1">
                  <a:latin typeface="Raleway" panose="020B0503030101060003" pitchFamily="34" charset="0"/>
                </a:rPr>
                <a:t>Outcome</a:t>
              </a:r>
              <a:r>
                <a:rPr lang="it-IT" sz="1000" b="1" dirty="0">
                  <a:latin typeface="Raleway" panose="020B0503030101060003" pitchFamily="34" charset="0"/>
                </a:rPr>
                <a:t> non controfattuale</a:t>
              </a:r>
            </a:p>
          </p:txBody>
        </p:sp>
        <p:sp>
          <p:nvSpPr>
            <p:cNvPr id="100" name="Rectangle: Rounded Corners 99">
              <a:extLst>
                <a:ext uri="{FF2B5EF4-FFF2-40B4-BE49-F238E27FC236}">
                  <a16:creationId xmlns:a16="http://schemas.microsoft.com/office/drawing/2014/main" id="{2BC19672-44EB-4639-B25C-AAA46F49A7CE}"/>
                </a:ext>
              </a:extLst>
            </p:cNvPr>
            <p:cNvSpPr/>
            <p:nvPr/>
          </p:nvSpPr>
          <p:spPr>
            <a:xfrm>
              <a:off x="5076489" y="5999831"/>
              <a:ext cx="360000" cy="104856"/>
            </a:xfrm>
            <a:prstGeom prst="roundRect">
              <a:avLst/>
            </a:prstGeom>
            <a:solidFill>
              <a:srgbClr val="68A5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/>
            <a:p>
              <a:pPr algn="ctr"/>
              <a:endParaRPr lang="it-IT" sz="1100">
                <a:latin typeface="Raleway" panose="020B0503030101060003" pitchFamily="34" charset="0"/>
              </a:endParaRP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00241792-D7D6-453C-8A9D-A71CA967918A}"/>
                </a:ext>
              </a:extLst>
            </p:cNvPr>
            <p:cNvSpPr txBox="1"/>
            <p:nvPr/>
          </p:nvSpPr>
          <p:spPr>
            <a:xfrm>
              <a:off x="5474613" y="5975315"/>
              <a:ext cx="2520000" cy="153888"/>
            </a:xfrm>
            <a:prstGeom prst="rect">
              <a:avLst/>
            </a:prstGeom>
            <a:noFill/>
          </p:spPr>
          <p:txBody>
            <a:bodyPr wrap="square" lIns="36000" tIns="0" rIns="36000" bIns="0" rtlCol="0" anchor="ctr">
              <a:spAutoFit/>
            </a:bodyPr>
            <a:lstStyle/>
            <a:p>
              <a:r>
                <a:rPr lang="it-IT" sz="1000" dirty="0" err="1">
                  <a:latin typeface="Raleway" panose="020B0503030101060003" pitchFamily="34" charset="0"/>
                </a:rPr>
                <a:t>Outcome</a:t>
              </a:r>
              <a:r>
                <a:rPr lang="it-IT" sz="1000" dirty="0">
                  <a:latin typeface="Raleway" panose="020B0503030101060003" pitchFamily="34" charset="0"/>
                </a:rPr>
                <a:t> controfattuale</a:t>
              </a:r>
            </a:p>
          </p:txBody>
        </p:sp>
        <p:sp>
          <p:nvSpPr>
            <p:cNvPr id="102" name="Rectangle: Rounded Corners 101">
              <a:extLst>
                <a:ext uri="{FF2B5EF4-FFF2-40B4-BE49-F238E27FC236}">
                  <a16:creationId xmlns:a16="http://schemas.microsoft.com/office/drawing/2014/main" id="{55E4AD12-533E-463C-AC53-446E9EE95387}"/>
                </a:ext>
              </a:extLst>
            </p:cNvPr>
            <p:cNvSpPr/>
            <p:nvPr/>
          </p:nvSpPr>
          <p:spPr>
            <a:xfrm>
              <a:off x="4975245" y="5855677"/>
              <a:ext cx="468000" cy="104856"/>
            </a:xfrm>
            <a:prstGeom prst="roundRect">
              <a:avLst/>
            </a:prstGeom>
            <a:solidFill>
              <a:srgbClr val="4167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/>
            <a:p>
              <a:pPr algn="ctr"/>
              <a:endParaRPr lang="it-IT" sz="1100">
                <a:latin typeface="Raleway" panose="020B0503030101060003" pitchFamily="34" charset="0"/>
              </a:endParaRP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4905D9A7-3278-422B-A6CD-11D56354010A}"/>
                </a:ext>
              </a:extLst>
            </p:cNvPr>
            <p:cNvSpPr txBox="1"/>
            <p:nvPr/>
          </p:nvSpPr>
          <p:spPr>
            <a:xfrm>
              <a:off x="5479109" y="5831160"/>
              <a:ext cx="2520000" cy="153888"/>
            </a:xfrm>
            <a:prstGeom prst="rect">
              <a:avLst/>
            </a:prstGeom>
            <a:noFill/>
          </p:spPr>
          <p:txBody>
            <a:bodyPr wrap="square" lIns="36000" tIns="0" rIns="36000" bIns="0" rtlCol="0" anchor="ctr">
              <a:spAutoFit/>
            </a:bodyPr>
            <a:lstStyle/>
            <a:p>
              <a:r>
                <a:rPr lang="it-IT" sz="1000" dirty="0" err="1">
                  <a:latin typeface="Raleway" panose="020B0503030101060003" pitchFamily="34" charset="0"/>
                </a:rPr>
                <a:t>Outcome</a:t>
              </a:r>
              <a:r>
                <a:rPr lang="it-IT" sz="1000" dirty="0">
                  <a:latin typeface="Raleway" panose="020B0503030101060003" pitchFamily="34" charset="0"/>
                </a:rPr>
                <a:t> controfattuale sperimentale</a:t>
              </a:r>
            </a:p>
          </p:txBody>
        </p:sp>
      </p:grpSp>
      <p:sp>
        <p:nvSpPr>
          <p:cNvPr id="104" name="Trapezoid 103">
            <a:extLst>
              <a:ext uri="{FF2B5EF4-FFF2-40B4-BE49-F238E27FC236}">
                <a16:creationId xmlns:a16="http://schemas.microsoft.com/office/drawing/2014/main" id="{661A9D3A-4799-4234-8389-50B6F95B057D}"/>
              </a:ext>
            </a:extLst>
          </p:cNvPr>
          <p:cNvSpPr/>
          <p:nvPr/>
        </p:nvSpPr>
        <p:spPr>
          <a:xfrm rot="5400000">
            <a:off x="7529555" y="4689061"/>
            <a:ext cx="1440000" cy="144000"/>
          </a:xfrm>
          <a:prstGeom prst="trapezoid">
            <a:avLst>
              <a:gd name="adj" fmla="val 71764"/>
            </a:avLst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EFEB5E46-233B-4232-BEF8-2BA9ACEAC406}"/>
              </a:ext>
            </a:extLst>
          </p:cNvPr>
          <p:cNvSpPr txBox="1"/>
          <p:nvPr/>
        </p:nvSpPr>
        <p:spPr>
          <a:xfrm>
            <a:off x="8504142" y="4156809"/>
            <a:ext cx="33556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dirty="0">
                <a:solidFill>
                  <a:srgbClr val="108C72"/>
                </a:solidFill>
                <a:latin typeface="Raleway" panose="020B0503030101060003" pitchFamily="34" charset="0"/>
                <a:sym typeface="Wingdings" panose="05000000000000000000" pitchFamily="2" charset="2"/>
              </a:rPr>
              <a:t></a:t>
            </a:r>
            <a:endParaRPr lang="it-IT" dirty="0">
              <a:solidFill>
                <a:srgbClr val="108C72"/>
              </a:solidFill>
              <a:latin typeface="Raleway" panose="020B0503030101060003" pitchFamily="34" charset="0"/>
            </a:endParaRP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F19B3A0B-7A1E-47E5-82A2-F9A5F746D41D}"/>
              </a:ext>
            </a:extLst>
          </p:cNvPr>
          <p:cNvGrpSpPr/>
          <p:nvPr/>
        </p:nvGrpSpPr>
        <p:grpSpPr>
          <a:xfrm>
            <a:off x="8374655" y="3993632"/>
            <a:ext cx="3456000" cy="1484609"/>
            <a:chOff x="8366116" y="4127450"/>
            <a:chExt cx="3234684" cy="1332422"/>
          </a:xfrm>
        </p:grpSpPr>
        <p:sp>
          <p:nvSpPr>
            <p:cNvPr id="107" name="Rectangle: Rounded Corners 106">
              <a:extLst>
                <a:ext uri="{FF2B5EF4-FFF2-40B4-BE49-F238E27FC236}">
                  <a16:creationId xmlns:a16="http://schemas.microsoft.com/office/drawing/2014/main" id="{09F73142-4393-4732-BB55-A9A7D66D4F08}"/>
                </a:ext>
              </a:extLst>
            </p:cNvPr>
            <p:cNvSpPr/>
            <p:nvPr/>
          </p:nvSpPr>
          <p:spPr>
            <a:xfrm>
              <a:off x="8366116" y="4143257"/>
              <a:ext cx="3234684" cy="1316615"/>
            </a:xfrm>
            <a:prstGeom prst="roundRect">
              <a:avLst>
                <a:gd name="adj" fmla="val 9693"/>
              </a:avLst>
            </a:prstGeom>
            <a:noFill/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EE069DBF-B4AB-44D6-B3DB-A13C2222A6A5}"/>
                </a:ext>
              </a:extLst>
            </p:cNvPr>
            <p:cNvSpPr txBox="1"/>
            <p:nvPr/>
          </p:nvSpPr>
          <p:spPr>
            <a:xfrm>
              <a:off x="9045806" y="4127450"/>
              <a:ext cx="1862365" cy="1692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72000" tIns="0" rIns="72000" bIns="0" rtlCol="0">
              <a:spAutoFit/>
            </a:bodyPr>
            <a:lstStyle/>
            <a:p>
              <a:pPr algn="ctr"/>
              <a:r>
                <a:rPr lang="it-IT" sz="1100" dirty="0">
                  <a:latin typeface="Raleway" panose="020B0503030101060003" pitchFamily="34" charset="0"/>
                </a:rPr>
                <a:t>SCALA MONITORAGGIO</a:t>
              </a:r>
            </a:p>
          </p:txBody>
        </p:sp>
      </p:grpSp>
      <p:sp>
        <p:nvSpPr>
          <p:cNvPr id="109" name="Rectangle 108">
            <a:extLst>
              <a:ext uri="{FF2B5EF4-FFF2-40B4-BE49-F238E27FC236}">
                <a16:creationId xmlns:a16="http://schemas.microsoft.com/office/drawing/2014/main" id="{9340BCC8-CE7C-4C0F-B3A8-8E2FEE3BF732}"/>
              </a:ext>
            </a:extLst>
          </p:cNvPr>
          <p:cNvSpPr/>
          <p:nvPr/>
        </p:nvSpPr>
        <p:spPr>
          <a:xfrm>
            <a:off x="8895637" y="4977512"/>
            <a:ext cx="2847189" cy="28785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C290B82A-3ADB-4908-84E4-6A9400B9114E}"/>
              </a:ext>
            </a:extLst>
          </p:cNvPr>
          <p:cNvSpPr txBox="1"/>
          <p:nvPr/>
        </p:nvSpPr>
        <p:spPr>
          <a:xfrm>
            <a:off x="8688347" y="4727006"/>
            <a:ext cx="33556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dirty="0">
                <a:solidFill>
                  <a:srgbClr val="108C72"/>
                </a:solidFill>
                <a:latin typeface="Raleway" panose="020B0503030101060003" pitchFamily="34" charset="0"/>
                <a:sym typeface="Wingdings" panose="05000000000000000000" pitchFamily="2" charset="2"/>
              </a:rPr>
              <a:t></a:t>
            </a:r>
            <a:endParaRPr lang="it-IT" dirty="0">
              <a:solidFill>
                <a:srgbClr val="108C72"/>
              </a:solidFill>
              <a:latin typeface="Raleway" panose="020B0503030101060003" pitchFamily="34" charset="0"/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ACF06442-2CE6-48D4-99EA-A5EBD0B5C64D}"/>
              </a:ext>
            </a:extLst>
          </p:cNvPr>
          <p:cNvSpPr txBox="1"/>
          <p:nvPr/>
        </p:nvSpPr>
        <p:spPr>
          <a:xfrm>
            <a:off x="8502815" y="4283058"/>
            <a:ext cx="33556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dirty="0">
                <a:solidFill>
                  <a:srgbClr val="108C72"/>
                </a:solidFill>
                <a:latin typeface="Raleway" panose="020B0503030101060003" pitchFamily="34" charset="0"/>
                <a:sym typeface="Wingdings" panose="05000000000000000000" pitchFamily="2" charset="2"/>
              </a:rPr>
              <a:t></a:t>
            </a:r>
            <a:endParaRPr lang="it-IT" dirty="0">
              <a:solidFill>
                <a:srgbClr val="108C72"/>
              </a:solidFill>
              <a:latin typeface="Raleway" panose="020B0503030101060003" pitchFamily="34" charset="0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16C12AC0-53D3-4180-AFED-031B3476DCF9}"/>
              </a:ext>
            </a:extLst>
          </p:cNvPr>
          <p:cNvSpPr txBox="1"/>
          <p:nvPr/>
        </p:nvSpPr>
        <p:spPr>
          <a:xfrm>
            <a:off x="8506128" y="4435458"/>
            <a:ext cx="33556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dirty="0">
                <a:solidFill>
                  <a:srgbClr val="108C72"/>
                </a:solidFill>
                <a:latin typeface="Raleway" panose="020B0503030101060003" pitchFamily="34" charset="0"/>
                <a:sym typeface="Wingdings" panose="05000000000000000000" pitchFamily="2" charset="2"/>
              </a:rPr>
              <a:t></a:t>
            </a:r>
            <a:endParaRPr lang="it-IT" dirty="0">
              <a:solidFill>
                <a:srgbClr val="108C72"/>
              </a:solidFill>
              <a:latin typeface="Raleway" panose="020B050303010106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95356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193482-0D11-4A1E-B148-50321D792E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7991" y="217870"/>
            <a:ext cx="10177832" cy="620376"/>
          </a:xfrm>
        </p:spPr>
        <p:txBody>
          <a:bodyPr>
            <a:normAutofit/>
          </a:bodyPr>
          <a:lstStyle/>
          <a:p>
            <a:r>
              <a:rPr lang="it-IT" sz="2500" dirty="0"/>
              <a:t>Progetto</a:t>
            </a:r>
            <a:r>
              <a:rPr lang="it-IT" sz="2500" b="0" dirty="0">
                <a:gradFill flip="none" rotWithShape="1">
                  <a:gsLst>
                    <a:gs pos="0">
                      <a:srgbClr val="036937"/>
                    </a:gs>
                    <a:gs pos="24000">
                      <a:srgbClr val="108C72"/>
                    </a:gs>
                    <a:gs pos="56000">
                      <a:srgbClr val="86BC25"/>
                    </a:gs>
                    <a:gs pos="97326">
                      <a:srgbClr val="FCEA10"/>
                    </a:gs>
                    <a:gs pos="76000">
                      <a:srgbClr val="CFD700"/>
                    </a:gs>
                  </a:gsLst>
                  <a:lin ang="0" scaled="1"/>
                  <a:tileRect/>
                </a:gradFill>
              </a:rPr>
              <a:t> | Il quartiere al museo – Un Percorso di Welfare</a:t>
            </a:r>
            <a:endParaRPr lang="it-IT" sz="25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BB09AD-2E38-48F5-A31B-2F3209564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91801" y="6535198"/>
            <a:ext cx="1173479" cy="365125"/>
          </a:xfrm>
        </p:spPr>
        <p:txBody>
          <a:bodyPr/>
          <a:lstStyle/>
          <a:p>
            <a:fld id="{FEDAE875-4048-254F-AF2D-3CFA50F6E766}" type="slidenum">
              <a:rPr lang="it-IT" smtClean="0"/>
              <a:pPr/>
              <a:t>5</a:t>
            </a:fld>
            <a:endParaRPr lang="it-IT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A1311EF-0204-4FA5-A5D3-04EFA2C3930F}"/>
              </a:ext>
            </a:extLst>
          </p:cNvPr>
          <p:cNvGrpSpPr/>
          <p:nvPr/>
        </p:nvGrpSpPr>
        <p:grpSpPr>
          <a:xfrm>
            <a:off x="430493" y="1046595"/>
            <a:ext cx="11446768" cy="848354"/>
            <a:chOff x="343136" y="1235436"/>
            <a:chExt cx="11446768" cy="84835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41E7C89-D20D-4AF5-B6DB-279051BDFA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8761" b="7800"/>
            <a:stretch/>
          </p:blipFill>
          <p:spPr>
            <a:xfrm>
              <a:off x="343136" y="1235436"/>
              <a:ext cx="428651" cy="433166"/>
            </a:xfrm>
            <a:prstGeom prst="rect">
              <a:avLst/>
            </a:prstGeom>
          </p:spPr>
        </p:pic>
        <p:sp>
          <p:nvSpPr>
            <p:cNvPr id="25" name="Subtitle 2">
              <a:extLst>
                <a:ext uri="{FF2B5EF4-FFF2-40B4-BE49-F238E27FC236}">
                  <a16:creationId xmlns:a16="http://schemas.microsoft.com/office/drawing/2014/main" id="{26447FAF-DCE1-4A1C-8C9C-9F0EA436A980}"/>
                </a:ext>
              </a:extLst>
            </p:cNvPr>
            <p:cNvSpPr txBox="1">
              <a:spLocks/>
            </p:cNvSpPr>
            <p:nvPr/>
          </p:nvSpPr>
          <p:spPr>
            <a:xfrm>
              <a:off x="946653" y="1335252"/>
              <a:ext cx="10843251" cy="748538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Raleway" charset="0"/>
                  <a:ea typeface="Raleway" charset="0"/>
                  <a:cs typeface="Raleway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200" b="1" dirty="0">
                  <a:solidFill>
                    <a:srgbClr val="108C72"/>
                  </a:solidFill>
                </a:rPr>
                <a:t>Obiettivi del progetto:</a:t>
              </a:r>
              <a:r>
                <a:rPr lang="it-IT" sz="1200" dirty="0"/>
                <a:t> </a:t>
              </a:r>
            </a:p>
            <a:p>
              <a:pPr marL="228600" indent="-228600">
                <a:spcBef>
                  <a:spcPts val="300"/>
                </a:spcBef>
                <a:buFont typeface="+mj-lt"/>
                <a:buAutoNum type="arabicPeriod"/>
              </a:pPr>
              <a:r>
                <a:rPr lang="it-IT" sz="1200" dirty="0"/>
                <a:t>Fare </a:t>
              </a:r>
              <a:r>
                <a:rPr lang="it-IT" sz="1200" b="1" dirty="0"/>
                <a:t>audience </a:t>
              </a:r>
              <a:r>
                <a:rPr lang="it-IT" sz="1200" b="1" dirty="0" err="1"/>
                <a:t>development</a:t>
              </a:r>
              <a:r>
                <a:rPr lang="it-IT" sz="1200" b="1" dirty="0"/>
                <a:t> </a:t>
              </a:r>
              <a:r>
                <a:rPr lang="it-IT" sz="1200" dirty="0"/>
                <a:t>tra la popolazione over 60 e incrementare il </a:t>
              </a:r>
              <a:r>
                <a:rPr lang="it-IT" sz="1200" b="1" dirty="0"/>
                <a:t>consumo museale	 </a:t>
              </a:r>
              <a:endParaRPr lang="it-IT" sz="1200" dirty="0"/>
            </a:p>
            <a:p>
              <a:pPr marL="228600" indent="-228600">
                <a:spcBef>
                  <a:spcPts val="300"/>
                </a:spcBef>
                <a:buFont typeface="+mj-lt"/>
                <a:buAutoNum type="arabicPeriod"/>
              </a:pPr>
              <a:r>
                <a:rPr lang="it-IT" sz="1200" dirty="0"/>
                <a:t>Promuovere un percorso di </a:t>
              </a:r>
              <a:r>
                <a:rPr lang="it-IT" sz="1200" b="1" dirty="0"/>
                <a:t>welfare sociale territoriale</a:t>
              </a:r>
              <a:r>
                <a:rPr lang="it-IT" sz="1200" dirty="0"/>
                <a:t>: sostenere il consumo culturale come strumento di benessere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749E07C-AB8C-4ABE-BF73-EC5D4CBA3B8D}"/>
              </a:ext>
            </a:extLst>
          </p:cNvPr>
          <p:cNvGrpSpPr/>
          <p:nvPr/>
        </p:nvGrpSpPr>
        <p:grpSpPr>
          <a:xfrm>
            <a:off x="464969" y="2190698"/>
            <a:ext cx="11412292" cy="432000"/>
            <a:chOff x="377612" y="1833169"/>
            <a:chExt cx="11412292" cy="43200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361EEADC-4629-4C82-A3C7-05694A221E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77612" y="1833169"/>
              <a:ext cx="432000" cy="432000"/>
            </a:xfrm>
            <a:prstGeom prst="rect">
              <a:avLst/>
            </a:prstGeom>
          </p:spPr>
        </p:pic>
        <p:sp>
          <p:nvSpPr>
            <p:cNvPr id="26" name="Subtitle 2">
              <a:extLst>
                <a:ext uri="{FF2B5EF4-FFF2-40B4-BE49-F238E27FC236}">
                  <a16:creationId xmlns:a16="http://schemas.microsoft.com/office/drawing/2014/main" id="{7D38032F-B1AF-43F8-B7F2-AC4FD2A70D74}"/>
                </a:ext>
              </a:extLst>
            </p:cNvPr>
            <p:cNvSpPr txBox="1">
              <a:spLocks/>
            </p:cNvSpPr>
            <p:nvPr/>
          </p:nvSpPr>
          <p:spPr>
            <a:xfrm>
              <a:off x="946653" y="1931819"/>
              <a:ext cx="10843251" cy="213007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Raleway" charset="0"/>
                  <a:ea typeface="Raleway" charset="0"/>
                  <a:cs typeface="Raleway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200" b="1" dirty="0">
                  <a:solidFill>
                    <a:srgbClr val="108C72"/>
                  </a:solidFill>
                </a:rPr>
                <a:t>Audience target:</a:t>
              </a:r>
              <a:r>
                <a:rPr lang="it-IT" sz="1200" dirty="0"/>
                <a:t> popolazione </a:t>
              </a:r>
              <a:r>
                <a:rPr lang="it-IT" sz="1200" b="1" dirty="0"/>
                <a:t>over 60 residente in Torino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C270FE2B-82A4-476C-9469-CF88AA8678A6}"/>
              </a:ext>
            </a:extLst>
          </p:cNvPr>
          <p:cNvGrpSpPr/>
          <p:nvPr/>
        </p:nvGrpSpPr>
        <p:grpSpPr>
          <a:xfrm>
            <a:off x="424353" y="2843381"/>
            <a:ext cx="11446769" cy="1830720"/>
            <a:chOff x="343135" y="2964731"/>
            <a:chExt cx="11446769" cy="1830720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216962A1-8A7A-41F8-A5D2-DF69A98B56C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-40000" contrast="-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43135" y="2964731"/>
              <a:ext cx="433232" cy="432000"/>
            </a:xfrm>
            <a:prstGeom prst="rect">
              <a:avLst/>
            </a:prstGeom>
          </p:spPr>
        </p:pic>
        <p:sp>
          <p:nvSpPr>
            <p:cNvPr id="29" name="Subtitle 2">
              <a:extLst>
                <a:ext uri="{FF2B5EF4-FFF2-40B4-BE49-F238E27FC236}">
                  <a16:creationId xmlns:a16="http://schemas.microsoft.com/office/drawing/2014/main" id="{E7610E87-89DF-4BF8-AAA5-8C2A1C87D90C}"/>
                </a:ext>
              </a:extLst>
            </p:cNvPr>
            <p:cNvSpPr txBox="1">
              <a:spLocks/>
            </p:cNvSpPr>
            <p:nvPr/>
          </p:nvSpPr>
          <p:spPr>
            <a:xfrm>
              <a:off x="946653" y="3085111"/>
              <a:ext cx="10843251" cy="171034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Raleway" charset="0"/>
                  <a:ea typeface="Raleway" charset="0"/>
                  <a:cs typeface="Raleway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200" b="1" dirty="0">
                  <a:solidFill>
                    <a:srgbClr val="108C72"/>
                  </a:solidFill>
                </a:rPr>
                <a:t>Modalità di realizzazione: </a:t>
              </a:r>
              <a:r>
                <a:rPr lang="it-IT" sz="1200" dirty="0"/>
                <a:t>distribuzione gratuita di circa </a:t>
              </a:r>
              <a:r>
                <a:rPr lang="it-IT" sz="1200" b="1" dirty="0"/>
                <a:t>800 tessere Abbonamento Musei </a:t>
              </a:r>
              <a:r>
                <a:rPr lang="it-IT" sz="1200" dirty="0"/>
                <a:t>e di un </a:t>
              </a:r>
              <a:r>
                <a:rPr lang="it-IT" sz="1200" b="1" dirty="0"/>
                <a:t>programma di sostegno al consumo museale </a:t>
              </a:r>
              <a:r>
                <a:rPr lang="it-IT" sz="1200" dirty="0"/>
                <a:t>realizzata attraverso il coinvolgimento di cinque case del quartiere. Il progetto si articola in </a:t>
              </a:r>
              <a:r>
                <a:rPr lang="it-IT" sz="1200" b="1" dirty="0"/>
                <a:t>3 fasi</a:t>
              </a:r>
              <a:r>
                <a:rPr lang="it-IT" sz="1200" dirty="0"/>
                <a:t>:</a:t>
              </a:r>
            </a:p>
            <a:p>
              <a:pPr marL="171450" indent="-171450">
                <a:spcBef>
                  <a:spcPts val="300"/>
                </a:spcBef>
                <a:buFont typeface="Arial" panose="020B0604020202020204" pitchFamily="34" charset="0"/>
                <a:buChar char="•"/>
              </a:pPr>
              <a:r>
                <a:rPr lang="it-IT" sz="1200" u="sng" dirty="0"/>
                <a:t>gennaio-febbraio 2018:</a:t>
              </a:r>
              <a:r>
                <a:rPr lang="it-IT" sz="1200" dirty="0"/>
                <a:t> </a:t>
              </a:r>
              <a:r>
                <a:rPr lang="it-IT" sz="1200" b="1" dirty="0"/>
                <a:t>reclutamento dei partecipanti</a:t>
              </a:r>
              <a:r>
                <a:rPr lang="it-IT" sz="1200" dirty="0"/>
                <a:t>, attività delegata alle case del quartiere tramite «agenti attivatori»</a:t>
              </a:r>
            </a:p>
            <a:p>
              <a:pPr marL="171450" indent="-171450">
                <a:spcBef>
                  <a:spcPts val="300"/>
                </a:spcBef>
                <a:buFont typeface="Arial" panose="020B0604020202020204" pitchFamily="34" charset="0"/>
                <a:buChar char="•"/>
              </a:pPr>
              <a:r>
                <a:rPr lang="it-IT" sz="1200" u="sng" dirty="0"/>
                <a:t>aprile-maggio 2018:</a:t>
              </a:r>
              <a:r>
                <a:rPr lang="it-IT" sz="1200" dirty="0"/>
                <a:t> </a:t>
              </a:r>
              <a:r>
                <a:rPr lang="it-IT" sz="1200" b="1" dirty="0"/>
                <a:t>consegna gratuita delle tessere e somministrazione di un questionario</a:t>
              </a:r>
              <a:r>
                <a:rPr lang="it-IT" sz="1200" dirty="0"/>
                <a:t>; attivazione di un servizio di introduzione/guida ai diversi percorsi museali</a:t>
              </a:r>
            </a:p>
            <a:p>
              <a:pPr marL="171450" indent="-171450">
                <a:spcBef>
                  <a:spcPts val="300"/>
                </a:spcBef>
                <a:buFont typeface="Arial" panose="020B0604020202020204" pitchFamily="34" charset="0"/>
                <a:buChar char="•"/>
              </a:pPr>
              <a:r>
                <a:rPr lang="it-IT" sz="1200" u="sng" dirty="0"/>
                <a:t>aprile-maggio 2019:</a:t>
              </a:r>
              <a:r>
                <a:rPr lang="it-IT" sz="1200" dirty="0"/>
                <a:t> chiusura progetto con </a:t>
              </a:r>
              <a:r>
                <a:rPr lang="it-IT" sz="1200" b="1" dirty="0"/>
                <a:t>somministrazione ai beneficiari e agli agenti attivatori di un secondo questionario </a:t>
              </a:r>
              <a:r>
                <a:rPr lang="it-IT" sz="1200" dirty="0"/>
                <a:t>e </a:t>
              </a:r>
              <a:r>
                <a:rPr lang="it-IT" sz="1200" b="1" dirty="0"/>
                <a:t>proposta di rinnovo delle tessere a prezzo scontato</a:t>
              </a:r>
            </a:p>
          </p:txBody>
        </p:sp>
      </p:grp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8E046CB-2A11-4DE0-8B8D-F753B64308F8}"/>
              </a:ext>
            </a:extLst>
          </p:cNvPr>
          <p:cNvCxnSpPr/>
          <p:nvPr/>
        </p:nvCxnSpPr>
        <p:spPr>
          <a:xfrm>
            <a:off x="1173156" y="2040276"/>
            <a:ext cx="10453986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90FD5FA4-0197-46D2-8ADA-4E0DCF6EAB5E}"/>
              </a:ext>
            </a:extLst>
          </p:cNvPr>
          <p:cNvCxnSpPr/>
          <p:nvPr/>
        </p:nvCxnSpPr>
        <p:spPr>
          <a:xfrm>
            <a:off x="1173156" y="2708233"/>
            <a:ext cx="10453986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DF6F1CA-0E31-4F20-92D6-F564CB13001B}"/>
              </a:ext>
            </a:extLst>
          </p:cNvPr>
          <p:cNvGrpSpPr/>
          <p:nvPr/>
        </p:nvGrpSpPr>
        <p:grpSpPr>
          <a:xfrm>
            <a:off x="424353" y="5095685"/>
            <a:ext cx="11452908" cy="432000"/>
            <a:chOff x="336996" y="4324417"/>
            <a:chExt cx="11452908" cy="432000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9736F5D9-0C06-41E4-BC28-4B2DC1ACE3C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-40000" contrast="-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36996" y="4324417"/>
              <a:ext cx="430964" cy="432000"/>
            </a:xfrm>
            <a:prstGeom prst="rect">
              <a:avLst/>
            </a:prstGeom>
          </p:spPr>
        </p:pic>
        <p:sp>
          <p:nvSpPr>
            <p:cNvPr id="34" name="Subtitle 2">
              <a:extLst>
                <a:ext uri="{FF2B5EF4-FFF2-40B4-BE49-F238E27FC236}">
                  <a16:creationId xmlns:a16="http://schemas.microsoft.com/office/drawing/2014/main" id="{5F156EF7-BB20-4561-8EE1-60FD22589039}"/>
                </a:ext>
              </a:extLst>
            </p:cNvPr>
            <p:cNvSpPr txBox="1">
              <a:spLocks/>
            </p:cNvSpPr>
            <p:nvPr/>
          </p:nvSpPr>
          <p:spPr>
            <a:xfrm>
              <a:off x="898368" y="4465597"/>
              <a:ext cx="10891536" cy="21608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Raleway" charset="0"/>
                  <a:ea typeface="Raleway" charset="0"/>
                  <a:cs typeface="Raleway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200" b="1" dirty="0">
                  <a:solidFill>
                    <a:srgbClr val="108C72"/>
                  </a:solidFill>
                </a:rPr>
                <a:t>Durata:</a:t>
              </a:r>
              <a:r>
                <a:rPr lang="it-IT" sz="1200" dirty="0"/>
                <a:t> </a:t>
              </a:r>
              <a:r>
                <a:rPr lang="it-IT" sz="1200" b="1" dirty="0"/>
                <a:t>17 mesi </a:t>
              </a:r>
              <a:r>
                <a:rPr lang="it-IT" sz="1200" dirty="0"/>
                <a:t>(inclusi 5 mesi di progettazione e reclutamento partecipanti), da gennaio 2018 a maggio 2019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DB753AA6-1715-47EF-BAEF-69944F12D526}"/>
              </a:ext>
            </a:extLst>
          </p:cNvPr>
          <p:cNvGrpSpPr/>
          <p:nvPr/>
        </p:nvGrpSpPr>
        <p:grpSpPr>
          <a:xfrm>
            <a:off x="424353" y="5754615"/>
            <a:ext cx="11452908" cy="641906"/>
            <a:chOff x="336996" y="5496473"/>
            <a:chExt cx="11452908" cy="641906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1725B850-5DD1-495B-BE11-B7D7ADEB6AC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bright="20000" contrast="-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36996" y="5496473"/>
              <a:ext cx="472616" cy="432000"/>
            </a:xfrm>
            <a:prstGeom prst="rect">
              <a:avLst/>
            </a:prstGeom>
          </p:spPr>
        </p:pic>
        <p:sp>
          <p:nvSpPr>
            <p:cNvPr id="36" name="Subtitle 2">
              <a:extLst>
                <a:ext uri="{FF2B5EF4-FFF2-40B4-BE49-F238E27FC236}">
                  <a16:creationId xmlns:a16="http://schemas.microsoft.com/office/drawing/2014/main" id="{5410E5D9-CA2A-45C3-B938-1067670DF22B}"/>
                </a:ext>
              </a:extLst>
            </p:cNvPr>
            <p:cNvSpPr txBox="1">
              <a:spLocks/>
            </p:cNvSpPr>
            <p:nvPr/>
          </p:nvSpPr>
          <p:spPr>
            <a:xfrm>
              <a:off x="898368" y="5563222"/>
              <a:ext cx="10891536" cy="575157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Raleway" charset="0"/>
                  <a:ea typeface="Raleway" charset="0"/>
                  <a:cs typeface="Raleway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200" b="1" dirty="0">
                  <a:solidFill>
                    <a:srgbClr val="108C72"/>
                  </a:solidFill>
                </a:rPr>
                <a:t>Valore economico del progetto: </a:t>
              </a:r>
              <a:r>
                <a:rPr lang="it-IT" sz="1200" b="1" dirty="0"/>
                <a:t>77.041 euro</a:t>
              </a:r>
            </a:p>
            <a:p>
              <a:r>
                <a:rPr lang="it-IT" sz="1200" b="1" dirty="0">
                  <a:solidFill>
                    <a:srgbClr val="108C72"/>
                  </a:solidFill>
                </a:rPr>
                <a:t>Finanziamento della Compagnia di San Paolo: </a:t>
              </a:r>
              <a:r>
                <a:rPr lang="it-IT" sz="1200" b="1" dirty="0"/>
                <a:t>70.000 euro</a:t>
              </a:r>
              <a:endParaRPr lang="it-IT" sz="1200" dirty="0"/>
            </a:p>
          </p:txBody>
        </p:sp>
      </p:grp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D21F070B-50F3-4CCE-A06E-B3B2357564CE}"/>
              </a:ext>
            </a:extLst>
          </p:cNvPr>
          <p:cNvCxnSpPr/>
          <p:nvPr/>
        </p:nvCxnSpPr>
        <p:spPr>
          <a:xfrm>
            <a:off x="1124871" y="4997620"/>
            <a:ext cx="10453986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1B99557-15F8-46E5-8705-BD24B1497DE7}"/>
              </a:ext>
            </a:extLst>
          </p:cNvPr>
          <p:cNvCxnSpPr/>
          <p:nvPr/>
        </p:nvCxnSpPr>
        <p:spPr>
          <a:xfrm>
            <a:off x="1108294" y="5637652"/>
            <a:ext cx="10453986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46710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772289-C2F4-4A63-9986-A1E50D04D3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7809" y="217870"/>
            <a:ext cx="10148014" cy="620376"/>
          </a:xfrm>
        </p:spPr>
        <p:txBody>
          <a:bodyPr>
            <a:normAutofit fontScale="90000"/>
          </a:bodyPr>
          <a:lstStyle/>
          <a:p>
            <a:r>
              <a:rPr lang="it-IT" dirty="0"/>
              <a:t>Disegno di monitoraggio e valutazione </a:t>
            </a:r>
            <a:r>
              <a:rPr lang="it-IT" b="0" dirty="0">
                <a:gradFill flip="none" rotWithShape="1">
                  <a:gsLst>
                    <a:gs pos="0">
                      <a:srgbClr val="036937"/>
                    </a:gs>
                    <a:gs pos="24000">
                      <a:srgbClr val="108C72"/>
                    </a:gs>
                    <a:gs pos="56000">
                      <a:srgbClr val="86BC25"/>
                    </a:gs>
                    <a:gs pos="97326">
                      <a:srgbClr val="FCEA10"/>
                    </a:gs>
                    <a:gs pos="76000">
                      <a:srgbClr val="CFD700"/>
                    </a:gs>
                  </a:gsLst>
                  <a:lin ang="0" scaled="1"/>
                  <a:tileRect/>
                </a:gradFill>
              </a:rPr>
              <a:t>| Il quartiere al museo – Un Percorso di Welfare</a:t>
            </a:r>
            <a:endParaRPr lang="it-I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892371-E9A4-41DD-AC6C-D3EE3444C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AE875-4048-254F-AF2D-3CFA50F6E766}" type="slidenum">
              <a:rPr lang="it-IT" smtClean="0"/>
              <a:pPr/>
              <a:t>6</a:t>
            </a:fld>
            <a:endParaRPr lang="it-IT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2B25A16-9D1B-448F-9C38-9FD07FD08890}"/>
              </a:ext>
            </a:extLst>
          </p:cNvPr>
          <p:cNvGrpSpPr/>
          <p:nvPr/>
        </p:nvGrpSpPr>
        <p:grpSpPr>
          <a:xfrm>
            <a:off x="430493" y="1177382"/>
            <a:ext cx="11436828" cy="439677"/>
            <a:chOff x="569639" y="1419142"/>
            <a:chExt cx="11436828" cy="43967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CD1AB03-FAB6-418F-BBC0-D4D9F4E28E4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50000"/>
                      </a14:imgEffect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69639" y="1426819"/>
              <a:ext cx="433231" cy="432000"/>
            </a:xfrm>
            <a:prstGeom prst="rect">
              <a:avLst/>
            </a:prstGeom>
          </p:spPr>
        </p:pic>
        <p:sp>
          <p:nvSpPr>
            <p:cNvPr id="10" name="Subtitle 2">
              <a:extLst>
                <a:ext uri="{FF2B5EF4-FFF2-40B4-BE49-F238E27FC236}">
                  <a16:creationId xmlns:a16="http://schemas.microsoft.com/office/drawing/2014/main" id="{0987B0CC-A92E-4CB3-A450-756120D779AD}"/>
                </a:ext>
              </a:extLst>
            </p:cNvPr>
            <p:cNvSpPr txBox="1">
              <a:spLocks/>
            </p:cNvSpPr>
            <p:nvPr/>
          </p:nvSpPr>
          <p:spPr>
            <a:xfrm>
              <a:off x="1173156" y="1419142"/>
              <a:ext cx="10833311" cy="209929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Raleway" charset="0"/>
                  <a:ea typeface="Raleway" charset="0"/>
                  <a:cs typeface="Raleway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200" b="1" dirty="0">
                  <a:solidFill>
                    <a:srgbClr val="108C72"/>
                  </a:solidFill>
                </a:rPr>
                <a:t>Obiettivi:</a:t>
              </a:r>
              <a:r>
                <a:rPr lang="it-IT" sz="1200" dirty="0"/>
                <a:t> :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9468C9A7-4974-4EF4-A735-79E78207AAA8}"/>
              </a:ext>
            </a:extLst>
          </p:cNvPr>
          <p:cNvGrpSpPr/>
          <p:nvPr/>
        </p:nvGrpSpPr>
        <p:grpSpPr>
          <a:xfrm>
            <a:off x="469645" y="4097899"/>
            <a:ext cx="11436828" cy="1563467"/>
            <a:chOff x="569639" y="3040077"/>
            <a:chExt cx="11436828" cy="156346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98A99E1-304D-4ED3-8C87-DEA69505A9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-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69639" y="3040077"/>
              <a:ext cx="432000" cy="432000"/>
            </a:xfrm>
            <a:prstGeom prst="rect">
              <a:avLst/>
            </a:prstGeom>
          </p:spPr>
        </p:pic>
        <p:sp>
          <p:nvSpPr>
            <p:cNvPr id="13" name="Subtitle 2">
              <a:extLst>
                <a:ext uri="{FF2B5EF4-FFF2-40B4-BE49-F238E27FC236}">
                  <a16:creationId xmlns:a16="http://schemas.microsoft.com/office/drawing/2014/main" id="{23F6471B-72DF-4B11-93DD-7985583D28AE}"/>
                </a:ext>
              </a:extLst>
            </p:cNvPr>
            <p:cNvSpPr txBox="1">
              <a:spLocks/>
            </p:cNvSpPr>
            <p:nvPr/>
          </p:nvSpPr>
          <p:spPr>
            <a:xfrm>
              <a:off x="1173156" y="3085564"/>
              <a:ext cx="10833311" cy="151798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Raleway" charset="0"/>
                  <a:ea typeface="Raleway" charset="0"/>
                  <a:cs typeface="Raleway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200" b="1" dirty="0">
                  <a:solidFill>
                    <a:srgbClr val="108C72"/>
                  </a:solidFill>
                </a:rPr>
                <a:t>Metodologia: </a:t>
              </a:r>
              <a:r>
                <a:rPr lang="it-IT" sz="1200" b="1" dirty="0"/>
                <a:t>analisi di impatto quantitativa non controfattuale di tipo </a:t>
              </a:r>
              <a:r>
                <a:rPr lang="it-IT" sz="1200" b="1" dirty="0" err="1"/>
                <a:t>pre</a:t>
              </a:r>
              <a:r>
                <a:rPr lang="it-IT" sz="1200" b="1" dirty="0"/>
                <a:t>-post</a:t>
              </a:r>
              <a:r>
                <a:rPr lang="it-IT" sz="1200" dirty="0"/>
                <a:t>, realizzata con:</a:t>
              </a:r>
            </a:p>
            <a:p>
              <a:pPr marL="285750" indent="-285750">
                <a:buFont typeface="+mj-lt"/>
                <a:buAutoNum type="arabicPeriod"/>
              </a:pPr>
              <a:r>
                <a:rPr lang="it-IT" sz="1200" b="1" dirty="0"/>
                <a:t>Questionario</a:t>
              </a:r>
              <a:r>
                <a:rPr lang="it-IT" sz="1200" dirty="0"/>
                <a:t> somministrato ai beneficiari nel corso degli eventi iniziali e conclusivi volto ad acquisire informazioni socio-demografiche e relative alla </a:t>
              </a:r>
              <a:r>
                <a:rPr lang="it-IT" sz="1200" b="1" dirty="0" err="1"/>
                <a:t>willingness</a:t>
              </a:r>
              <a:r>
                <a:rPr lang="it-IT" sz="1200" b="1" dirty="0"/>
                <a:t>-to-</a:t>
              </a:r>
              <a:r>
                <a:rPr lang="it-IT" sz="1200" b="1" dirty="0" err="1"/>
                <a:t>pay</a:t>
              </a:r>
              <a:r>
                <a:rPr lang="it-IT" sz="1200" dirty="0"/>
                <a:t>; </a:t>
              </a:r>
            </a:p>
            <a:p>
              <a:pPr marL="285750" indent="-285750">
                <a:buFont typeface="+mj-lt"/>
                <a:buAutoNum type="arabicPeriod"/>
              </a:pPr>
              <a:r>
                <a:rPr lang="it-IT" sz="1200" b="1" dirty="0"/>
                <a:t>Monitoraggio della frequenza e tipologia di utilizzo della tessera Abbonamento Musei </a:t>
              </a:r>
              <a:r>
                <a:rPr lang="it-IT" sz="1200" dirty="0"/>
                <a:t>da parte dei beneficiari nel corso dell’anno di attivazione;</a:t>
              </a:r>
            </a:p>
            <a:p>
              <a:pPr marL="285750" indent="-285750">
                <a:buFont typeface="+mj-lt"/>
                <a:buAutoNum type="arabicPeriod"/>
              </a:pPr>
              <a:r>
                <a:rPr lang="it-IT" sz="1200" b="1" dirty="0"/>
                <a:t>Monitoraggio del tasso di conversione</a:t>
              </a:r>
              <a:r>
                <a:rPr lang="it-IT" sz="1200" dirty="0"/>
                <a:t> dei beneficiari </a:t>
              </a:r>
              <a:r>
                <a:rPr lang="it-IT" sz="1200" b="1" dirty="0"/>
                <a:t>da utenti gratuiti ad abbonati paganti </a:t>
              </a:r>
              <a:r>
                <a:rPr lang="it-IT" sz="1200" dirty="0"/>
                <a:t>al termine progetto. 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DDA624A7-3A9A-4901-BDA0-3248AA2BB8D5}"/>
              </a:ext>
            </a:extLst>
          </p:cNvPr>
          <p:cNvGrpSpPr/>
          <p:nvPr/>
        </p:nvGrpSpPr>
        <p:grpSpPr>
          <a:xfrm>
            <a:off x="430493" y="3193545"/>
            <a:ext cx="11436828" cy="602187"/>
            <a:chOff x="569639" y="2084641"/>
            <a:chExt cx="11436828" cy="602187"/>
          </a:xfrm>
        </p:grpSpPr>
        <p:sp>
          <p:nvSpPr>
            <p:cNvPr id="20" name="Subtitle 2">
              <a:extLst>
                <a:ext uri="{FF2B5EF4-FFF2-40B4-BE49-F238E27FC236}">
                  <a16:creationId xmlns:a16="http://schemas.microsoft.com/office/drawing/2014/main" id="{E3691CB2-B76F-4740-A4C3-D4B9C0767F0B}"/>
                </a:ext>
              </a:extLst>
            </p:cNvPr>
            <p:cNvSpPr txBox="1">
              <a:spLocks/>
            </p:cNvSpPr>
            <p:nvPr/>
          </p:nvSpPr>
          <p:spPr>
            <a:xfrm>
              <a:off x="1173156" y="2246066"/>
              <a:ext cx="10833311" cy="440762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Raleway" charset="0"/>
                  <a:ea typeface="Raleway" charset="0"/>
                  <a:cs typeface="Raleway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200" b="1" dirty="0">
                  <a:solidFill>
                    <a:srgbClr val="108C72"/>
                  </a:solidFill>
                </a:rPr>
                <a:t>Popolazione di riferimento:</a:t>
              </a:r>
              <a:r>
                <a:rPr lang="it-IT" sz="1200" dirty="0"/>
                <a:t> il progetto ha visto il coinvolgimento di circa </a:t>
              </a:r>
              <a:r>
                <a:rPr lang="it-IT" sz="1200" b="1" dirty="0"/>
                <a:t>800 over 60 </a:t>
              </a:r>
              <a:r>
                <a:rPr lang="it-IT" sz="1200" dirty="0"/>
                <a:t>ingaggiati attraverso cinque case del quartiere: Casa nel Parco, Cecchi Point, Spazio4, Vallette, Via Agliè. </a:t>
              </a:r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A3F451D5-03CF-4ACA-A595-6B99E2C61CD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rcRect l="12287" t="10019" r="11853" b="11355"/>
            <a:stretch/>
          </p:blipFill>
          <p:spPr>
            <a:xfrm>
              <a:off x="569639" y="2084641"/>
              <a:ext cx="468000" cy="485063"/>
            </a:xfrm>
            <a:prstGeom prst="rect">
              <a:avLst/>
            </a:prstGeom>
          </p:spPr>
        </p:pic>
      </p:grp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19B7B53-053B-4831-A92C-58E2DF0D8308}"/>
              </a:ext>
            </a:extLst>
          </p:cNvPr>
          <p:cNvCxnSpPr/>
          <p:nvPr/>
        </p:nvCxnSpPr>
        <p:spPr>
          <a:xfrm>
            <a:off x="1034010" y="3061896"/>
            <a:ext cx="10453986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B30CBCB-9742-400C-B659-E005072EFC15}"/>
              </a:ext>
            </a:extLst>
          </p:cNvPr>
          <p:cNvCxnSpPr/>
          <p:nvPr/>
        </p:nvCxnSpPr>
        <p:spPr>
          <a:xfrm>
            <a:off x="1073162" y="3976970"/>
            <a:ext cx="10453986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ubtitle 2">
            <a:extLst>
              <a:ext uri="{FF2B5EF4-FFF2-40B4-BE49-F238E27FC236}">
                <a16:creationId xmlns:a16="http://schemas.microsoft.com/office/drawing/2014/main" id="{6416AC46-8D8A-4FDD-BA7C-DD2B2190C43C}"/>
              </a:ext>
            </a:extLst>
          </p:cNvPr>
          <p:cNvSpPr txBox="1">
            <a:spLocks/>
          </p:cNvSpPr>
          <p:nvPr/>
        </p:nvSpPr>
        <p:spPr>
          <a:xfrm>
            <a:off x="1034010" y="1389530"/>
            <a:ext cx="10833311" cy="1608779"/>
          </a:xfrm>
          <a:prstGeom prst="rect">
            <a:avLst/>
          </a:prstGeom>
        </p:spPr>
        <p:txBody>
          <a:bodyPr vert="horz" lIns="0" tIns="0" rIns="0" bIns="0" numCol="1" rtlCol="0">
            <a:noAutofit/>
          </a:bodyPr>
          <a:lstStyle>
            <a:lvl1pPr marL="0" indent="0" algn="l" defTabSz="914400" rtl="0" eaLnBrk="1" latinLnBrk="0" hangingPunct="1">
              <a:lnSpc>
                <a:spcPts val="18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+mj-lt"/>
              <a:buAutoNum type="arabicPeriod"/>
            </a:pPr>
            <a:r>
              <a:rPr lang="it-IT" sz="1200" dirty="0"/>
              <a:t>verificare le variazioni nei comportamenti di </a:t>
            </a:r>
            <a:r>
              <a:rPr lang="it-IT" sz="1200" b="1" dirty="0"/>
              <a:t>consumo culturale</a:t>
            </a:r>
            <a:r>
              <a:rPr lang="it-IT" sz="1200" dirty="0"/>
              <a:t> dei beneficiari misurate in termini di: numero delle visite effettuate nei musei, partecipazione alle iniziative proposte dalle case del Quartiere e dall’Abbonamento Musei e </a:t>
            </a:r>
            <a:r>
              <a:rPr lang="it-IT" sz="1200" b="1" dirty="0"/>
              <a:t>rinnovo a titolo oneroso della tessera Abbonamento Musei </a:t>
            </a:r>
            <a:r>
              <a:rPr lang="it-IT" sz="1200" dirty="0"/>
              <a:t>al termine del progetto</a:t>
            </a:r>
          </a:p>
          <a:p>
            <a:pPr marL="342900" indent="-342900">
              <a:buFont typeface="+mj-lt"/>
              <a:buAutoNum type="arabicPeriod"/>
            </a:pPr>
            <a:r>
              <a:rPr lang="it-IT" sz="1200" dirty="0"/>
              <a:t>verificare la </a:t>
            </a:r>
            <a:r>
              <a:rPr lang="it-IT" sz="1200" b="1" dirty="0"/>
              <a:t>variazione di benessere</a:t>
            </a:r>
            <a:r>
              <a:rPr lang="it-IT" sz="1200" dirty="0"/>
              <a:t> dei beneficiari del progetto al termine dello stesso</a:t>
            </a:r>
          </a:p>
          <a:p>
            <a:pPr marL="342900" indent="-342900">
              <a:buFont typeface="+mj-lt"/>
              <a:buAutoNum type="arabicPeriod"/>
            </a:pPr>
            <a:r>
              <a:rPr lang="it-IT" sz="1200" dirty="0"/>
              <a:t>Misurare il </a:t>
            </a:r>
            <a:r>
              <a:rPr lang="it-IT" sz="1200" b="1" dirty="0"/>
              <a:t>gradimento dell’iniziativa </a:t>
            </a:r>
            <a:r>
              <a:rPr lang="it-IT" sz="1200" dirty="0"/>
              <a:t>in funzione della variazione della </a:t>
            </a:r>
            <a:r>
              <a:rPr lang="it-IT" sz="1200" b="1" dirty="0" err="1"/>
              <a:t>willingness</a:t>
            </a:r>
            <a:r>
              <a:rPr lang="it-IT" sz="1200" b="1" dirty="0"/>
              <a:t>-to-</a:t>
            </a:r>
            <a:r>
              <a:rPr lang="it-IT" sz="1200" b="1" dirty="0" err="1"/>
              <a:t>pay</a:t>
            </a:r>
            <a:r>
              <a:rPr lang="it-IT" sz="1200" b="1" dirty="0"/>
              <a:t> </a:t>
            </a:r>
            <a:r>
              <a:rPr lang="it-IT" sz="1200" dirty="0" err="1"/>
              <a:t>pre</a:t>
            </a:r>
            <a:r>
              <a:rPr lang="it-IT" sz="1200" dirty="0"/>
              <a:t> e post progetto e della </a:t>
            </a:r>
            <a:r>
              <a:rPr lang="it-IT" sz="1200" b="1" dirty="0"/>
              <a:t>valutazione </a:t>
            </a:r>
            <a:r>
              <a:rPr lang="it-IT" sz="1200" dirty="0"/>
              <a:t>espressa dai beneficiari sul progetto stesso</a:t>
            </a:r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1777924A-ECBE-4CF4-8FEB-BE71999FA538}"/>
              </a:ext>
            </a:extLst>
          </p:cNvPr>
          <p:cNvSpPr txBox="1">
            <a:spLocks/>
          </p:cNvSpPr>
          <p:nvPr/>
        </p:nvSpPr>
        <p:spPr>
          <a:xfrm>
            <a:off x="1034010" y="5959228"/>
            <a:ext cx="10833311" cy="2099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8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b="1" dirty="0">
                <a:solidFill>
                  <a:srgbClr val="108C72"/>
                </a:solidFill>
              </a:rPr>
              <a:t>Responsabile valutazione:</a:t>
            </a:r>
            <a:r>
              <a:rPr lang="it-IT" sz="1200" dirty="0"/>
              <a:t> prof. R. Zanola (Università del Piemonte Orientale)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4A2C880-B234-44BC-B6E6-520F802BBE8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69645" y="5848192"/>
            <a:ext cx="431490" cy="432000"/>
          </a:xfrm>
          <a:prstGeom prst="rect">
            <a:avLst/>
          </a:prstGeom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21348E2-7195-4BFC-B60E-C28463133442}"/>
              </a:ext>
            </a:extLst>
          </p:cNvPr>
          <p:cNvCxnSpPr/>
          <p:nvPr/>
        </p:nvCxnSpPr>
        <p:spPr>
          <a:xfrm>
            <a:off x="1034010" y="5781983"/>
            <a:ext cx="10453986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3755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uppo 41">
            <a:extLst>
              <a:ext uri="{FF2B5EF4-FFF2-40B4-BE49-F238E27FC236}">
                <a16:creationId xmlns:a16="http://schemas.microsoft.com/office/drawing/2014/main" id="{F4E03016-DC0B-4AF2-9111-9824235250F9}"/>
              </a:ext>
            </a:extLst>
          </p:cNvPr>
          <p:cNvGrpSpPr/>
          <p:nvPr/>
        </p:nvGrpSpPr>
        <p:grpSpPr>
          <a:xfrm>
            <a:off x="4371138" y="1048484"/>
            <a:ext cx="7724360" cy="5302376"/>
            <a:chOff x="4371138" y="1994116"/>
            <a:chExt cx="7724360" cy="4731556"/>
          </a:xfrm>
        </p:grpSpPr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A6B446A6-26A8-4C0A-9BC0-4A124EC04F11}"/>
                </a:ext>
              </a:extLst>
            </p:cNvPr>
            <p:cNvSpPr/>
            <p:nvPr/>
          </p:nvSpPr>
          <p:spPr>
            <a:xfrm>
              <a:off x="4977827" y="1994116"/>
              <a:ext cx="7020000" cy="47315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53" name="Subtitle 2">
              <a:extLst>
                <a:ext uri="{FF2B5EF4-FFF2-40B4-BE49-F238E27FC236}">
                  <a16:creationId xmlns:a16="http://schemas.microsoft.com/office/drawing/2014/main" id="{7C876CDE-466E-434F-9E1C-C1E77543AA9F}"/>
                </a:ext>
              </a:extLst>
            </p:cNvPr>
            <p:cNvSpPr txBox="1">
              <a:spLocks/>
            </p:cNvSpPr>
            <p:nvPr/>
          </p:nvSpPr>
          <p:spPr>
            <a:xfrm>
              <a:off x="5543939" y="4339695"/>
              <a:ext cx="3024000" cy="411257"/>
            </a:xfrm>
            <a:prstGeom prst="rect">
              <a:avLst/>
            </a:prstGeom>
          </p:spPr>
          <p:txBody>
            <a:bodyPr vert="horz" wrap="square" lIns="72000" tIns="36000" rIns="72000" bIns="36000" rtlCol="0" anchor="ctr">
              <a:spAutoFit/>
            </a:bodyPr>
            <a:lstStyle>
              <a:lvl1pPr marL="0" indent="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Raleway" charset="0"/>
                  <a:ea typeface="Raleway" charset="0"/>
                  <a:cs typeface="Raleway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300"/>
                </a:spcBef>
              </a:pPr>
              <a:r>
                <a:rPr lang="it-IT" sz="1100" dirty="0"/>
                <a:t>Il </a:t>
              </a:r>
              <a:r>
                <a:rPr lang="it-IT" sz="1100" b="1" dirty="0"/>
                <a:t>79% </a:t>
              </a:r>
              <a:r>
                <a:rPr lang="it-IT" sz="1100" dirty="0"/>
                <a:t>dei beneficiari dichiara che il progetto ha consentito di </a:t>
              </a:r>
              <a:r>
                <a:rPr lang="it-IT" sz="1100" b="1" dirty="0"/>
                <a:t>conoscere nuove persone</a:t>
              </a: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51E16E1C-6B74-484B-8C5F-F58803345396}"/>
                </a:ext>
              </a:extLst>
            </p:cNvPr>
            <p:cNvSpPr/>
            <p:nvPr/>
          </p:nvSpPr>
          <p:spPr>
            <a:xfrm>
              <a:off x="5059093" y="5238796"/>
              <a:ext cx="3057907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300"/>
                </a:spcBef>
              </a:pPr>
              <a:r>
                <a:rPr lang="it-IT" sz="1200" dirty="0">
                  <a:solidFill>
                    <a:schemeClr val="bg2">
                      <a:lumMod val="50000"/>
                    </a:schemeClr>
                  </a:solidFill>
                  <a:latin typeface="Raleway" panose="020B0503030101060003" pitchFamily="34" charset="0"/>
                </a:rPr>
                <a:t>Gradimento</a:t>
              </a:r>
              <a:br>
                <a:rPr lang="it-IT" sz="1200" dirty="0">
                  <a:solidFill>
                    <a:srgbClr val="108C72"/>
                  </a:solidFill>
                  <a:latin typeface="Raleway" panose="020B0503030101060003" pitchFamily="34" charset="0"/>
                </a:rPr>
              </a:br>
              <a:r>
                <a:rPr lang="it-IT" sz="1200" b="1" dirty="0">
                  <a:solidFill>
                    <a:srgbClr val="108C72"/>
                  </a:solidFill>
                  <a:latin typeface="Raleway" panose="020B0503030101060003" pitchFamily="34" charset="0"/>
                </a:rPr>
                <a:t>Variazione % della </a:t>
              </a:r>
              <a:r>
                <a:rPr lang="it-IT" sz="1200" b="1" dirty="0" err="1">
                  <a:solidFill>
                    <a:srgbClr val="108C72"/>
                  </a:solidFill>
                  <a:latin typeface="Raleway" panose="020B0503030101060003" pitchFamily="34" charset="0"/>
                </a:rPr>
                <a:t>Willingness</a:t>
              </a:r>
              <a:r>
                <a:rPr lang="it-IT" sz="1200" b="1" dirty="0">
                  <a:solidFill>
                    <a:srgbClr val="108C72"/>
                  </a:solidFill>
                  <a:latin typeface="Raleway" panose="020B0503030101060003" pitchFamily="34" charset="0"/>
                </a:rPr>
                <a:t> To </a:t>
              </a:r>
              <a:r>
                <a:rPr lang="it-IT" sz="1200" b="1" dirty="0" err="1">
                  <a:solidFill>
                    <a:srgbClr val="108C72"/>
                  </a:solidFill>
                  <a:latin typeface="Raleway" panose="020B0503030101060003" pitchFamily="34" charset="0"/>
                </a:rPr>
                <a:t>Pay</a:t>
              </a:r>
              <a:endParaRPr lang="it-IT" sz="1200" dirty="0">
                <a:solidFill>
                  <a:srgbClr val="108C72"/>
                </a:solidFill>
                <a:latin typeface="Raleway" panose="020B0503030101060003" pitchFamily="34" charset="0"/>
              </a:endParaRPr>
            </a:p>
          </p:txBody>
        </p: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F6D2BB7D-B78B-4DEC-AE0E-DC877AC35B68}"/>
                </a:ext>
              </a:extLst>
            </p:cNvPr>
            <p:cNvGrpSpPr/>
            <p:nvPr/>
          </p:nvGrpSpPr>
          <p:grpSpPr>
            <a:xfrm>
              <a:off x="8414960" y="2077963"/>
              <a:ext cx="3588778" cy="1297797"/>
              <a:chOff x="8250064" y="1129221"/>
              <a:chExt cx="3588778" cy="1297797"/>
            </a:xfrm>
          </p:grpSpPr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CCAF0260-7AA6-4070-ADEA-A436C67A3D66}"/>
                  </a:ext>
                </a:extLst>
              </p:cNvPr>
              <p:cNvSpPr/>
              <p:nvPr/>
            </p:nvSpPr>
            <p:spPr>
              <a:xfrm>
                <a:off x="8250064" y="1129221"/>
                <a:ext cx="3450599" cy="4462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300"/>
                  </a:spcBef>
                </a:pPr>
                <a:endParaRPr lang="it-IT" sz="1200" dirty="0">
                  <a:solidFill>
                    <a:schemeClr val="bg2">
                      <a:lumMod val="50000"/>
                    </a:schemeClr>
                  </a:solidFill>
                  <a:latin typeface="Raleway" panose="020B0503030101060003" pitchFamily="34" charset="0"/>
                </a:endParaRPr>
              </a:p>
              <a:p>
                <a:pPr>
                  <a:spcBef>
                    <a:spcPts val="300"/>
                  </a:spcBef>
                </a:pPr>
                <a:r>
                  <a:rPr lang="it-IT" sz="1200" b="1" dirty="0">
                    <a:solidFill>
                      <a:srgbClr val="108C72"/>
                    </a:solidFill>
                    <a:latin typeface="Raleway" panose="020B0503030101060003" pitchFamily="34" charset="0"/>
                  </a:rPr>
                  <a:t>Adesioni alle visite organizzate da AM: Top 3</a:t>
                </a:r>
                <a:endParaRPr lang="it-IT" sz="1200" dirty="0">
                  <a:solidFill>
                    <a:srgbClr val="108C72"/>
                  </a:solidFill>
                  <a:latin typeface="Raleway" panose="020B0503030101060003" pitchFamily="34" charset="0"/>
                </a:endParaRPr>
              </a:p>
            </p:txBody>
          </p:sp>
          <p:sp>
            <p:nvSpPr>
              <p:cNvPr id="66" name="Subtitle 2">
                <a:extLst>
                  <a:ext uri="{FF2B5EF4-FFF2-40B4-BE49-F238E27FC236}">
                    <a16:creationId xmlns:a16="http://schemas.microsoft.com/office/drawing/2014/main" id="{0417DD9B-B3AE-441B-9331-B80B11DECB1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500639" y="1664883"/>
                <a:ext cx="3338203" cy="762135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>
                <a:lvl1pPr marL="0" indent="0" algn="l" defTabSz="914400" rtl="0" eaLnBrk="1" latinLnBrk="0" hangingPunct="1">
                  <a:lnSpc>
                    <a:spcPts val="18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1400" kern="1200">
                    <a:solidFill>
                      <a:schemeClr val="tx1"/>
                    </a:solidFill>
                    <a:latin typeface="Raleway" charset="0"/>
                    <a:ea typeface="Raleway" charset="0"/>
                    <a:cs typeface="Raleway" charset="0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28600" indent="-228600">
                  <a:lnSpc>
                    <a:spcPct val="100000"/>
                  </a:lnSpc>
                  <a:spcBef>
                    <a:spcPts val="300"/>
                  </a:spcBef>
                  <a:buClr>
                    <a:srgbClr val="108C72"/>
                  </a:buClr>
                  <a:buFont typeface="+mj-lt"/>
                  <a:buAutoNum type="arabicPeriod"/>
                </a:pPr>
                <a:r>
                  <a:rPr lang="it-IT" sz="1200" dirty="0"/>
                  <a:t>Museo Egizio: 40,7%</a:t>
                </a:r>
              </a:p>
              <a:p>
                <a:pPr marL="228600" indent="-228600">
                  <a:lnSpc>
                    <a:spcPct val="100000"/>
                  </a:lnSpc>
                  <a:spcBef>
                    <a:spcPts val="300"/>
                  </a:spcBef>
                  <a:buClr>
                    <a:srgbClr val="108C72"/>
                  </a:buClr>
                  <a:buFont typeface="+mj-lt"/>
                  <a:buAutoNum type="arabicPeriod"/>
                </a:pPr>
                <a:r>
                  <a:rPr lang="it-IT" sz="1200" dirty="0"/>
                  <a:t>Palazzo Reale: 31,8%</a:t>
                </a:r>
              </a:p>
              <a:p>
                <a:pPr marL="228600" indent="-228600">
                  <a:lnSpc>
                    <a:spcPct val="100000"/>
                  </a:lnSpc>
                  <a:spcBef>
                    <a:spcPts val="300"/>
                  </a:spcBef>
                  <a:buClr>
                    <a:srgbClr val="108C72"/>
                  </a:buClr>
                  <a:buFont typeface="+mj-lt"/>
                  <a:buAutoNum type="arabicPeriod"/>
                </a:pPr>
                <a:r>
                  <a:rPr lang="it-IT" sz="1200" dirty="0"/>
                  <a:t>Venaria Reale: 30,8%</a:t>
                </a:r>
              </a:p>
              <a:p>
                <a:pPr marL="228600" indent="-228600">
                  <a:lnSpc>
                    <a:spcPct val="100000"/>
                  </a:lnSpc>
                  <a:spcBef>
                    <a:spcPts val="300"/>
                  </a:spcBef>
                  <a:buFont typeface="+mj-lt"/>
                  <a:buAutoNum type="arabicPeriod"/>
                </a:pPr>
                <a:endParaRPr lang="it-IT" sz="1200" dirty="0"/>
              </a:p>
            </p:txBody>
          </p:sp>
        </p:grp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28640956-EF62-4240-98E7-C6C474152397}"/>
                </a:ext>
              </a:extLst>
            </p:cNvPr>
            <p:cNvSpPr/>
            <p:nvPr/>
          </p:nvSpPr>
          <p:spPr>
            <a:xfrm>
              <a:off x="5137964" y="2051076"/>
              <a:ext cx="2914965" cy="5001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300"/>
                </a:spcBef>
              </a:pPr>
              <a:r>
                <a:rPr lang="it-IT" sz="1200" dirty="0">
                  <a:solidFill>
                    <a:schemeClr val="bg2">
                      <a:lumMod val="50000"/>
                    </a:schemeClr>
                  </a:solidFill>
                  <a:latin typeface="Raleway" panose="020B0503030101060003" pitchFamily="34" charset="0"/>
                </a:rPr>
                <a:t>Audience Development</a:t>
              </a:r>
            </a:p>
            <a:p>
              <a:pPr>
                <a:spcBef>
                  <a:spcPts val="300"/>
                </a:spcBef>
              </a:pPr>
              <a:r>
                <a:rPr lang="it-IT" sz="1200" b="1" dirty="0">
                  <a:solidFill>
                    <a:srgbClr val="108C72"/>
                  </a:solidFill>
                  <a:latin typeface="Raleway" panose="020B0503030101060003" pitchFamily="34" charset="0"/>
                </a:rPr>
                <a:t>Frequenza di utilizzo della tessera</a:t>
              </a:r>
              <a:endParaRPr lang="it-IT" sz="1200" dirty="0">
                <a:solidFill>
                  <a:srgbClr val="108C72"/>
                </a:solidFill>
                <a:latin typeface="Raleway" panose="020B0503030101060003" pitchFamily="34" charset="0"/>
              </a:endParaRPr>
            </a:p>
          </p:txBody>
        </p:sp>
        <p:sp>
          <p:nvSpPr>
            <p:cNvPr id="92" name="Trapezoid 91">
              <a:extLst>
                <a:ext uri="{FF2B5EF4-FFF2-40B4-BE49-F238E27FC236}">
                  <a16:creationId xmlns:a16="http://schemas.microsoft.com/office/drawing/2014/main" id="{3F73F3B5-509E-412B-BA3F-CB33B3F4F4DC}"/>
                </a:ext>
              </a:extLst>
            </p:cNvPr>
            <p:cNvSpPr/>
            <p:nvPr/>
          </p:nvSpPr>
          <p:spPr>
            <a:xfrm rot="5400000" flipV="1">
              <a:off x="2443903" y="4029817"/>
              <a:ext cx="4428968" cy="574498"/>
            </a:xfrm>
            <a:prstGeom prst="trapezoid">
              <a:avLst>
                <a:gd name="adj" fmla="val 60436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aphicFrame>
          <p:nvGraphicFramePr>
            <p:cNvPr id="12" name="Chart 11">
              <a:extLst>
                <a:ext uri="{FF2B5EF4-FFF2-40B4-BE49-F238E27FC236}">
                  <a16:creationId xmlns:a16="http://schemas.microsoft.com/office/drawing/2014/main" id="{AC57F08E-D345-4921-9677-E05EACAF98D1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514913633"/>
                </p:ext>
              </p:extLst>
            </p:nvPr>
          </p:nvGraphicFramePr>
          <p:xfrm>
            <a:off x="5053147" y="2448399"/>
            <a:ext cx="3063853" cy="136554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8" name="Smiley Face 7">
              <a:extLst>
                <a:ext uri="{FF2B5EF4-FFF2-40B4-BE49-F238E27FC236}">
                  <a16:creationId xmlns:a16="http://schemas.microsoft.com/office/drawing/2014/main" id="{DF87AE14-F05B-43F4-BF25-23C693F44B1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59239" y="4410845"/>
              <a:ext cx="216000" cy="216000"/>
            </a:xfrm>
            <a:prstGeom prst="smileyFace">
              <a:avLst/>
            </a:prstGeom>
            <a:solidFill>
              <a:schemeClr val="bg1"/>
            </a:solidFill>
            <a:ln w="127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7" name="Subtitle 2">
              <a:extLst>
                <a:ext uri="{FF2B5EF4-FFF2-40B4-BE49-F238E27FC236}">
                  <a16:creationId xmlns:a16="http://schemas.microsoft.com/office/drawing/2014/main" id="{8A90F23B-DBF2-4626-88A7-0FEF30423AA2}"/>
                </a:ext>
              </a:extLst>
            </p:cNvPr>
            <p:cNvSpPr txBox="1">
              <a:spLocks/>
            </p:cNvSpPr>
            <p:nvPr/>
          </p:nvSpPr>
          <p:spPr>
            <a:xfrm>
              <a:off x="8823354" y="4424927"/>
              <a:ext cx="3103328" cy="60421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Raleway" charset="0"/>
                  <a:ea typeface="Raleway" charset="0"/>
                  <a:cs typeface="Raleway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00000"/>
                </a:lnSpc>
                <a:spcBef>
                  <a:spcPts val="300"/>
                </a:spcBef>
              </a:pPr>
              <a:r>
                <a:rPr lang="it-IT" sz="1100" i="1" dirty="0"/>
                <a:t>I dati rilevati- seppur parziali – sembrano suggerire un esito positivo sotto il profilo del benessere individuale e delle capacità di creare nuova socializzazione.</a:t>
              </a:r>
              <a:endParaRPr lang="it-IT" sz="1100" dirty="0"/>
            </a:p>
          </p:txBody>
        </p:sp>
        <p:sp>
          <p:nvSpPr>
            <p:cNvPr id="20" name="Right Triangle 19">
              <a:extLst>
                <a:ext uri="{FF2B5EF4-FFF2-40B4-BE49-F238E27FC236}">
                  <a16:creationId xmlns:a16="http://schemas.microsoft.com/office/drawing/2014/main" id="{C6C532D4-21A1-4921-A59C-88F404114070}"/>
                </a:ext>
              </a:extLst>
            </p:cNvPr>
            <p:cNvSpPr/>
            <p:nvPr/>
          </p:nvSpPr>
          <p:spPr>
            <a:xfrm rot="10800000">
              <a:off x="5201177" y="5680697"/>
              <a:ext cx="230210" cy="850853"/>
            </a:xfrm>
            <a:prstGeom prst="rtTriangl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45000">
                  <a:srgbClr val="EBEFAD"/>
                </a:gs>
                <a:gs pos="63000">
                  <a:srgbClr val="CFD700"/>
                </a:gs>
                <a:gs pos="85000">
                  <a:srgbClr val="108C7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DB80066-74FA-4B1D-A7C9-206F4A13C39E}"/>
                </a:ext>
              </a:extLst>
            </p:cNvPr>
            <p:cNvSpPr/>
            <p:nvPr/>
          </p:nvSpPr>
          <p:spPr>
            <a:xfrm>
              <a:off x="5047964" y="5698323"/>
              <a:ext cx="180000" cy="180000"/>
            </a:xfrm>
            <a:prstGeom prst="ellipse">
              <a:avLst/>
            </a:prstGeom>
            <a:solidFill>
              <a:srgbClr val="108C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it-IT" sz="2400" dirty="0">
                  <a:latin typeface="Raleway" panose="020B0503030101060003" pitchFamily="34" charset="0"/>
                </a:rPr>
                <a:t>+</a:t>
              </a:r>
            </a:p>
          </p:txBody>
        </p:sp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7E61606D-4F12-47A8-82A7-376BCE2E789A}"/>
                </a:ext>
              </a:extLst>
            </p:cNvPr>
            <p:cNvSpPr/>
            <p:nvPr/>
          </p:nvSpPr>
          <p:spPr>
            <a:xfrm>
              <a:off x="5059093" y="6169198"/>
              <a:ext cx="160986" cy="167629"/>
            </a:xfrm>
            <a:prstGeom prst="ellipse">
              <a:avLst/>
            </a:prstGeom>
            <a:solidFill>
              <a:srgbClr val="CFD7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36000" rtlCol="0" anchor="ctr"/>
            <a:lstStyle/>
            <a:p>
              <a:pPr algn="ctr"/>
              <a:r>
                <a:rPr lang="it-IT" sz="2400" dirty="0">
                  <a:latin typeface="Raleway" panose="020B0503030101060003" pitchFamily="34" charset="0"/>
                </a:rPr>
                <a:t>-</a:t>
              </a:r>
            </a:p>
          </p:txBody>
        </p:sp>
        <p:sp>
          <p:nvSpPr>
            <p:cNvPr id="139" name="Subtitle 2">
              <a:extLst>
                <a:ext uri="{FF2B5EF4-FFF2-40B4-BE49-F238E27FC236}">
                  <a16:creationId xmlns:a16="http://schemas.microsoft.com/office/drawing/2014/main" id="{130551A2-AEF5-4A0A-B84B-B78B1E888E1E}"/>
                </a:ext>
              </a:extLst>
            </p:cNvPr>
            <p:cNvSpPr txBox="1">
              <a:spLocks/>
            </p:cNvSpPr>
            <p:nvPr/>
          </p:nvSpPr>
          <p:spPr>
            <a:xfrm>
              <a:off x="5529059" y="5641400"/>
              <a:ext cx="1512000" cy="184666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Raleway" charset="0"/>
                  <a:ea typeface="Raleway" charset="0"/>
                  <a:cs typeface="Raleway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300"/>
                </a:spcBef>
              </a:pPr>
              <a:r>
                <a:rPr lang="it-IT" sz="1200" dirty="0"/>
                <a:t>Incrementata: 28,4%</a:t>
              </a:r>
            </a:p>
          </p:txBody>
        </p:sp>
        <p:sp>
          <p:nvSpPr>
            <p:cNvPr id="140" name="Subtitle 2">
              <a:extLst>
                <a:ext uri="{FF2B5EF4-FFF2-40B4-BE49-F238E27FC236}">
                  <a16:creationId xmlns:a16="http://schemas.microsoft.com/office/drawing/2014/main" id="{0D48B5E5-77E8-4EA3-A483-9975A2849FFA}"/>
                </a:ext>
              </a:extLst>
            </p:cNvPr>
            <p:cNvSpPr txBox="1">
              <a:spLocks/>
            </p:cNvSpPr>
            <p:nvPr/>
          </p:nvSpPr>
          <p:spPr>
            <a:xfrm>
              <a:off x="5529059" y="5907028"/>
              <a:ext cx="1512000" cy="184666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Raleway" charset="0"/>
                  <a:ea typeface="Raleway" charset="0"/>
                  <a:cs typeface="Raleway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300"/>
                </a:spcBef>
              </a:pPr>
              <a:r>
                <a:rPr lang="it-IT" sz="1200" dirty="0"/>
                <a:t>Invariata: 46,1%</a:t>
              </a:r>
            </a:p>
          </p:txBody>
        </p:sp>
        <p:sp>
          <p:nvSpPr>
            <p:cNvPr id="141" name="Subtitle 2">
              <a:extLst>
                <a:ext uri="{FF2B5EF4-FFF2-40B4-BE49-F238E27FC236}">
                  <a16:creationId xmlns:a16="http://schemas.microsoft.com/office/drawing/2014/main" id="{BAB7A739-CC02-43A0-9D09-8637F557D435}"/>
                </a:ext>
              </a:extLst>
            </p:cNvPr>
            <p:cNvSpPr txBox="1">
              <a:spLocks/>
            </p:cNvSpPr>
            <p:nvPr/>
          </p:nvSpPr>
          <p:spPr>
            <a:xfrm>
              <a:off x="5529059" y="6172657"/>
              <a:ext cx="1512000" cy="184666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Raleway" charset="0"/>
                  <a:ea typeface="Raleway" charset="0"/>
                  <a:cs typeface="Raleway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300"/>
                </a:spcBef>
              </a:pPr>
              <a:r>
                <a:rPr lang="it-IT" sz="1200" dirty="0"/>
                <a:t>Diminuita: 25,5%</a:t>
              </a:r>
            </a:p>
          </p:txBody>
        </p:sp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6A8BEFD6-768D-4031-9F3C-32773F389F53}"/>
                </a:ext>
              </a:extLst>
            </p:cNvPr>
            <p:cNvSpPr/>
            <p:nvPr/>
          </p:nvSpPr>
          <p:spPr>
            <a:xfrm>
              <a:off x="8618119" y="5237559"/>
              <a:ext cx="291496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300"/>
                </a:spcBef>
              </a:pPr>
              <a:br>
                <a:rPr lang="it-IT" sz="1200" dirty="0">
                  <a:solidFill>
                    <a:srgbClr val="108C72"/>
                  </a:solidFill>
                  <a:latin typeface="Raleway" panose="020B0503030101060003" pitchFamily="34" charset="0"/>
                </a:rPr>
              </a:br>
              <a:r>
                <a:rPr lang="it-IT" sz="1200" b="1" dirty="0">
                  <a:solidFill>
                    <a:srgbClr val="108C72"/>
                  </a:solidFill>
                  <a:latin typeface="Raleway" panose="020B0503030101060003" pitchFamily="34" charset="0"/>
                </a:rPr>
                <a:t>Valutazione media del progetto</a:t>
              </a:r>
              <a:endParaRPr lang="it-IT" sz="1200" dirty="0">
                <a:solidFill>
                  <a:srgbClr val="108C72"/>
                </a:solidFill>
                <a:latin typeface="Raleway" panose="020B0503030101060003" pitchFamily="34" charset="0"/>
              </a:endParaRPr>
            </a:p>
          </p:txBody>
        </p:sp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246F2E40-F39E-4703-B404-3C127238B386}"/>
                </a:ext>
              </a:extLst>
            </p:cNvPr>
            <p:cNvSpPr/>
            <p:nvPr/>
          </p:nvSpPr>
          <p:spPr>
            <a:xfrm rot="16200000">
              <a:off x="9949414" y="4431532"/>
              <a:ext cx="216000" cy="2708865"/>
            </a:xfrm>
            <a:prstGeom prst="rect">
              <a:avLst/>
            </a:prstGeom>
            <a:gradFill>
              <a:gsLst>
                <a:gs pos="0">
                  <a:srgbClr val="FCEA10"/>
                </a:gs>
                <a:gs pos="29000">
                  <a:srgbClr val="CFD700"/>
                </a:gs>
                <a:gs pos="100000">
                  <a:srgbClr val="036937"/>
                </a:gs>
                <a:gs pos="62000">
                  <a:srgbClr val="00A989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b="1"/>
            </a:p>
          </p:txBody>
        </p: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633DC719-DF85-4B42-A2D5-B0FA08B18E40}"/>
                </a:ext>
              </a:extLst>
            </p:cNvPr>
            <p:cNvSpPr txBox="1"/>
            <p:nvPr/>
          </p:nvSpPr>
          <p:spPr>
            <a:xfrm>
              <a:off x="11103959" y="5717781"/>
              <a:ext cx="241441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it-IT" sz="1200" b="1" dirty="0">
                  <a:solidFill>
                    <a:schemeClr val="bg1"/>
                  </a:solidFill>
                  <a:latin typeface="Raleway" panose="020B0503030101060003" pitchFamily="34" charset="0"/>
                </a:rPr>
                <a:t>10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3549D7B-BCE8-4E19-8B8F-8A2C1FDB13E5}"/>
                </a:ext>
              </a:extLst>
            </p:cNvPr>
            <p:cNvSpPr txBox="1"/>
            <p:nvPr/>
          </p:nvSpPr>
          <p:spPr>
            <a:xfrm>
              <a:off x="8511206" y="5955059"/>
              <a:ext cx="8023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dirty="0">
                  <a:latin typeface="Raleway" panose="020B0503030101060003" pitchFamily="34" charset="0"/>
                </a:rPr>
                <a:t>Inutile</a:t>
              </a:r>
            </a:p>
          </p:txBody>
        </p: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3817A8AD-384B-4175-85B8-6B3BCBA4E446}"/>
                </a:ext>
              </a:extLst>
            </p:cNvPr>
            <p:cNvSpPr txBox="1"/>
            <p:nvPr/>
          </p:nvSpPr>
          <p:spPr>
            <a:xfrm>
              <a:off x="10644066" y="5979214"/>
              <a:ext cx="104031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dirty="0">
                  <a:latin typeface="Raleway" panose="020B0503030101060003" pitchFamily="34" charset="0"/>
                </a:rPr>
                <a:t>Molto utile</a:t>
              </a:r>
            </a:p>
          </p:txBody>
        </p:sp>
        <p:sp>
          <p:nvSpPr>
            <p:cNvPr id="30" name="Isosceles Triangle 29">
              <a:extLst>
                <a:ext uri="{FF2B5EF4-FFF2-40B4-BE49-F238E27FC236}">
                  <a16:creationId xmlns:a16="http://schemas.microsoft.com/office/drawing/2014/main" id="{1FC6E7B8-E9FF-458E-A2F7-42FB7EE178CA}"/>
                </a:ext>
              </a:extLst>
            </p:cNvPr>
            <p:cNvSpPr/>
            <p:nvPr/>
          </p:nvSpPr>
          <p:spPr>
            <a:xfrm>
              <a:off x="10644066" y="5913467"/>
              <a:ext cx="144000" cy="144000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73F74180-085B-437F-829A-1A914C4E3701}"/>
                </a:ext>
              </a:extLst>
            </p:cNvPr>
            <p:cNvCxnSpPr>
              <a:cxnSpLocks/>
              <a:stCxn id="30" idx="3"/>
            </p:cNvCxnSpPr>
            <p:nvPr/>
          </p:nvCxnSpPr>
          <p:spPr>
            <a:xfrm>
              <a:off x="10716066" y="6057467"/>
              <a:ext cx="3995" cy="238886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ABD6961B-E254-451B-BA8C-6961127CB41F}"/>
                </a:ext>
              </a:extLst>
            </p:cNvPr>
            <p:cNvSpPr txBox="1"/>
            <p:nvPr/>
          </p:nvSpPr>
          <p:spPr>
            <a:xfrm>
              <a:off x="8884461" y="6282207"/>
              <a:ext cx="3211037" cy="302107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square" lIns="36000" tIns="0" rIns="36000" bIns="0" rtlCol="0">
              <a:spAutoFit/>
            </a:bodyPr>
            <a:lstStyle/>
            <a:p>
              <a:pPr algn="ctr"/>
              <a:r>
                <a:rPr lang="it-IT" sz="1100" b="1" dirty="0">
                  <a:solidFill>
                    <a:srgbClr val="108C72"/>
                  </a:solidFill>
                  <a:latin typeface="Raleway" panose="020B0503030101060003" pitchFamily="34" charset="0"/>
                </a:rPr>
                <a:t>8,5</a:t>
              </a:r>
              <a:r>
                <a:rPr lang="it-IT" sz="1100" dirty="0">
                  <a:solidFill>
                    <a:srgbClr val="108C72"/>
                  </a:solidFill>
                  <a:latin typeface="Raleway" panose="020B0503030101060003" pitchFamily="34" charset="0"/>
                </a:rPr>
                <a:t>: i partecipanti hanno valutato </a:t>
              </a:r>
              <a:br>
                <a:rPr lang="it-IT" sz="1100" dirty="0">
                  <a:solidFill>
                    <a:srgbClr val="108C72"/>
                  </a:solidFill>
                  <a:latin typeface="Raleway" panose="020B0503030101060003" pitchFamily="34" charset="0"/>
                </a:rPr>
              </a:br>
              <a:r>
                <a:rPr lang="it-IT" sz="1100" dirty="0">
                  <a:solidFill>
                    <a:srgbClr val="108C72"/>
                  </a:solidFill>
                  <a:latin typeface="Raleway" panose="020B0503030101060003" pitchFamily="34" charset="0"/>
                </a:rPr>
                <a:t>come eccellente il progetto</a:t>
              </a:r>
            </a:p>
          </p:txBody>
        </p:sp>
        <p:sp>
          <p:nvSpPr>
            <p:cNvPr id="61" name="Smiley Face 7">
              <a:extLst>
                <a:ext uri="{FF2B5EF4-FFF2-40B4-BE49-F238E27FC236}">
                  <a16:creationId xmlns:a16="http://schemas.microsoft.com/office/drawing/2014/main" id="{C3C3AEA0-4B3C-48DF-8402-4D4918A2B32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61488" y="4751272"/>
              <a:ext cx="216000" cy="216000"/>
            </a:xfrm>
            <a:prstGeom prst="smileyFace">
              <a:avLst>
                <a:gd name="adj" fmla="val 4653"/>
              </a:avLst>
            </a:prstGeom>
            <a:solidFill>
              <a:schemeClr val="bg1"/>
            </a:solidFill>
            <a:ln w="127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" name="CasellaDiTesto 8">
              <a:extLst>
                <a:ext uri="{FF2B5EF4-FFF2-40B4-BE49-F238E27FC236}">
                  <a16:creationId xmlns:a16="http://schemas.microsoft.com/office/drawing/2014/main" id="{DDE541D2-C293-4861-9284-EEA0AE02F8D1}"/>
                </a:ext>
              </a:extLst>
            </p:cNvPr>
            <p:cNvSpPr txBox="1"/>
            <p:nvPr/>
          </p:nvSpPr>
          <p:spPr>
            <a:xfrm>
              <a:off x="5518751" y="4751272"/>
              <a:ext cx="3024000" cy="411257"/>
            </a:xfrm>
            <a:prstGeom prst="rect">
              <a:avLst/>
            </a:prstGeom>
            <a:noFill/>
          </p:spPr>
          <p:txBody>
            <a:bodyPr wrap="square" lIns="72000" tIns="36000" rIns="72000" bIns="36000" rtlCol="0">
              <a:spAutoFit/>
            </a:bodyPr>
            <a:lstStyle/>
            <a:p>
              <a:r>
                <a:rPr lang="it-IT" sz="1100" dirty="0">
                  <a:latin typeface="Raleway" panose="020B0604020202020204" charset="0"/>
                </a:rPr>
                <a:t>Per il </a:t>
              </a:r>
              <a:r>
                <a:rPr lang="it-IT" sz="1100" b="1" dirty="0">
                  <a:latin typeface="Raleway" panose="020B0604020202020204" charset="0"/>
                </a:rPr>
                <a:t>18% </a:t>
              </a:r>
              <a:r>
                <a:rPr lang="it-IT" sz="1100" dirty="0">
                  <a:latin typeface="Raleway" panose="020B0604020202020204" charset="0"/>
                </a:rPr>
                <a:t>degli utilizzatori della tessera </a:t>
              </a:r>
              <a:r>
                <a:rPr lang="it-IT" sz="1100" b="1" dirty="0">
                  <a:latin typeface="Raleway" panose="020B0604020202020204" charset="0"/>
                </a:rPr>
                <a:t>la felicità è aumentata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3772289-C2F4-4A63-9986-A1E50D04D3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0554" y="217870"/>
            <a:ext cx="10195269" cy="620376"/>
          </a:xfrm>
        </p:spPr>
        <p:txBody>
          <a:bodyPr>
            <a:normAutofit/>
          </a:bodyPr>
          <a:lstStyle/>
          <a:p>
            <a:r>
              <a:rPr lang="it-IT" sz="2500" dirty="0"/>
              <a:t>Risultati </a:t>
            </a:r>
            <a:r>
              <a:rPr lang="it-IT" sz="2500" b="0" dirty="0">
                <a:gradFill flip="none" rotWithShape="1">
                  <a:gsLst>
                    <a:gs pos="0">
                      <a:srgbClr val="036937"/>
                    </a:gs>
                    <a:gs pos="24000">
                      <a:srgbClr val="108C72"/>
                    </a:gs>
                    <a:gs pos="56000">
                      <a:srgbClr val="86BC25"/>
                    </a:gs>
                    <a:gs pos="97326">
                      <a:srgbClr val="FCEA10"/>
                    </a:gs>
                    <a:gs pos="76000">
                      <a:srgbClr val="CFD700"/>
                    </a:gs>
                  </a:gsLst>
                  <a:lin ang="0" scaled="1"/>
                  <a:tileRect/>
                </a:gradFill>
              </a:rPr>
              <a:t>| Il quartiere al museo – Un Percorso di Welfare</a:t>
            </a:r>
            <a:endParaRPr lang="it-IT" sz="25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892371-E9A4-41DD-AC6C-D3EE3444C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AE875-4048-254F-AF2D-3CFA50F6E766}" type="slidenum">
              <a:rPr lang="it-IT" smtClean="0"/>
              <a:pPr/>
              <a:t>7</a:t>
            </a:fld>
            <a:endParaRPr lang="it-IT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6D13F17-9514-4E5B-8014-25CD6D0ED1A5}"/>
              </a:ext>
            </a:extLst>
          </p:cNvPr>
          <p:cNvGrpSpPr/>
          <p:nvPr/>
        </p:nvGrpSpPr>
        <p:grpSpPr>
          <a:xfrm>
            <a:off x="176865" y="1801539"/>
            <a:ext cx="2221152" cy="2845996"/>
            <a:chOff x="628362" y="1395662"/>
            <a:chExt cx="2628000" cy="2314586"/>
          </a:xfrm>
        </p:grpSpPr>
        <p:sp>
          <p:nvSpPr>
            <p:cNvPr id="3" name="Trapezoid 2">
              <a:extLst>
                <a:ext uri="{FF2B5EF4-FFF2-40B4-BE49-F238E27FC236}">
                  <a16:creationId xmlns:a16="http://schemas.microsoft.com/office/drawing/2014/main" id="{08A29F5D-0428-4CD8-972E-A7BF4BA8BDB6}"/>
                </a:ext>
              </a:extLst>
            </p:cNvPr>
            <p:cNvSpPr/>
            <p:nvPr/>
          </p:nvSpPr>
          <p:spPr>
            <a:xfrm flipV="1">
              <a:off x="628362" y="1395662"/>
              <a:ext cx="2628000" cy="720000"/>
            </a:xfrm>
            <a:prstGeom prst="trapezoid">
              <a:avLst>
                <a:gd name="adj" fmla="val 28622"/>
              </a:avLst>
            </a:prstGeom>
            <a:solidFill>
              <a:srgbClr val="1462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7" name="Trapezoid 16">
              <a:extLst>
                <a:ext uri="{FF2B5EF4-FFF2-40B4-BE49-F238E27FC236}">
                  <a16:creationId xmlns:a16="http://schemas.microsoft.com/office/drawing/2014/main" id="{9411DD98-7798-4FC2-AC17-B39FEED556FE}"/>
                </a:ext>
              </a:extLst>
            </p:cNvPr>
            <p:cNvSpPr/>
            <p:nvPr/>
          </p:nvSpPr>
          <p:spPr>
            <a:xfrm flipV="1">
              <a:off x="928329" y="2192955"/>
              <a:ext cx="2042592" cy="720000"/>
            </a:xfrm>
            <a:prstGeom prst="trapezoid">
              <a:avLst>
                <a:gd name="adj" fmla="val 25111"/>
              </a:avLst>
            </a:prstGeom>
            <a:solidFill>
              <a:srgbClr val="108C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8" name="Trapezoid 17">
              <a:extLst>
                <a:ext uri="{FF2B5EF4-FFF2-40B4-BE49-F238E27FC236}">
                  <a16:creationId xmlns:a16="http://schemas.microsoft.com/office/drawing/2014/main" id="{3B66ACDD-C2D4-4B80-A636-70187277E948}"/>
                </a:ext>
              </a:extLst>
            </p:cNvPr>
            <p:cNvSpPr/>
            <p:nvPr/>
          </p:nvSpPr>
          <p:spPr>
            <a:xfrm flipV="1">
              <a:off x="1204363" y="2990248"/>
              <a:ext cx="1489614" cy="720000"/>
            </a:xfrm>
            <a:prstGeom prst="trapezoid">
              <a:avLst>
                <a:gd name="adj" fmla="val 24024"/>
              </a:avLst>
            </a:prstGeom>
            <a:solidFill>
              <a:srgbClr val="86BC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7358FC57-68FA-44BB-9390-B5A90D7F3946}"/>
              </a:ext>
            </a:extLst>
          </p:cNvPr>
          <p:cNvSpPr txBox="1"/>
          <p:nvPr/>
        </p:nvSpPr>
        <p:spPr>
          <a:xfrm>
            <a:off x="586693" y="2081136"/>
            <a:ext cx="1424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solidFill>
                  <a:schemeClr val="bg1"/>
                </a:solidFill>
                <a:latin typeface="Raleway" panose="020B0503030101060003" pitchFamily="34" charset="0"/>
              </a:rPr>
              <a:t>837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7392481-1F35-4F44-95C1-BBC9A4B2AEC3}"/>
              </a:ext>
            </a:extLst>
          </p:cNvPr>
          <p:cNvSpPr txBox="1"/>
          <p:nvPr/>
        </p:nvSpPr>
        <p:spPr>
          <a:xfrm>
            <a:off x="619443" y="2937701"/>
            <a:ext cx="13692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solidFill>
                  <a:schemeClr val="bg1"/>
                </a:solidFill>
                <a:latin typeface="Raleway" panose="020B0503030101060003" pitchFamily="34" charset="0"/>
              </a:rPr>
              <a:t>594</a:t>
            </a:r>
          </a:p>
          <a:p>
            <a:pPr algn="ctr"/>
            <a:r>
              <a:rPr lang="it-IT" sz="1400" dirty="0">
                <a:solidFill>
                  <a:schemeClr val="bg1"/>
                </a:solidFill>
                <a:latin typeface="Raleway" panose="020B0503030101060003" pitchFamily="34" charset="0"/>
              </a:rPr>
              <a:t>71%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9846062-11FF-4991-9D14-1DB7074C5C9B}"/>
              </a:ext>
            </a:extLst>
          </p:cNvPr>
          <p:cNvSpPr txBox="1"/>
          <p:nvPr/>
        </p:nvSpPr>
        <p:spPr>
          <a:xfrm>
            <a:off x="599697" y="3871515"/>
            <a:ext cx="14245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solidFill>
                  <a:schemeClr val="bg1"/>
                </a:solidFill>
                <a:latin typeface="Raleway" panose="020B0503030101060003" pitchFamily="34" charset="0"/>
              </a:rPr>
              <a:t>623</a:t>
            </a:r>
          </a:p>
          <a:p>
            <a:pPr algn="ctr"/>
            <a:r>
              <a:rPr lang="it-IT" sz="1400" dirty="0">
                <a:solidFill>
                  <a:schemeClr val="bg1"/>
                </a:solidFill>
                <a:latin typeface="Raleway" panose="020B0503030101060003" pitchFamily="34" charset="0"/>
              </a:rPr>
              <a:t>74,5%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21F5EF-F906-4369-907C-146291A091E1}"/>
              </a:ext>
            </a:extLst>
          </p:cNvPr>
          <p:cNvSpPr txBox="1"/>
          <p:nvPr/>
        </p:nvSpPr>
        <p:spPr>
          <a:xfrm>
            <a:off x="2389520" y="1916885"/>
            <a:ext cx="1936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latin typeface="Raleway" panose="020B0503030101060003" pitchFamily="34" charset="0"/>
              </a:rPr>
              <a:t>Utenti beneficiari dell’Abbonamento Musei gratuito</a:t>
            </a:r>
            <a:endParaRPr lang="it-IT" sz="1200" dirty="0">
              <a:latin typeface="Raleway" panose="020B0503030101060003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3CF5D8E-E3A6-44DE-B934-C475AF05116F}"/>
              </a:ext>
            </a:extLst>
          </p:cNvPr>
          <p:cNvSpPr txBox="1"/>
          <p:nvPr/>
        </p:nvSpPr>
        <p:spPr>
          <a:xfrm>
            <a:off x="2432038" y="2906923"/>
            <a:ext cx="1925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latin typeface="Raleway" panose="020B0503030101060003" pitchFamily="34" charset="0"/>
              </a:rPr>
              <a:t>Utenti che hanno utilizzato almeno una volta la tessera</a:t>
            </a:r>
            <a:endParaRPr lang="it-IT" sz="1200" dirty="0">
              <a:latin typeface="Raleway" panose="020B0503030101060003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437018D-C0CA-4B23-A81F-FBE7CE825B35}"/>
              </a:ext>
            </a:extLst>
          </p:cNvPr>
          <p:cNvSpPr txBox="1"/>
          <p:nvPr/>
        </p:nvSpPr>
        <p:spPr>
          <a:xfrm>
            <a:off x="2446800" y="3968294"/>
            <a:ext cx="1936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latin typeface="Raleway" panose="020B0503030101060003" pitchFamily="34" charset="0"/>
              </a:rPr>
              <a:t>Variazione positiva o nulla della WTP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10D287F-DA73-4AC9-BD69-7DD9F0AF53C4}"/>
              </a:ext>
            </a:extLst>
          </p:cNvPr>
          <p:cNvCxnSpPr>
            <a:cxnSpLocks/>
            <a:stCxn id="3" idx="3"/>
            <a:endCxn id="7" idx="1"/>
          </p:cNvCxnSpPr>
          <p:nvPr/>
        </p:nvCxnSpPr>
        <p:spPr>
          <a:xfrm flipV="1">
            <a:off x="2271321" y="2240051"/>
            <a:ext cx="118199" cy="4141"/>
          </a:xfrm>
          <a:prstGeom prst="line">
            <a:avLst/>
          </a:prstGeom>
          <a:ln>
            <a:solidFill>
              <a:srgbClr val="146238"/>
            </a:solidFill>
            <a:prstDash val="dash"/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878D94C-AD42-4EA9-8BED-29BF0690AD96}"/>
              </a:ext>
            </a:extLst>
          </p:cNvPr>
          <p:cNvCxnSpPr>
            <a:cxnSpLocks/>
            <a:stCxn id="17" idx="3"/>
            <a:endCxn id="24" idx="1"/>
          </p:cNvCxnSpPr>
          <p:nvPr/>
        </p:nvCxnSpPr>
        <p:spPr>
          <a:xfrm>
            <a:off x="2045611" y="3224537"/>
            <a:ext cx="386427" cy="5552"/>
          </a:xfrm>
          <a:prstGeom prst="line">
            <a:avLst/>
          </a:prstGeom>
          <a:ln>
            <a:solidFill>
              <a:srgbClr val="108C72"/>
            </a:solidFill>
            <a:prstDash val="dash"/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7BF9DBCE-C5A8-4DA7-A150-14D00E3116F7}"/>
              </a:ext>
            </a:extLst>
          </p:cNvPr>
          <p:cNvCxnSpPr>
            <a:cxnSpLocks/>
            <a:stCxn id="18" idx="3"/>
            <a:endCxn id="27" idx="1"/>
          </p:cNvCxnSpPr>
          <p:nvPr/>
        </p:nvCxnSpPr>
        <p:spPr>
          <a:xfrm flipV="1">
            <a:off x="1816354" y="4199127"/>
            <a:ext cx="630446" cy="5755"/>
          </a:xfrm>
          <a:prstGeom prst="line">
            <a:avLst/>
          </a:prstGeom>
          <a:ln>
            <a:solidFill>
              <a:srgbClr val="86BC25"/>
            </a:solidFill>
            <a:prstDash val="dash"/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0E941025-AD28-4769-B7EB-CDDB5A9A1031}"/>
              </a:ext>
            </a:extLst>
          </p:cNvPr>
          <p:cNvSpPr txBox="1"/>
          <p:nvPr/>
        </p:nvSpPr>
        <p:spPr>
          <a:xfrm>
            <a:off x="418066" y="4867714"/>
            <a:ext cx="177195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latin typeface="Raleway" panose="020B0503030101060003" pitchFamily="34" charset="0"/>
              </a:rPr>
              <a:t>442</a:t>
            </a:r>
          </a:p>
          <a:p>
            <a:pPr algn="ctr"/>
            <a:endParaRPr lang="it-IT" sz="400" b="1" dirty="0">
              <a:latin typeface="Raleway" panose="020B0503030101060003" pitchFamily="34" charset="0"/>
            </a:endParaRPr>
          </a:p>
          <a:p>
            <a:pPr algn="ctr"/>
            <a:r>
              <a:rPr lang="it-IT" sz="1400" b="1" dirty="0">
                <a:latin typeface="Raleway" panose="020B0503030101060003" pitchFamily="34" charset="0"/>
              </a:rPr>
              <a:t>52,8% </a:t>
            </a:r>
            <a:r>
              <a:rPr lang="it-IT" sz="800" dirty="0">
                <a:latin typeface="Raleway" panose="020B0503030101060003" pitchFamily="34" charset="0"/>
              </a:rPr>
              <a:t>dei beneficiari;</a:t>
            </a:r>
          </a:p>
          <a:p>
            <a:pPr algn="ctr"/>
            <a:r>
              <a:rPr lang="it-IT" sz="1400" b="1" dirty="0">
                <a:latin typeface="Raleway" panose="020B0503030101060003" pitchFamily="34" charset="0"/>
              </a:rPr>
              <a:t>74,4% </a:t>
            </a:r>
            <a:r>
              <a:rPr lang="it-IT" sz="800" dirty="0">
                <a:latin typeface="Raleway" panose="020B0503030101060003" pitchFamily="34" charset="0"/>
              </a:rPr>
              <a:t>di chi ha utilizzato almeno 1 volta l’abbonamento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F6683D0-9D88-42B9-BAC6-DF1678CC9929}"/>
              </a:ext>
            </a:extLst>
          </p:cNvPr>
          <p:cNvSpPr txBox="1"/>
          <p:nvPr/>
        </p:nvSpPr>
        <p:spPr>
          <a:xfrm>
            <a:off x="2391933" y="5034477"/>
            <a:ext cx="1936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latin typeface="Raleway" panose="020B0503030101060003" pitchFamily="34" charset="0"/>
              </a:rPr>
              <a:t>Rinnovo a titolo oneroso della tessera Abbonamento Musei</a:t>
            </a:r>
            <a:endParaRPr lang="it-IT" sz="1200" dirty="0">
              <a:latin typeface="Raleway" panose="020B0503030101060003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4775D49-BCA4-40E5-8DB9-78E74DC2D6F0}"/>
              </a:ext>
            </a:extLst>
          </p:cNvPr>
          <p:cNvCxnSpPr>
            <a:cxnSpLocks/>
            <a:stCxn id="36" idx="3"/>
            <a:endCxn id="37" idx="1"/>
          </p:cNvCxnSpPr>
          <p:nvPr/>
        </p:nvCxnSpPr>
        <p:spPr>
          <a:xfrm flipV="1">
            <a:off x="2190022" y="5357643"/>
            <a:ext cx="201911" cy="2514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  <a:prstDash val="dash"/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>
            <a:extLst>
              <a:ext uri="{FF2B5EF4-FFF2-40B4-BE49-F238E27FC236}">
                <a16:creationId xmlns:a16="http://schemas.microsoft.com/office/drawing/2014/main" id="{4F55BA2B-2660-4623-9859-B89C95FAEE27}"/>
              </a:ext>
            </a:extLst>
          </p:cNvPr>
          <p:cNvSpPr/>
          <p:nvPr/>
        </p:nvSpPr>
        <p:spPr>
          <a:xfrm>
            <a:off x="5184174" y="3224537"/>
            <a:ext cx="6636290" cy="684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</a:pPr>
            <a:r>
              <a:rPr lang="it-IT" sz="1200" dirty="0">
                <a:solidFill>
                  <a:schemeClr val="bg2">
                    <a:lumMod val="50000"/>
                  </a:schemeClr>
                </a:solidFill>
                <a:latin typeface="Raleway" panose="020B0503030101060003" pitchFamily="34" charset="0"/>
              </a:rPr>
              <a:t>Welfare sociale e territoriale</a:t>
            </a:r>
            <a:br>
              <a:rPr lang="it-IT" sz="1200" dirty="0">
                <a:solidFill>
                  <a:srgbClr val="108C72"/>
                </a:solidFill>
                <a:latin typeface="Raleway" panose="020B0503030101060003" pitchFamily="34" charset="0"/>
              </a:rPr>
            </a:br>
            <a:r>
              <a:rPr lang="it-IT" sz="1200" b="1" dirty="0">
                <a:solidFill>
                  <a:srgbClr val="108C72"/>
                </a:solidFill>
                <a:latin typeface="Raleway" panose="020B0503030101060003" pitchFamily="34" charset="0"/>
              </a:rPr>
              <a:t>Felicità e socializzazione</a:t>
            </a:r>
            <a:endParaRPr lang="it-IT" sz="1200" dirty="0">
              <a:solidFill>
                <a:srgbClr val="108C72"/>
              </a:solidFill>
              <a:latin typeface="Raleway" panose="020B0503030101060003" pitchFamily="34" charset="0"/>
            </a:endParaRPr>
          </a:p>
          <a:p>
            <a:pPr>
              <a:spcBef>
                <a:spcPts val="300"/>
              </a:spcBef>
            </a:pPr>
            <a:endParaRPr lang="it-IT" sz="1200" dirty="0">
              <a:solidFill>
                <a:srgbClr val="108C72"/>
              </a:solidFill>
              <a:latin typeface="Raleway" panose="020B0503030101060003" pitchFamily="34" charset="0"/>
            </a:endParaRP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2D603CE5-AC11-4E1E-A6C3-CBD2D77AB006}"/>
              </a:ext>
            </a:extLst>
          </p:cNvPr>
          <p:cNvCxnSpPr/>
          <p:nvPr/>
        </p:nvCxnSpPr>
        <p:spPr>
          <a:xfrm>
            <a:off x="5012900" y="4659770"/>
            <a:ext cx="6840000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>
            <a:extLst>
              <a:ext uri="{FF2B5EF4-FFF2-40B4-BE49-F238E27FC236}">
                <a16:creationId xmlns:a16="http://schemas.microsoft.com/office/drawing/2014/main" id="{FF27C737-E973-42D3-8A0D-5EA22BEB60E6}"/>
              </a:ext>
            </a:extLst>
          </p:cNvPr>
          <p:cNvSpPr txBox="1"/>
          <p:nvPr/>
        </p:nvSpPr>
        <p:spPr>
          <a:xfrm>
            <a:off x="-24445" y="988106"/>
            <a:ext cx="41747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 err="1">
                <a:solidFill>
                  <a:srgbClr val="108C72"/>
                </a:solidFill>
                <a:latin typeface="Raleway" panose="020B0503030101060003" pitchFamily="34" charset="0"/>
              </a:rPr>
              <a:t>Funnel</a:t>
            </a:r>
            <a:r>
              <a:rPr lang="it-IT" sz="1600" b="1" dirty="0">
                <a:solidFill>
                  <a:srgbClr val="108C72"/>
                </a:solidFill>
                <a:latin typeface="Raleway" panose="020B0503030101060003" pitchFamily="34" charset="0"/>
              </a:rPr>
              <a:t> di audience engagement</a:t>
            </a:r>
          </a:p>
        </p:txBody>
      </p: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97C907BF-0F59-4C9A-B08A-8598ABA81BB1}"/>
              </a:ext>
            </a:extLst>
          </p:cNvPr>
          <p:cNvCxnSpPr>
            <a:cxnSpLocks/>
          </p:cNvCxnSpPr>
          <p:nvPr/>
        </p:nvCxnSpPr>
        <p:spPr>
          <a:xfrm>
            <a:off x="194173" y="1415887"/>
            <a:ext cx="4032000" cy="0"/>
          </a:xfrm>
          <a:prstGeom prst="line">
            <a:avLst/>
          </a:prstGeom>
          <a:ln w="19050">
            <a:solidFill>
              <a:srgbClr val="108C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4A16750C-8856-41ED-B8DC-5047CCF85072}"/>
              </a:ext>
            </a:extLst>
          </p:cNvPr>
          <p:cNvCxnSpPr/>
          <p:nvPr/>
        </p:nvCxnSpPr>
        <p:spPr>
          <a:xfrm>
            <a:off x="5046774" y="3148765"/>
            <a:ext cx="6840000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1">
            <a:extLst>
              <a:ext uri="{FF2B5EF4-FFF2-40B4-BE49-F238E27FC236}">
                <a16:creationId xmlns:a16="http://schemas.microsoft.com/office/drawing/2014/main" id="{9ADB5DD4-1240-4311-91FC-73DB3A7ED513}"/>
              </a:ext>
            </a:extLst>
          </p:cNvPr>
          <p:cNvSpPr txBox="1"/>
          <p:nvPr/>
        </p:nvSpPr>
        <p:spPr>
          <a:xfrm>
            <a:off x="5883674" y="2390364"/>
            <a:ext cx="517853" cy="353468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dirty="0">
                <a:latin typeface="Raleway" panose="020B0503030101060003" pitchFamily="34" charset="0"/>
              </a:rPr>
              <a:t>12</a:t>
            </a:r>
            <a:r>
              <a:rPr lang="it-IT" sz="900" dirty="0">
                <a:latin typeface="Raleway" panose="020B0503030101060003" pitchFamily="34" charset="0"/>
              </a:rPr>
              <a:t>%</a:t>
            </a:r>
          </a:p>
        </p:txBody>
      </p:sp>
      <p:sp>
        <p:nvSpPr>
          <p:cNvPr id="55" name="TextBox 1">
            <a:extLst>
              <a:ext uri="{FF2B5EF4-FFF2-40B4-BE49-F238E27FC236}">
                <a16:creationId xmlns:a16="http://schemas.microsoft.com/office/drawing/2014/main" id="{9ADB5DD4-1240-4311-91FC-73DB3A7ED513}"/>
              </a:ext>
            </a:extLst>
          </p:cNvPr>
          <p:cNvSpPr txBox="1"/>
          <p:nvPr/>
        </p:nvSpPr>
        <p:spPr>
          <a:xfrm>
            <a:off x="5261142" y="2194090"/>
            <a:ext cx="517853" cy="353468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dirty="0">
                <a:solidFill>
                  <a:schemeClr val="bg1"/>
                </a:solidFill>
                <a:latin typeface="Raleway" panose="020B0503030101060003" pitchFamily="34" charset="0"/>
              </a:rPr>
              <a:t>31%</a:t>
            </a:r>
          </a:p>
        </p:txBody>
      </p:sp>
      <p:sp>
        <p:nvSpPr>
          <p:cNvPr id="63" name="TextBox 1">
            <a:extLst>
              <a:ext uri="{FF2B5EF4-FFF2-40B4-BE49-F238E27FC236}">
                <a16:creationId xmlns:a16="http://schemas.microsoft.com/office/drawing/2014/main" id="{72284AE6-3897-4B1C-A1B8-EB7CD7AF4E3D}"/>
              </a:ext>
            </a:extLst>
          </p:cNvPr>
          <p:cNvSpPr txBox="1"/>
          <p:nvPr/>
        </p:nvSpPr>
        <p:spPr>
          <a:xfrm>
            <a:off x="5441142" y="2545037"/>
            <a:ext cx="517853" cy="353468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dirty="0">
                <a:latin typeface="Raleway" panose="020B0503030101060003" pitchFamily="34" charset="0"/>
              </a:rPr>
              <a:t>28%</a:t>
            </a:r>
          </a:p>
        </p:txBody>
      </p:sp>
      <p:sp>
        <p:nvSpPr>
          <p:cNvPr id="136" name="Trapezoid 135">
            <a:extLst>
              <a:ext uri="{FF2B5EF4-FFF2-40B4-BE49-F238E27FC236}">
                <a16:creationId xmlns:a16="http://schemas.microsoft.com/office/drawing/2014/main" id="{1105A798-5D11-41A8-A07D-A03B3A229923}"/>
              </a:ext>
            </a:extLst>
          </p:cNvPr>
          <p:cNvSpPr/>
          <p:nvPr/>
        </p:nvSpPr>
        <p:spPr>
          <a:xfrm rot="16200000" flipH="1" flipV="1">
            <a:off x="8195302" y="4101161"/>
            <a:ext cx="828000" cy="112070"/>
          </a:xfrm>
          <a:prstGeom prst="trapezoid">
            <a:avLst>
              <a:gd name="adj" fmla="val 119013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E47B056-6842-4495-B1F8-F924A70D9F2E}"/>
              </a:ext>
            </a:extLst>
          </p:cNvPr>
          <p:cNvSpPr txBox="1"/>
          <p:nvPr/>
        </p:nvSpPr>
        <p:spPr>
          <a:xfrm>
            <a:off x="8740461" y="5212144"/>
            <a:ext cx="1440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t-IT" sz="1200" b="1" dirty="0">
                <a:solidFill>
                  <a:schemeClr val="bg1"/>
                </a:solidFill>
                <a:latin typeface="Raleway" panose="020B0503030101060003" pitchFamily="34" charset="0"/>
              </a:rPr>
              <a:t>1</a:t>
            </a:r>
          </a:p>
        </p:txBody>
      </p:sp>
      <p:sp>
        <p:nvSpPr>
          <p:cNvPr id="51" name="CasellaDiTesto 50">
            <a:extLst>
              <a:ext uri="{FF2B5EF4-FFF2-40B4-BE49-F238E27FC236}">
                <a16:creationId xmlns:a16="http://schemas.microsoft.com/office/drawing/2014/main" id="{A8235B56-1082-4C3A-BCD3-903FA98ADCD1}"/>
              </a:ext>
            </a:extLst>
          </p:cNvPr>
          <p:cNvSpPr txBox="1"/>
          <p:nvPr/>
        </p:nvSpPr>
        <p:spPr>
          <a:xfrm>
            <a:off x="6918756" y="1839138"/>
            <a:ext cx="12921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>
                <a:latin typeface="Raleway" charset="0"/>
              </a:rPr>
              <a:t>% maggiore tra gli 80+</a:t>
            </a:r>
          </a:p>
        </p:txBody>
      </p:sp>
      <p:sp>
        <p:nvSpPr>
          <p:cNvPr id="80" name="CasellaDiTesto 79">
            <a:extLst>
              <a:ext uri="{FF2B5EF4-FFF2-40B4-BE49-F238E27FC236}">
                <a16:creationId xmlns:a16="http://schemas.microsoft.com/office/drawing/2014/main" id="{C8661210-BCD2-4917-BA08-B4D732F5AAFA}"/>
              </a:ext>
            </a:extLst>
          </p:cNvPr>
          <p:cNvSpPr txBox="1"/>
          <p:nvPr/>
        </p:nvSpPr>
        <p:spPr>
          <a:xfrm>
            <a:off x="8574451" y="2516534"/>
            <a:ext cx="34292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dirty="0">
                <a:latin typeface="Raleway" charset="0"/>
              </a:rPr>
              <a:t>Il 48% ha preso parte a 2 o più visite organizzate</a:t>
            </a:r>
          </a:p>
        </p:txBody>
      </p:sp>
      <p:sp>
        <p:nvSpPr>
          <p:cNvPr id="82" name="CasellaDiTesto 81">
            <a:extLst>
              <a:ext uri="{FF2B5EF4-FFF2-40B4-BE49-F238E27FC236}">
                <a16:creationId xmlns:a16="http://schemas.microsoft.com/office/drawing/2014/main" id="{905F3EA3-BA48-494D-A34D-5F82AA49F839}"/>
              </a:ext>
            </a:extLst>
          </p:cNvPr>
          <p:cNvSpPr txBox="1"/>
          <p:nvPr/>
        </p:nvSpPr>
        <p:spPr>
          <a:xfrm>
            <a:off x="7233578" y="2336148"/>
            <a:ext cx="12921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>
                <a:latin typeface="Raleway" charset="0"/>
              </a:rPr>
              <a:t>n. medio visite ~5,</a:t>
            </a:r>
          </a:p>
          <a:p>
            <a:r>
              <a:rPr lang="it-IT" sz="800" dirty="0">
                <a:latin typeface="Raleway" charset="0"/>
              </a:rPr>
              <a:t>Determinanti principali: -condizioni di salute  </a:t>
            </a:r>
          </a:p>
          <a:p>
            <a:r>
              <a:rPr lang="it-IT" sz="800" dirty="0">
                <a:latin typeface="Raleway" charset="0"/>
              </a:rPr>
              <a:t>-titolo di studio</a:t>
            </a:r>
          </a:p>
          <a:p>
            <a:r>
              <a:rPr lang="it-IT" sz="800" dirty="0">
                <a:latin typeface="Raleway" charset="0"/>
              </a:rPr>
              <a:t>-casa del quartiere </a:t>
            </a:r>
          </a:p>
        </p:txBody>
      </p:sp>
      <p:sp>
        <p:nvSpPr>
          <p:cNvPr id="52" name="Parentesi graffa chiusa 51">
            <a:extLst>
              <a:ext uri="{FF2B5EF4-FFF2-40B4-BE49-F238E27FC236}">
                <a16:creationId xmlns:a16="http://schemas.microsoft.com/office/drawing/2014/main" id="{4024C008-496B-4A74-9EF1-0F6D8A66DB2E}"/>
              </a:ext>
            </a:extLst>
          </p:cNvPr>
          <p:cNvSpPr/>
          <p:nvPr/>
        </p:nvSpPr>
        <p:spPr>
          <a:xfrm>
            <a:off x="7184837" y="2121763"/>
            <a:ext cx="48741" cy="60576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5" name="TextBox 145">
            <a:extLst>
              <a:ext uri="{FF2B5EF4-FFF2-40B4-BE49-F238E27FC236}">
                <a16:creationId xmlns:a16="http://schemas.microsoft.com/office/drawing/2014/main" id="{F7DB9B4A-445E-442E-B795-5C8E992C59AC}"/>
              </a:ext>
            </a:extLst>
          </p:cNvPr>
          <p:cNvSpPr txBox="1"/>
          <p:nvPr/>
        </p:nvSpPr>
        <p:spPr>
          <a:xfrm>
            <a:off x="4990540" y="6343557"/>
            <a:ext cx="6774740" cy="169277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lIns="36000" tIns="0" rIns="36000" bIns="0" rtlCol="0">
            <a:spAutoFit/>
          </a:bodyPr>
          <a:lstStyle/>
          <a:p>
            <a:r>
              <a:rPr lang="it-IT" sz="1100" dirty="0">
                <a:latin typeface="Raleway" panose="020B0503030101060003" pitchFamily="34" charset="0"/>
              </a:rPr>
              <a:t>Molto importante il ruolo delle case del quartiere nel coinvolgimento e nell’attivazione dei beneficiari</a:t>
            </a:r>
          </a:p>
        </p:txBody>
      </p:sp>
      <p:sp>
        <p:nvSpPr>
          <p:cNvPr id="86" name="TextBox 145">
            <a:extLst>
              <a:ext uri="{FF2B5EF4-FFF2-40B4-BE49-F238E27FC236}">
                <a16:creationId xmlns:a16="http://schemas.microsoft.com/office/drawing/2014/main" id="{C2C4CC49-6DC8-48DA-8724-51001AE7AEF6}"/>
              </a:ext>
            </a:extLst>
          </p:cNvPr>
          <p:cNvSpPr txBox="1"/>
          <p:nvPr/>
        </p:nvSpPr>
        <p:spPr>
          <a:xfrm>
            <a:off x="370963" y="6047387"/>
            <a:ext cx="3954627" cy="415498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lIns="36000" tIns="0" rIns="36000" bIns="0" rtlCol="0">
            <a:spAutoFit/>
          </a:bodyPr>
          <a:lstStyle/>
          <a:p>
            <a:r>
              <a:rPr lang="it-IT" sz="900" dirty="0">
                <a:latin typeface="Raleway" panose="020B0503030101060003" pitchFamily="34" charset="0"/>
              </a:rPr>
              <a:t>Questione aperta: Il 14,03% pur non avendo apprezzato il progetto, ha rinnovato la tessera: cattiva interpretazione della domanda o consumo indotto?</a:t>
            </a:r>
          </a:p>
        </p:txBody>
      </p:sp>
    </p:spTree>
    <p:extLst>
      <p:ext uri="{BB962C8B-B14F-4D97-AF65-F5344CB8AC3E}">
        <p14:creationId xmlns:p14="http://schemas.microsoft.com/office/powerpoint/2010/main" val="36072171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Custom 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CFD700"/>
      </a:accent2>
      <a:accent3>
        <a:srgbClr val="A5A5A5"/>
      </a:accent3>
      <a:accent4>
        <a:srgbClr val="92D050"/>
      </a:accent4>
      <a:accent5>
        <a:srgbClr val="FFFF00"/>
      </a:accent5>
      <a:accent6>
        <a:srgbClr val="108C72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SP_FormatDoc_Descrizione xmlns="86088A4E-7DC5-49B6-9E23-3F8E4045F70E" xsi:nil="true"/>
    <CSP_FormatDoc_Tipologia xmlns="86088A4E-7DC5-49B6-9E23-3F8E4045F70E" xsi:nil="true"/>
    <CSP_FormatDoc_Ente xmlns="86088A4E-7DC5-49B6-9E23-3F8E4045F70E" xsi:nil="true"/>
    <CSP_FormatDoc_Privato xmlns="86088A4E-7DC5-49B6-9E23-3F8E4045F70E">false</CSP_FormatDoc_Privato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CSPFormatDocumenti" ma:contentTypeID="0x01010085999D1C952C47D59FB584C9748F9EF600EE2D81CA27150D48B215935802F20346" ma:contentTypeVersion="0" ma:contentTypeDescription="My Content Type" ma:contentTypeScope="" ma:versionID="e00f4c4b87b4a3ee999a363ba8e187da">
  <xsd:schema xmlns:xsd="http://www.w3.org/2001/XMLSchema" xmlns:xs="http://www.w3.org/2001/XMLSchema" xmlns:p="http://schemas.microsoft.com/office/2006/metadata/properties" xmlns:ns2="86088A4E-7DC5-49B6-9E23-3F8E4045F70E" targetNamespace="http://schemas.microsoft.com/office/2006/metadata/properties" ma:root="true" ma:fieldsID="45d18ebf97f27df2b848507a645c8e11" ns2:_="">
    <xsd:import namespace="86088A4E-7DC5-49B6-9E23-3F8E4045F70E"/>
    <xsd:element name="properties">
      <xsd:complexType>
        <xsd:sequence>
          <xsd:element name="documentManagement">
            <xsd:complexType>
              <xsd:all>
                <xsd:element ref="ns2:CSP_FormatDoc_Tipologia" minOccurs="0"/>
                <xsd:element ref="ns2:CSP_FormatDoc_Ente" minOccurs="0"/>
                <xsd:element ref="ns2:CSP_FormatDoc_Privato" minOccurs="0"/>
                <xsd:element ref="ns2:CSP_FormatDoc_Descrizion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088A4E-7DC5-49B6-9E23-3F8E4045F70E" elementFormDefault="qualified">
    <xsd:import namespace="http://schemas.microsoft.com/office/2006/documentManagement/types"/>
    <xsd:import namespace="http://schemas.microsoft.com/office/infopath/2007/PartnerControls"/>
    <xsd:element name="CSP_FormatDoc_Tipologia" ma:index="8" nillable="true" ma:displayName="Tipologia Documento" ma:list="{F2ABC4D2-351A-4D2B-92ED-E2B84FA586B9}" ma:internalName="CSP_FormatDoc_Tipologia" ma:showField="Title">
      <xsd:simpleType>
        <xsd:restriction base="dms:Lookup"/>
      </xsd:simpleType>
    </xsd:element>
    <xsd:element name="CSP_FormatDoc_Ente" ma:index="9" nillable="true" ma:displayName="Ente" ma:list="{5651E239-E5F3-48B4-A5C0-F3E16D336FF6}" ma:internalName="CSP_FormatDoc_Ente" ma:showField="Descrizione">
      <xsd:simpleType>
        <xsd:restriction base="dms:Lookup"/>
      </xsd:simpleType>
    </xsd:element>
    <xsd:element name="CSP_FormatDoc_Privato" ma:index="10" nillable="true" ma:displayName="Privato" ma:default="0" ma:internalName="CSP_FormatDoc_Privato">
      <xsd:simpleType>
        <xsd:restriction base="dms:Boolean"/>
      </xsd:simpleType>
    </xsd:element>
    <xsd:element name="CSP_FormatDoc_Descrizione" ma:index="11" nillable="true" ma:displayName="Descrizione" ma:internalName="CSP_FormatDoc_Descrizion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50415B5-D702-42C9-BA5C-B57312BACC6E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86088A4E-7DC5-49B6-9E23-3F8E4045F70E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F40061FB-41A5-4779-8B4B-A4A10B27340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84BBEA8-B71F-476D-B4EA-3EB3E19C90F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6088A4E-7DC5-49B6-9E23-3F8E4045F70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13610</TotalTime>
  <Words>1623</Words>
  <Application>Microsoft Office PowerPoint</Application>
  <PresentationFormat>Widescreen</PresentationFormat>
  <Paragraphs>175</Paragraphs>
  <Slides>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13" baseType="lpstr">
      <vt:lpstr>Raleway</vt:lpstr>
      <vt:lpstr>Calibri Light</vt:lpstr>
      <vt:lpstr>Wingdings</vt:lpstr>
      <vt:lpstr>Arial</vt:lpstr>
      <vt:lpstr>Calibri</vt:lpstr>
      <vt:lpstr>Tema di Office</vt:lpstr>
      <vt:lpstr>Presentazione standard di PowerPoint</vt:lpstr>
      <vt:lpstr>Premessa | Il ruolo del monitoraggio e della valutazione nel lavoro della Compagnia di San Paolo</vt:lpstr>
      <vt:lpstr>Numeri | La dimensione della Compagnia a colpo d’occhio nel biennio 2017-18</vt:lpstr>
      <vt:lpstr>Executive summary | Il quartiere al museo – Un Percorso di Welfare</vt:lpstr>
      <vt:lpstr>Progetto | Il quartiere al museo – Un Percorso di Welfare</vt:lpstr>
      <vt:lpstr>Disegno di monitoraggio e valutazione | Il quartiere al museo – Un Percorso di Welfare</vt:lpstr>
      <vt:lpstr>Risultati | Il quartiere al museo – Un Percorso di Welfare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Luca.Alessandro.Giovannetti@it.ey.com</dc:creator>
  <cp:lastModifiedBy>Flavia Coda Moscarola</cp:lastModifiedBy>
  <cp:revision>306</cp:revision>
  <cp:lastPrinted>2018-10-12T12:40:56Z</cp:lastPrinted>
  <dcterms:created xsi:type="dcterms:W3CDTF">2018-10-05T14:36:35Z</dcterms:created>
  <dcterms:modified xsi:type="dcterms:W3CDTF">2019-12-03T15:05:16Z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0x01010085999D1C952C47D59FB584C9748F9EF600EE2D81CA27150D48B215935802F20346</vt:lpwstr>
  </property>
</Properties>
</file>