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8" r:id="rId3"/>
    <p:sldId id="320" r:id="rId4"/>
    <p:sldId id="321" r:id="rId5"/>
    <p:sldId id="322" r:id="rId6"/>
    <p:sldId id="324" r:id="rId7"/>
    <p:sldId id="325" r:id="rId8"/>
  </p:sldIdLst>
  <p:sldSz cx="9144000" cy="6858000" type="screen4x3"/>
  <p:notesSz cx="7315200" cy="9601200"/>
  <p:defaultTextStyle>
    <a:defPPr>
      <a:defRPr lang="it-IT"/>
    </a:defPPr>
    <a:lvl1pPr algn="l" defTabSz="511175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511175" indent="-277813" algn="l" defTabSz="511175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1022350" indent="-557213" algn="l" defTabSz="511175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535113" indent="-836613" algn="l" defTabSz="511175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2046288" indent="-1116013" algn="l" defTabSz="511175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408">
          <p15:clr>
            <a:srgbClr val="A4A3A4"/>
          </p15:clr>
        </p15:guide>
        <p15:guide id="4" orient="horz" pos="3763">
          <p15:clr>
            <a:srgbClr val="A4A3A4"/>
          </p15:clr>
        </p15:guide>
        <p15:guide id="5" pos="250">
          <p15:clr>
            <a:srgbClr val="A4A3A4"/>
          </p15:clr>
        </p15:guide>
        <p15:guide id="6" orient="horz" pos="3975">
          <p15:clr>
            <a:srgbClr val="A4A3A4"/>
          </p15:clr>
        </p15:guide>
        <p15:guide id="7" orient="horz" pos="331">
          <p15:clr>
            <a:srgbClr val="A4A3A4"/>
          </p15:clr>
        </p15:guide>
        <p15:guide id="8" orient="horz" pos="557">
          <p15:clr>
            <a:srgbClr val="A4A3A4"/>
          </p15:clr>
        </p15:guide>
        <p15:guide id="9" orient="horz" pos="860">
          <p15:clr>
            <a:srgbClr val="A4A3A4"/>
          </p15:clr>
        </p15:guide>
        <p15:guide id="10" pos="3189">
          <p15:clr>
            <a:srgbClr val="A4A3A4"/>
          </p15:clr>
        </p15:guide>
        <p15:guide id="11" pos="550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avia Coda Moscarola" initials="FCM" lastIdx="4" clrIdx="0">
    <p:extLst>
      <p:ext uri="{19B8F6BF-5375-455C-9EA6-DF929625EA0E}">
        <p15:presenceInfo xmlns:p15="http://schemas.microsoft.com/office/powerpoint/2012/main" userId="S-1-5-21-1844237615-343818398-682003330-5730" providerId="AD"/>
      </p:ext>
    </p:extLst>
  </p:cmAuthor>
  <p:cmAuthor id="2" name="Daniela Gulino" initials="DG" lastIdx="8" clrIdx="1">
    <p:extLst>
      <p:ext uri="{19B8F6BF-5375-455C-9EA6-DF929625EA0E}">
        <p15:presenceInfo xmlns:p15="http://schemas.microsoft.com/office/powerpoint/2012/main" userId="Daniela Gulin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Stile con tema 2 - Color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/>
    <p:restoredTop sz="94694"/>
  </p:normalViewPr>
  <p:slideViewPr>
    <p:cSldViewPr snapToGrid="0" snapToObjects="1">
      <p:cViewPr>
        <p:scale>
          <a:sx n="125" d="100"/>
          <a:sy n="125" d="100"/>
        </p:scale>
        <p:origin x="163" y="-1440"/>
      </p:cViewPr>
      <p:guideLst>
        <p:guide orient="horz" pos="2160"/>
        <p:guide pos="2880"/>
        <p:guide pos="408"/>
        <p:guide orient="horz" pos="3763"/>
        <p:guide pos="250"/>
        <p:guide orient="horz" pos="3975"/>
        <p:guide orient="horz" pos="331"/>
        <p:guide orient="horz" pos="557"/>
        <p:guide orient="horz" pos="860"/>
        <p:guide pos="3189"/>
        <p:guide pos="55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957C5D-F03B-41E1-BC11-53DA452756F5}" type="doc">
      <dgm:prSet loTypeId="urn:microsoft.com/office/officeart/2005/8/layout/hProcess9" loCatId="process" qsTypeId="urn:microsoft.com/office/officeart/2005/8/quickstyle/3d4" qsCatId="3D" csTypeId="urn:microsoft.com/office/officeart/2005/8/colors/accent2_2" csCatId="accent2" phldr="1"/>
      <dgm:spPr/>
    </dgm:pt>
    <dgm:pt modelId="{35C9FF1E-1936-48C0-B411-F801CD4A3085}">
      <dgm:prSet phldrT="[Tes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000" dirty="0"/>
            <a:t>Il 45% ha fatto un tirocinio </a:t>
          </a:r>
          <a:r>
            <a:rPr lang="it-IT" sz="800" dirty="0"/>
            <a:t>entro 12 mesi dalla presa in carico.</a:t>
          </a:r>
        </a:p>
      </dgm:t>
    </dgm:pt>
    <dgm:pt modelId="{1F877625-255C-44A2-8DF8-DB490B385DC0}" type="parTrans" cxnId="{CAEB6A2E-DCF2-4B67-86C4-0374D6FEAC7B}">
      <dgm:prSet/>
      <dgm:spPr/>
      <dgm:t>
        <a:bodyPr/>
        <a:lstStyle/>
        <a:p>
          <a:endParaRPr lang="it-IT"/>
        </a:p>
      </dgm:t>
    </dgm:pt>
    <dgm:pt modelId="{4C1B272C-7449-43BD-AADF-5BBF349E2A3E}" type="sibTrans" cxnId="{CAEB6A2E-DCF2-4B67-86C4-0374D6FEAC7B}">
      <dgm:prSet/>
      <dgm:spPr/>
      <dgm:t>
        <a:bodyPr/>
        <a:lstStyle/>
        <a:p>
          <a:endParaRPr lang="it-IT"/>
        </a:p>
      </dgm:t>
    </dgm:pt>
    <dgm:pt modelId="{C7AF529C-A1D5-40BB-AF01-48360170674A}">
      <dgm:prSet phldrT="[Testo]" custT="1"/>
      <dgm:spPr/>
      <dgm:t>
        <a:bodyPr/>
        <a:lstStyle/>
        <a:p>
          <a:r>
            <a:rPr lang="it-IT" sz="1000" dirty="0"/>
            <a:t>Il 72% ha avuto un contratto di lavoro.</a:t>
          </a:r>
        </a:p>
      </dgm:t>
    </dgm:pt>
    <dgm:pt modelId="{A0083E1B-736F-40F9-B0AF-59C26E50BC09}" type="parTrans" cxnId="{31F69BCC-7E4A-4A13-A704-2C1EE217826F}">
      <dgm:prSet/>
      <dgm:spPr/>
      <dgm:t>
        <a:bodyPr/>
        <a:lstStyle/>
        <a:p>
          <a:endParaRPr lang="it-IT"/>
        </a:p>
      </dgm:t>
    </dgm:pt>
    <dgm:pt modelId="{C157265E-2E89-4C49-BC97-EF4E1ADF870D}" type="sibTrans" cxnId="{31F69BCC-7E4A-4A13-A704-2C1EE217826F}">
      <dgm:prSet/>
      <dgm:spPr/>
      <dgm:t>
        <a:bodyPr/>
        <a:lstStyle/>
        <a:p>
          <a:endParaRPr lang="it-IT"/>
        </a:p>
      </dgm:t>
    </dgm:pt>
    <dgm:pt modelId="{7701F048-4BE9-43B8-9B64-A56906309259}">
      <dgm:prSet phldrT="[Testo]" custT="1"/>
      <dgm:spPr/>
      <dgm:t>
        <a:bodyPr/>
        <a:lstStyle/>
        <a:p>
          <a:r>
            <a:rPr lang="it-IT" sz="1000" dirty="0"/>
            <a:t>Il 53% è occupato dopo 12 mesi.</a:t>
          </a:r>
        </a:p>
      </dgm:t>
    </dgm:pt>
    <dgm:pt modelId="{9E3351EE-8ADC-4CB6-A802-ABA31EAAE023}" type="parTrans" cxnId="{DDFD5D12-1012-47DC-9EDA-00A3C3E8C63B}">
      <dgm:prSet/>
      <dgm:spPr/>
      <dgm:t>
        <a:bodyPr/>
        <a:lstStyle/>
        <a:p>
          <a:endParaRPr lang="it-IT"/>
        </a:p>
      </dgm:t>
    </dgm:pt>
    <dgm:pt modelId="{E1893D5D-81DD-4B62-9478-722B6D04881A}" type="sibTrans" cxnId="{DDFD5D12-1012-47DC-9EDA-00A3C3E8C63B}">
      <dgm:prSet/>
      <dgm:spPr/>
      <dgm:t>
        <a:bodyPr/>
        <a:lstStyle/>
        <a:p>
          <a:endParaRPr lang="it-IT"/>
        </a:p>
      </dgm:t>
    </dgm:pt>
    <dgm:pt modelId="{5673098D-3F46-4F6D-8B6B-4E26C52CE2DA}" type="pres">
      <dgm:prSet presAssocID="{8B957C5D-F03B-41E1-BC11-53DA452756F5}" presName="CompostProcess" presStyleCnt="0">
        <dgm:presLayoutVars>
          <dgm:dir/>
          <dgm:resizeHandles val="exact"/>
        </dgm:presLayoutVars>
      </dgm:prSet>
      <dgm:spPr/>
    </dgm:pt>
    <dgm:pt modelId="{72F3EC16-8339-440A-BA96-735A1D744A25}" type="pres">
      <dgm:prSet presAssocID="{8B957C5D-F03B-41E1-BC11-53DA452756F5}" presName="arrow" presStyleLbl="bgShp" presStyleIdx="0" presStyleCnt="1"/>
      <dgm:spPr/>
    </dgm:pt>
    <dgm:pt modelId="{38F093C5-3672-43B8-A7F8-C44AD5D55B03}" type="pres">
      <dgm:prSet presAssocID="{8B957C5D-F03B-41E1-BC11-53DA452756F5}" presName="linearProcess" presStyleCnt="0"/>
      <dgm:spPr/>
    </dgm:pt>
    <dgm:pt modelId="{12110AAE-E36B-461A-9C94-DD9C5FAC3DCB}" type="pres">
      <dgm:prSet presAssocID="{35C9FF1E-1936-48C0-B411-F801CD4A3085}" presName="textNode" presStyleLbl="node1" presStyleIdx="0" presStyleCnt="3">
        <dgm:presLayoutVars>
          <dgm:bulletEnabled val="1"/>
        </dgm:presLayoutVars>
      </dgm:prSet>
      <dgm:spPr/>
    </dgm:pt>
    <dgm:pt modelId="{6DD75DB4-569D-4A8B-B966-092BB778D11E}" type="pres">
      <dgm:prSet presAssocID="{4C1B272C-7449-43BD-AADF-5BBF349E2A3E}" presName="sibTrans" presStyleCnt="0"/>
      <dgm:spPr/>
    </dgm:pt>
    <dgm:pt modelId="{3CCFAC0C-AD1F-4AFF-98C6-D31AC07FA9B6}" type="pres">
      <dgm:prSet presAssocID="{C7AF529C-A1D5-40BB-AF01-48360170674A}" presName="textNode" presStyleLbl="node1" presStyleIdx="1" presStyleCnt="3">
        <dgm:presLayoutVars>
          <dgm:bulletEnabled val="1"/>
        </dgm:presLayoutVars>
      </dgm:prSet>
      <dgm:spPr/>
    </dgm:pt>
    <dgm:pt modelId="{29B1C3CD-5655-43A7-87E7-423224043A86}" type="pres">
      <dgm:prSet presAssocID="{C157265E-2E89-4C49-BC97-EF4E1ADF870D}" presName="sibTrans" presStyleCnt="0"/>
      <dgm:spPr/>
    </dgm:pt>
    <dgm:pt modelId="{0C8494C7-A075-4D31-AEEA-F11BC879BC97}" type="pres">
      <dgm:prSet presAssocID="{7701F048-4BE9-43B8-9B64-A56906309259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DFD5D12-1012-47DC-9EDA-00A3C3E8C63B}" srcId="{8B957C5D-F03B-41E1-BC11-53DA452756F5}" destId="{7701F048-4BE9-43B8-9B64-A56906309259}" srcOrd="2" destOrd="0" parTransId="{9E3351EE-8ADC-4CB6-A802-ABA31EAAE023}" sibTransId="{E1893D5D-81DD-4B62-9478-722B6D04881A}"/>
    <dgm:cxn modelId="{4085CF24-14C7-4E12-A596-36CF08B87395}" type="presOf" srcId="{8B957C5D-F03B-41E1-BC11-53DA452756F5}" destId="{5673098D-3F46-4F6D-8B6B-4E26C52CE2DA}" srcOrd="0" destOrd="0" presId="urn:microsoft.com/office/officeart/2005/8/layout/hProcess9"/>
    <dgm:cxn modelId="{CAEB6A2E-DCF2-4B67-86C4-0374D6FEAC7B}" srcId="{8B957C5D-F03B-41E1-BC11-53DA452756F5}" destId="{35C9FF1E-1936-48C0-B411-F801CD4A3085}" srcOrd="0" destOrd="0" parTransId="{1F877625-255C-44A2-8DF8-DB490B385DC0}" sibTransId="{4C1B272C-7449-43BD-AADF-5BBF349E2A3E}"/>
    <dgm:cxn modelId="{40EE6468-9A80-49D5-8861-FDA5BBEAFB18}" type="presOf" srcId="{7701F048-4BE9-43B8-9B64-A56906309259}" destId="{0C8494C7-A075-4D31-AEEA-F11BC879BC97}" srcOrd="0" destOrd="0" presId="urn:microsoft.com/office/officeart/2005/8/layout/hProcess9"/>
    <dgm:cxn modelId="{FCC8BC9C-A96F-4B6B-90CE-1FE40F0749CA}" type="presOf" srcId="{35C9FF1E-1936-48C0-B411-F801CD4A3085}" destId="{12110AAE-E36B-461A-9C94-DD9C5FAC3DCB}" srcOrd="0" destOrd="0" presId="urn:microsoft.com/office/officeart/2005/8/layout/hProcess9"/>
    <dgm:cxn modelId="{31F69BCC-7E4A-4A13-A704-2C1EE217826F}" srcId="{8B957C5D-F03B-41E1-BC11-53DA452756F5}" destId="{C7AF529C-A1D5-40BB-AF01-48360170674A}" srcOrd="1" destOrd="0" parTransId="{A0083E1B-736F-40F9-B0AF-59C26E50BC09}" sibTransId="{C157265E-2E89-4C49-BC97-EF4E1ADF870D}"/>
    <dgm:cxn modelId="{97AA1AF7-7094-4748-9F94-794108DE2479}" type="presOf" srcId="{C7AF529C-A1D5-40BB-AF01-48360170674A}" destId="{3CCFAC0C-AD1F-4AFF-98C6-D31AC07FA9B6}" srcOrd="0" destOrd="0" presId="urn:microsoft.com/office/officeart/2005/8/layout/hProcess9"/>
    <dgm:cxn modelId="{B7179CF3-95A3-48FB-91BF-52C9B99210F0}" type="presParOf" srcId="{5673098D-3F46-4F6D-8B6B-4E26C52CE2DA}" destId="{72F3EC16-8339-440A-BA96-735A1D744A25}" srcOrd="0" destOrd="0" presId="urn:microsoft.com/office/officeart/2005/8/layout/hProcess9"/>
    <dgm:cxn modelId="{27F49C55-D097-4119-B580-7220AD696F79}" type="presParOf" srcId="{5673098D-3F46-4F6D-8B6B-4E26C52CE2DA}" destId="{38F093C5-3672-43B8-A7F8-C44AD5D55B03}" srcOrd="1" destOrd="0" presId="urn:microsoft.com/office/officeart/2005/8/layout/hProcess9"/>
    <dgm:cxn modelId="{95F1B3F6-29F1-4D9B-A7A4-8B10D629E562}" type="presParOf" srcId="{38F093C5-3672-43B8-A7F8-C44AD5D55B03}" destId="{12110AAE-E36B-461A-9C94-DD9C5FAC3DCB}" srcOrd="0" destOrd="0" presId="urn:microsoft.com/office/officeart/2005/8/layout/hProcess9"/>
    <dgm:cxn modelId="{7C5A61C9-C698-4B8E-A848-3F3B31E071BF}" type="presParOf" srcId="{38F093C5-3672-43B8-A7F8-C44AD5D55B03}" destId="{6DD75DB4-569D-4A8B-B966-092BB778D11E}" srcOrd="1" destOrd="0" presId="urn:microsoft.com/office/officeart/2005/8/layout/hProcess9"/>
    <dgm:cxn modelId="{BE4028A4-33EA-49F8-BCD0-9A2868DC4B2B}" type="presParOf" srcId="{38F093C5-3672-43B8-A7F8-C44AD5D55B03}" destId="{3CCFAC0C-AD1F-4AFF-98C6-D31AC07FA9B6}" srcOrd="2" destOrd="0" presId="urn:microsoft.com/office/officeart/2005/8/layout/hProcess9"/>
    <dgm:cxn modelId="{278367BB-E7F7-4D8A-8F52-4B476BB22942}" type="presParOf" srcId="{38F093C5-3672-43B8-A7F8-C44AD5D55B03}" destId="{29B1C3CD-5655-43A7-87E7-423224043A86}" srcOrd="3" destOrd="0" presId="urn:microsoft.com/office/officeart/2005/8/layout/hProcess9"/>
    <dgm:cxn modelId="{DF84F433-1838-4281-8C94-3946A15B4C95}" type="presParOf" srcId="{38F093C5-3672-43B8-A7F8-C44AD5D55B03}" destId="{0C8494C7-A075-4D31-AEEA-F11BC879BC9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3EC16-8339-440A-BA96-735A1D744A25}">
      <dsp:nvSpPr>
        <dsp:cNvPr id="0" name=""/>
        <dsp:cNvSpPr/>
      </dsp:nvSpPr>
      <dsp:spPr>
        <a:xfrm>
          <a:off x="231987" y="0"/>
          <a:ext cx="2629188" cy="2321122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110AAE-E36B-461A-9C94-DD9C5FAC3DCB}">
      <dsp:nvSpPr>
        <dsp:cNvPr id="0" name=""/>
        <dsp:cNvSpPr/>
      </dsp:nvSpPr>
      <dsp:spPr>
        <a:xfrm>
          <a:off x="0" y="696336"/>
          <a:ext cx="927948" cy="92844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000" kern="1200" dirty="0"/>
            <a:t>Il 45% ha fatto un tirocinio </a:t>
          </a:r>
          <a:r>
            <a:rPr lang="it-IT" sz="800" kern="1200" dirty="0"/>
            <a:t>entro 12 mesi dalla presa in carico.</a:t>
          </a:r>
        </a:p>
      </dsp:txBody>
      <dsp:txXfrm>
        <a:off x="45299" y="741635"/>
        <a:ext cx="837350" cy="837850"/>
      </dsp:txXfrm>
    </dsp:sp>
    <dsp:sp modelId="{3CCFAC0C-AD1F-4AFF-98C6-D31AC07FA9B6}">
      <dsp:nvSpPr>
        <dsp:cNvPr id="0" name=""/>
        <dsp:cNvSpPr/>
      </dsp:nvSpPr>
      <dsp:spPr>
        <a:xfrm>
          <a:off x="1082607" y="696336"/>
          <a:ext cx="927948" cy="92844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Il 72% ha avuto un contratto di lavoro.</a:t>
          </a:r>
        </a:p>
      </dsp:txBody>
      <dsp:txXfrm>
        <a:off x="1127906" y="741635"/>
        <a:ext cx="837350" cy="837850"/>
      </dsp:txXfrm>
    </dsp:sp>
    <dsp:sp modelId="{0C8494C7-A075-4D31-AEEA-F11BC879BC97}">
      <dsp:nvSpPr>
        <dsp:cNvPr id="0" name=""/>
        <dsp:cNvSpPr/>
      </dsp:nvSpPr>
      <dsp:spPr>
        <a:xfrm>
          <a:off x="2165214" y="696336"/>
          <a:ext cx="927948" cy="92844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Il 53% è occupato dopo 12 mesi.</a:t>
          </a:r>
        </a:p>
      </dsp:txBody>
      <dsp:txXfrm>
        <a:off x="2210513" y="741635"/>
        <a:ext cx="837350" cy="837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203FDC9E-59AD-4174-ABC3-2298D23097CD}"/>
              </a:ext>
            </a:extLst>
          </p:cNvPr>
          <p:cNvSpPr/>
          <p:nvPr userDrawn="1"/>
        </p:nvSpPr>
        <p:spPr>
          <a:xfrm>
            <a:off x="8882063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17C1B25A-D75E-492A-85C7-883608BF125A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8D82CB3-15B3-4FC5-A4D7-74650CF782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127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96155F0-6752-4E62-9D89-67C0A74EEC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6043FC45-C20D-4302-BD59-5380658CAD78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575900D9-D1A1-4CAE-9704-545E93CDE0F5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65685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ina con riquad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3AD7BD8-DAAE-4F08-BDA6-A852917F53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9117E87F-9F05-422E-B8CF-8FB0836764FC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F5A8D846-98FE-4AF7-B748-C1FC7B1DB8FA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2095294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ina con riquadro - cult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E48B174-4A25-441D-9F72-4E195AD21B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5DFBCA7C-A212-4CBF-B7E2-4B8B2A054AB4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D7160236-FB8C-477C-9308-1E13F534B894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218122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ina con riquadro - cult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49EA378-4323-4D2E-A838-C07E5A5125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198EC7E4-8BC7-4618-87C1-D4F06203F7D7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9578C834-6D83-4326-B46E-8CC728A146A0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1778126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ina con riquadro - cult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1EBCD0B0-CE8B-41D2-9028-767EF52CEF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B806FE06-AAFE-4AE9-9564-4F01AE240310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D30DB44F-366A-4A61-8B4E-CD8B5DF2DDAA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11553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ina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CC6A1D0-2145-4DFD-9DBA-C1B6A50EFEC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7D07175B-D857-4655-BCAC-E44C22E94CB4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2307EC0E-D9A9-40B1-9AF1-5E1ECA4BDF0A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3056804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7F1260F-3EE1-479E-8C32-33AD723DED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675BCF80-7C06-4EEA-A175-8857ABBD1DDE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91F6ABF0-A878-401E-BEB6-AB0CAB2D6609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50607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6955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12" r:id="rId9"/>
  </p:sldLayoutIdLst>
  <p:txStyles>
    <p:titleStyle>
      <a:lvl1pPr algn="ctr" defTabSz="341313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3413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anose="020F0502020204030204" pitchFamily="34" charset="0"/>
        </a:defRPr>
      </a:lvl2pPr>
      <a:lvl3pPr algn="ctr" defTabSz="3413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anose="020F0502020204030204" pitchFamily="34" charset="0"/>
        </a:defRPr>
      </a:lvl3pPr>
      <a:lvl4pPr algn="ctr" defTabSz="3413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anose="020F0502020204030204" pitchFamily="34" charset="0"/>
        </a:defRPr>
      </a:lvl4pPr>
      <a:lvl5pPr algn="ctr" defTabSz="3413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anose="020F0502020204030204" pitchFamily="34" charset="0"/>
        </a:defRPr>
      </a:lvl5pPr>
      <a:lvl6pPr marL="207938" algn="ctr" defTabSz="342231" rtl="0" fontAlgn="base">
        <a:spcBef>
          <a:spcPct val="0"/>
        </a:spcBef>
        <a:spcAft>
          <a:spcPct val="0"/>
        </a:spcAft>
        <a:defRPr sz="3275">
          <a:solidFill>
            <a:schemeClr val="tx1"/>
          </a:solidFill>
          <a:latin typeface="Calibri" panose="020F0502020204030204" pitchFamily="34" charset="0"/>
        </a:defRPr>
      </a:lvl6pPr>
      <a:lvl7pPr marL="415875" algn="ctr" defTabSz="342231" rtl="0" fontAlgn="base">
        <a:spcBef>
          <a:spcPct val="0"/>
        </a:spcBef>
        <a:spcAft>
          <a:spcPct val="0"/>
        </a:spcAft>
        <a:defRPr sz="3275">
          <a:solidFill>
            <a:schemeClr val="tx1"/>
          </a:solidFill>
          <a:latin typeface="Calibri" panose="020F0502020204030204" pitchFamily="34" charset="0"/>
        </a:defRPr>
      </a:lvl7pPr>
      <a:lvl8pPr marL="623813" algn="ctr" defTabSz="342231" rtl="0" fontAlgn="base">
        <a:spcBef>
          <a:spcPct val="0"/>
        </a:spcBef>
        <a:spcAft>
          <a:spcPct val="0"/>
        </a:spcAft>
        <a:defRPr sz="3275">
          <a:solidFill>
            <a:schemeClr val="tx1"/>
          </a:solidFill>
          <a:latin typeface="Calibri" panose="020F0502020204030204" pitchFamily="34" charset="0"/>
        </a:defRPr>
      </a:lvl8pPr>
      <a:lvl9pPr marL="831750" algn="ctr" defTabSz="342231" rtl="0" fontAlgn="base">
        <a:spcBef>
          <a:spcPct val="0"/>
        </a:spcBef>
        <a:spcAft>
          <a:spcPct val="0"/>
        </a:spcAft>
        <a:defRPr sz="3275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5588" indent="-255588" algn="l" defTabSz="3413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defTabSz="3413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defTabSz="3413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defTabSz="3413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defTabSz="3413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004" indent="-171455" algn="l" defTabSz="3429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914" indent="-171455" algn="l" defTabSz="3429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824" indent="-171455" algn="l" defTabSz="3429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733" indent="-171455" algn="l" defTabSz="3429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10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20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30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39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50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58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68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78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5.sv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ttangolo 5">
            <a:extLst>
              <a:ext uri="{FF2B5EF4-FFF2-40B4-BE49-F238E27FC236}">
                <a16:creationId xmlns:a16="http://schemas.microsoft.com/office/drawing/2014/main" id="{BA09A8E0-BC76-46EF-A7B2-E37A64EAC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788" y="5505450"/>
            <a:ext cx="5075509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t-IT" altLang="it-IT" sz="2000" dirty="0">
                <a:solidFill>
                  <a:schemeClr val="bg1"/>
                </a:solidFill>
                <a:latin typeface="Bauer Bodoni Std 1 Roman" panose="02070603080706020303" pitchFamily="18" charset="0"/>
              </a:rPr>
              <a:t>Monitoraggio e valutazione</a:t>
            </a:r>
            <a:endParaRPr lang="it-IT" altLang="it-IT" sz="1000" dirty="0">
              <a:solidFill>
                <a:schemeClr val="bg1"/>
              </a:solidFill>
              <a:latin typeface="Bauer Bodoni Std 1 Roman" panose="02070603080706020303" pitchFamily="18" charset="0"/>
            </a:endParaRPr>
          </a:p>
        </p:txBody>
      </p:sp>
      <p:sp>
        <p:nvSpPr>
          <p:cNvPr id="9219" name="Rettangolo 1">
            <a:extLst>
              <a:ext uri="{FF2B5EF4-FFF2-40B4-BE49-F238E27FC236}">
                <a16:creationId xmlns:a16="http://schemas.microsoft.com/office/drawing/2014/main" id="{24522D8F-21D1-4568-92CE-601052F5D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788" y="3511142"/>
            <a:ext cx="4570412" cy="1211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51117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51117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51117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51117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6000"/>
              </a:lnSpc>
            </a:pPr>
            <a:br>
              <a:rPr lang="it-IT" altLang="it-IT" sz="1800" dirty="0">
                <a:solidFill>
                  <a:schemeClr val="bg1"/>
                </a:solidFill>
                <a:latin typeface="Bauer Bodoni Std 1" panose="02070603080706020303" pitchFamily="18" charset="0"/>
              </a:rPr>
            </a:br>
            <a:r>
              <a:rPr lang="it-IT" altLang="it-IT" sz="1800" dirty="0">
                <a:solidFill>
                  <a:schemeClr val="bg1"/>
                </a:solidFill>
                <a:latin typeface="Bauer Bodoni Std 1" panose="02070603080706020303" pitchFamily="18" charset="0"/>
              </a:rPr>
              <a:t>Bando</a:t>
            </a:r>
          </a:p>
          <a:p>
            <a:pPr eaLnBrk="1" hangingPunct="1">
              <a:lnSpc>
                <a:spcPct val="96000"/>
              </a:lnSpc>
            </a:pPr>
            <a:r>
              <a:rPr lang="it-IT" altLang="it-IT" sz="3200" dirty="0">
                <a:solidFill>
                  <a:schemeClr val="bg1"/>
                </a:solidFill>
                <a:latin typeface="Bauer Bodoni Std 1" panose="02070603080706020303" pitchFamily="18" charset="0"/>
              </a:rPr>
              <a:t>Articolo+1</a:t>
            </a:r>
          </a:p>
          <a:p>
            <a:pPr eaLnBrk="1" hangingPunct="1">
              <a:lnSpc>
                <a:spcPct val="96000"/>
              </a:lnSpc>
            </a:pPr>
            <a:r>
              <a:rPr lang="it-IT" altLang="it-IT" sz="1400" dirty="0">
                <a:solidFill>
                  <a:schemeClr val="bg1"/>
                </a:solidFill>
                <a:latin typeface="Bauer Bodoni Std 1" panose="02070603080706020303" pitchFamily="18" charset="0"/>
              </a:rPr>
              <a:t>Torino – </a:t>
            </a:r>
            <a:r>
              <a:rPr lang="it-IT" sz="1400" i="1" dirty="0">
                <a:solidFill>
                  <a:schemeClr val="bg1"/>
                </a:solidFill>
                <a:latin typeface="Bauer Bodoni Std 1" panose="02070603080706020303" pitchFamily="18" charset="0"/>
              </a:rPr>
              <a:t>I edizione: gennaio 2017 – ottobre 2018</a:t>
            </a:r>
            <a:endParaRPr lang="it-IT" altLang="it-IT" sz="1400" i="1" dirty="0">
              <a:solidFill>
                <a:schemeClr val="bg1"/>
              </a:solidFill>
              <a:latin typeface="Bauer Bodoni Std 1" panose="02070603080706020303" pitchFamily="18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B9A3880-616B-4C69-B704-431D38AD2158}"/>
              </a:ext>
            </a:extLst>
          </p:cNvPr>
          <p:cNvSpPr txBox="1"/>
          <p:nvPr/>
        </p:nvSpPr>
        <p:spPr>
          <a:xfrm>
            <a:off x="4203700" y="5635625"/>
            <a:ext cx="185738" cy="3984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511716">
              <a:defRPr/>
            </a:pPr>
            <a:endParaRPr lang="it-IT" sz="1986" dirty="0"/>
          </a:p>
        </p:txBody>
      </p:sp>
      <p:sp>
        <p:nvSpPr>
          <p:cNvPr id="9221" name="CasellaDiTesto 3">
            <a:extLst>
              <a:ext uri="{FF2B5EF4-FFF2-40B4-BE49-F238E27FC236}">
                <a16:creationId xmlns:a16="http://schemas.microsoft.com/office/drawing/2014/main" id="{CF067BBD-547B-49FF-958B-3D98CA9A3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4900" y="5433924"/>
            <a:ext cx="1984919" cy="6001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/>
              <a:t>SDG target: 8.6; </a:t>
            </a:r>
            <a:r>
              <a:rPr lang="it-IT" altLang="it-IT" sz="1400" dirty="0"/>
              <a:t>4.4; 3.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it-IT" alt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F772ACC-30CB-40F6-A81D-FD3F085181B1}"/>
              </a:ext>
            </a:extLst>
          </p:cNvPr>
          <p:cNvSpPr/>
          <p:nvPr/>
        </p:nvSpPr>
        <p:spPr>
          <a:xfrm>
            <a:off x="6867340" y="5839180"/>
            <a:ext cx="10100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sz="2000" dirty="0">
                <a:solidFill>
                  <a:schemeClr val="bg1"/>
                </a:solidFill>
                <a:latin typeface="Bauer Bodoni Std 1 Roman" panose="02070603080706020303" pitchFamily="18" charset="0"/>
              </a:rPr>
              <a:t>(</a:t>
            </a:r>
            <a:r>
              <a:rPr lang="it-IT" altLang="it-IT" sz="1200" dirty="0">
                <a:solidFill>
                  <a:schemeClr val="accent6"/>
                </a:solidFill>
                <a:latin typeface="Bauer Bodoni Std 1 Roman" panose="02070603080706020303" pitchFamily="18" charset="0"/>
              </a:rPr>
              <a:t>Marzo 2020</a:t>
            </a:r>
            <a:endParaRPr lang="it-IT" sz="12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ttangolo 4">
            <a:extLst>
              <a:ext uri="{FF2B5EF4-FFF2-40B4-BE49-F238E27FC236}">
                <a16:creationId xmlns:a16="http://schemas.microsoft.com/office/drawing/2014/main" id="{63AB5B76-D342-41AD-8436-FD201BC0A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61" y="384233"/>
            <a:ext cx="6678612" cy="106182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341313">
              <a:defRPr/>
            </a:pPr>
            <a:r>
              <a:rPr lang="it-IT" sz="2300" b="1" dirty="0">
                <a:gradFill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</a:gradFill>
                <a:latin typeface="Raleway" charset="0"/>
              </a:rPr>
              <a:t>Premessa | Il ruolo del monitoraggio e della valutazione nel lavoro della Compagnia di San Paolo</a:t>
            </a:r>
            <a:endParaRPr lang="it-IT" altLang="it-IT" sz="2300" b="1" dirty="0">
              <a:gradFill>
                <a:gsLst>
                  <a:gs pos="0">
                    <a:srgbClr val="036937"/>
                  </a:gs>
                  <a:gs pos="24000">
                    <a:srgbClr val="108C72"/>
                  </a:gs>
                  <a:gs pos="56000">
                    <a:srgbClr val="86BC25"/>
                  </a:gs>
                  <a:gs pos="97326">
                    <a:srgbClr val="FCEA10"/>
                  </a:gs>
                  <a:gs pos="76000">
                    <a:srgbClr val="CFD700"/>
                  </a:gs>
                </a:gsLst>
                <a:lin ang="0" scaled="1"/>
              </a:gradFill>
              <a:latin typeface="Raleway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8D163B1-7149-4FE3-8F47-54E3083D608B}"/>
              </a:ext>
            </a:extLst>
          </p:cNvPr>
          <p:cNvSpPr txBox="1">
            <a:spLocks/>
          </p:cNvSpPr>
          <p:nvPr/>
        </p:nvSpPr>
        <p:spPr>
          <a:xfrm>
            <a:off x="266700" y="1712913"/>
            <a:ext cx="8678863" cy="312261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it-IT" sz="900" dirty="0"/>
              <a:t>La </a:t>
            </a:r>
            <a:r>
              <a:rPr lang="it-IT" sz="900" b="1" dirty="0"/>
              <a:t>Compagnia di San Paolo </a:t>
            </a:r>
            <a:r>
              <a:rPr lang="it-IT" sz="900" dirty="0"/>
              <a:t>svolge sui propri progetti attività di </a:t>
            </a:r>
            <a:r>
              <a:rPr lang="it-IT" sz="900" b="1" dirty="0"/>
              <a:t>monitoraggio </a:t>
            </a:r>
            <a:r>
              <a:rPr lang="it-IT" sz="900" dirty="0"/>
              <a:t> e di </a:t>
            </a:r>
            <a:r>
              <a:rPr lang="it-IT" sz="900" b="1" dirty="0"/>
              <a:t>valutazione sistematica e rigorosa, </a:t>
            </a:r>
            <a:r>
              <a:rPr lang="it-IT" sz="900" dirty="0"/>
              <a:t>ispirate ai principi di correttezza, economicità e trasparenza. Un approccio in linea con il senso di responsabilità che la Compagnia sente verso i propri stakeholder e il territorio di riferimento e rispondente alle richieste di legge (</a:t>
            </a:r>
            <a:r>
              <a:rPr lang="it-IT" sz="900" dirty="0" err="1"/>
              <a:t>d.lgs</a:t>
            </a:r>
            <a:r>
              <a:rPr lang="it-IT" sz="900" dirty="0"/>
              <a:t> 117/2017) e a quanto previsto dal Protocollo Acri-MEF.</a:t>
            </a:r>
          </a:p>
          <a:p>
            <a:pPr>
              <a:defRPr/>
            </a:pPr>
            <a:r>
              <a:rPr lang="it-IT" sz="900" dirty="0"/>
              <a:t>Le attività di valutazione sono realizzate sia su </a:t>
            </a:r>
            <a:r>
              <a:rPr lang="it-IT" sz="900" b="1" dirty="0"/>
              <a:t>finanziamenti di progetti terzi</a:t>
            </a:r>
            <a:r>
              <a:rPr lang="it-IT" sz="900" dirty="0"/>
              <a:t> che su </a:t>
            </a:r>
            <a:r>
              <a:rPr lang="it-IT" sz="900" b="1" dirty="0"/>
              <a:t>progetti propri </a:t>
            </a:r>
            <a:r>
              <a:rPr lang="it-IT" sz="900" dirty="0"/>
              <a:t>e si distinguono per </a:t>
            </a:r>
            <a:r>
              <a:rPr lang="it-IT" sz="900" b="1" dirty="0"/>
              <a:t>due approcci </a:t>
            </a:r>
            <a:r>
              <a:rPr lang="it-IT" sz="900" dirty="0"/>
              <a:t>fondamentali:</a:t>
            </a:r>
          </a:p>
          <a:p>
            <a:pPr marL="214313" indent="-2143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900" dirty="0"/>
              <a:t>Misurazione di</a:t>
            </a:r>
            <a:r>
              <a:rPr lang="it-IT" sz="900" b="1" dirty="0"/>
              <a:t> </a:t>
            </a:r>
            <a:r>
              <a:rPr lang="it-IT" sz="900" b="1" i="1" dirty="0"/>
              <a:t>output (monitoraggio, analisi di implementazione)</a:t>
            </a:r>
            <a:r>
              <a:rPr lang="it-IT" sz="900" b="1" dirty="0"/>
              <a:t>:</a:t>
            </a:r>
            <a:r>
              <a:rPr lang="it-IT" sz="900" dirty="0"/>
              <a:t> valutazione dei risultati in termini di produzione/erogazione di sevizi realizzata grazie alla trasformazione degli input e valutazione della modalità operative utilizzate;</a:t>
            </a:r>
          </a:p>
          <a:p>
            <a:pPr marL="214313" indent="-2143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900" dirty="0"/>
              <a:t>Misurazione di </a:t>
            </a:r>
            <a:r>
              <a:rPr lang="it-IT" sz="900" b="1" i="1" dirty="0" err="1"/>
              <a:t>outcome</a:t>
            </a:r>
            <a:r>
              <a:rPr lang="it-IT" sz="900" b="1" i="1" dirty="0"/>
              <a:t> (analisi di impatto)</a:t>
            </a:r>
            <a:r>
              <a:rPr lang="it-IT" sz="900" dirty="0"/>
              <a:t>: valutazione dell’impatto ossia della capacità del progetto di produrre gli effetti desiderati a parità di altre condizioni.</a:t>
            </a:r>
          </a:p>
          <a:p>
            <a:pPr>
              <a:defRPr/>
            </a:pPr>
            <a:r>
              <a:rPr lang="it-IT" sz="900" dirty="0"/>
              <a:t>Il disegno di monitoraggio e valutazione viene definito in base alle caratteristiche del progetto e al suo costo opportunità ed è parte integrante delle attività di </a:t>
            </a:r>
            <a:r>
              <a:rPr lang="it-IT" sz="900" b="1" i="1" dirty="0"/>
              <a:t>Project Management</a:t>
            </a:r>
            <a:r>
              <a:rPr lang="it-IT" sz="900" i="1" dirty="0"/>
              <a:t> </a:t>
            </a:r>
            <a:r>
              <a:rPr lang="it-IT" sz="900" dirty="0"/>
              <a:t>della Compagnia</a:t>
            </a:r>
            <a:r>
              <a:rPr lang="it-IT" sz="900" i="1" dirty="0"/>
              <a:t>.</a:t>
            </a:r>
            <a:r>
              <a:rPr lang="it-IT" sz="900" dirty="0"/>
              <a:t> </a:t>
            </a:r>
          </a:p>
          <a:p>
            <a:pPr>
              <a:defRPr/>
            </a:pPr>
            <a:r>
              <a:rPr lang="it-IT" sz="900" dirty="0"/>
              <a:t>L’applicazione sistematica di questo approccio consente di innescare processi di </a:t>
            </a:r>
            <a:r>
              <a:rPr lang="it-IT" sz="900" b="1" i="1" dirty="0"/>
              <a:t>Knowledge Management</a:t>
            </a:r>
            <a:r>
              <a:rPr lang="it-IT" sz="900" i="1" dirty="0"/>
              <a:t> </a:t>
            </a:r>
            <a:r>
              <a:rPr lang="it-IT" sz="900" dirty="0"/>
              <a:t>funzionali alla programmazione strategica pluriennale della Compagnia. Ove i risultati delle valutazioni evidenzino credibili </a:t>
            </a:r>
            <a:r>
              <a:rPr lang="it-IT" sz="900" b="1" i="1" dirty="0"/>
              <a:t>Policy </a:t>
            </a:r>
            <a:r>
              <a:rPr lang="it-IT" sz="900" b="1" i="1" dirty="0" err="1"/>
              <a:t>Implications</a:t>
            </a:r>
            <a:r>
              <a:rPr lang="it-IT" sz="900" b="1" i="1" dirty="0"/>
              <a:t>, </a:t>
            </a:r>
            <a:r>
              <a:rPr lang="it-IT" sz="900" dirty="0"/>
              <a:t>la Compagnia agisce secondo principi di </a:t>
            </a:r>
            <a:r>
              <a:rPr lang="it-IT" sz="900" b="1" i="1" dirty="0"/>
              <a:t>Knowledge Sharing</a:t>
            </a:r>
            <a:r>
              <a:rPr lang="it-IT" sz="900" dirty="0"/>
              <a:t>, mettendo a disposizione dell’intera comunità le evidenze emerse.</a:t>
            </a:r>
            <a:endParaRPr lang="it-IT" sz="900" i="1" dirty="0"/>
          </a:p>
        </p:txBody>
      </p:sp>
      <p:grpSp>
        <p:nvGrpSpPr>
          <p:cNvPr id="10244" name="Group 6">
            <a:extLst>
              <a:ext uri="{FF2B5EF4-FFF2-40B4-BE49-F238E27FC236}">
                <a16:creationId xmlns:a16="http://schemas.microsoft.com/office/drawing/2014/main" id="{7DCE8296-D0E1-4881-BF8A-118D814667BB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5205413"/>
            <a:ext cx="8745538" cy="1354137"/>
            <a:chOff x="356519" y="4597142"/>
            <a:chExt cx="11662229" cy="1805384"/>
          </a:xfrm>
        </p:grpSpPr>
        <p:grpSp>
          <p:nvGrpSpPr>
            <p:cNvPr id="10252" name="Group 14">
              <a:extLst>
                <a:ext uri="{FF2B5EF4-FFF2-40B4-BE49-F238E27FC236}">
                  <a16:creationId xmlns:a16="http://schemas.microsoft.com/office/drawing/2014/main" id="{2CA9ABF4-E6CA-4662-A4C0-C59F3A23BC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61049" y="5011523"/>
              <a:ext cx="1188000" cy="1188000"/>
              <a:chOff x="10103308" y="4855954"/>
              <a:chExt cx="1728000" cy="1728000"/>
            </a:xfrm>
          </p:grpSpPr>
          <p:sp>
            <p:nvSpPr>
              <p:cNvPr id="43" name="Oval 13">
                <a:extLst>
                  <a:ext uri="{FF2B5EF4-FFF2-40B4-BE49-F238E27FC236}">
                    <a16:creationId xmlns:a16="http://schemas.microsoft.com/office/drawing/2014/main" id="{3889D70E-C1C5-4B3F-BB72-43B3EFD7527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03651" y="4856617"/>
                <a:ext cx="1727422" cy="1727073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C69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 sz="1425"/>
              </a:p>
            </p:txBody>
          </p:sp>
          <p:sp>
            <p:nvSpPr>
              <p:cNvPr id="44" name="Oval 75">
                <a:extLst>
                  <a:ext uri="{FF2B5EF4-FFF2-40B4-BE49-F238E27FC236}">
                    <a16:creationId xmlns:a16="http://schemas.microsoft.com/office/drawing/2014/main" id="{DF5DCA73-E973-47F7-9FCD-3E4A1CEF5A8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92947" y="4945895"/>
                <a:ext cx="1548831" cy="154851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A9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 sz="9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7" name="TextBox 15">
              <a:extLst>
                <a:ext uri="{FF2B5EF4-FFF2-40B4-BE49-F238E27FC236}">
                  <a16:creationId xmlns:a16="http://schemas.microsoft.com/office/drawing/2014/main" id="{2839BBBC-F02D-4233-A592-391288175BE8}"/>
                </a:ext>
              </a:extLst>
            </p:cNvPr>
            <p:cNvSpPr txBox="1"/>
            <p:nvPr/>
          </p:nvSpPr>
          <p:spPr>
            <a:xfrm>
              <a:off x="10723180" y="5376018"/>
              <a:ext cx="1295568" cy="4614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it-IT" sz="825" i="1" dirty="0">
                  <a:latin typeface="Raleway" panose="020B0503030101060003" pitchFamily="34" charset="0"/>
                </a:rPr>
                <a:t>POLICY IMPLICATIONS</a:t>
              </a:r>
            </a:p>
          </p:txBody>
        </p:sp>
        <p:sp>
          <p:nvSpPr>
            <p:cNvPr id="8" name="Arrow: Pentagon 12">
              <a:extLst>
                <a:ext uri="{FF2B5EF4-FFF2-40B4-BE49-F238E27FC236}">
                  <a16:creationId xmlns:a16="http://schemas.microsoft.com/office/drawing/2014/main" id="{A80232BA-43E8-4402-92BE-6BF065C1A5EF}"/>
                </a:ext>
              </a:extLst>
            </p:cNvPr>
            <p:cNvSpPr/>
            <p:nvPr/>
          </p:nvSpPr>
          <p:spPr>
            <a:xfrm>
              <a:off x="3631427" y="4597142"/>
              <a:ext cx="7161611" cy="1799035"/>
            </a:xfrm>
            <a:custGeom>
              <a:avLst/>
              <a:gdLst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90000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102759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7014322"/>
                <a:gd name="connsiteY0" fmla="*/ 0 h 1800000"/>
                <a:gd name="connsiteX1" fmla="*/ 6524883 w 7014322"/>
                <a:gd name="connsiteY1" fmla="*/ 0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  <a:gd name="connsiteX0" fmla="*/ 0 w 7014322"/>
                <a:gd name="connsiteY0" fmla="*/ 0 h 1800000"/>
                <a:gd name="connsiteX1" fmla="*/ 6455471 w 7014322"/>
                <a:gd name="connsiteY1" fmla="*/ 5316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14322" h="1800000">
                  <a:moveTo>
                    <a:pt x="0" y="0"/>
                  </a:moveTo>
                  <a:lnTo>
                    <a:pt x="6455471" y="5316"/>
                  </a:lnTo>
                  <a:lnTo>
                    <a:pt x="7014322" y="1038223"/>
                  </a:lnTo>
                  <a:lnTo>
                    <a:pt x="6524883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ECEC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900" dirty="0">
                <a:latin typeface="Raleway" panose="020B0503030101060003" pitchFamily="34" charset="0"/>
              </a:endParaRPr>
            </a:p>
          </p:txBody>
        </p:sp>
        <p:sp>
          <p:nvSpPr>
            <p:cNvPr id="9" name="Arrow: Pentagon 31">
              <a:extLst>
                <a:ext uri="{FF2B5EF4-FFF2-40B4-BE49-F238E27FC236}">
                  <a16:creationId xmlns:a16="http://schemas.microsoft.com/office/drawing/2014/main" id="{3A49D8B1-9B7E-4976-994F-9ED10BE36BCB}"/>
                </a:ext>
              </a:extLst>
            </p:cNvPr>
            <p:cNvSpPr/>
            <p:nvPr/>
          </p:nvSpPr>
          <p:spPr>
            <a:xfrm>
              <a:off x="356519" y="4597142"/>
              <a:ext cx="3920575" cy="1799035"/>
            </a:xfrm>
            <a:custGeom>
              <a:avLst/>
              <a:gdLst>
                <a:gd name="connsiteX0" fmla="*/ 0 w 3934332"/>
                <a:gd name="connsiteY0" fmla="*/ 0 h 1800000"/>
                <a:gd name="connsiteX1" fmla="*/ 3531654 w 3934332"/>
                <a:gd name="connsiteY1" fmla="*/ 0 h 1800000"/>
                <a:gd name="connsiteX2" fmla="*/ 3934332 w 3934332"/>
                <a:gd name="connsiteY2" fmla="*/ 900000 h 1800000"/>
                <a:gd name="connsiteX3" fmla="*/ 3531654 w 3934332"/>
                <a:gd name="connsiteY3" fmla="*/ 1800000 h 1800000"/>
                <a:gd name="connsiteX4" fmla="*/ 0 w 3934332"/>
                <a:gd name="connsiteY4" fmla="*/ 1800000 h 1800000"/>
                <a:gd name="connsiteX5" fmla="*/ 0 w 3934332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62270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48094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015187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20155" h="1800000">
                  <a:moveTo>
                    <a:pt x="0" y="0"/>
                  </a:moveTo>
                  <a:lnTo>
                    <a:pt x="3531654" y="0"/>
                  </a:lnTo>
                  <a:lnTo>
                    <a:pt x="3920155" y="1015187"/>
                  </a:lnTo>
                  <a:lnTo>
                    <a:pt x="3531654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425">
                <a:solidFill>
                  <a:schemeClr val="tx1"/>
                </a:solidFill>
              </a:endParaRPr>
            </a:p>
          </p:txBody>
        </p:sp>
        <p:sp>
          <p:nvSpPr>
            <p:cNvPr id="10256" name="TextBox 68">
              <a:extLst>
                <a:ext uri="{FF2B5EF4-FFF2-40B4-BE49-F238E27FC236}">
                  <a16:creationId xmlns:a16="http://schemas.microsoft.com/office/drawing/2014/main" id="{40794DC4-7683-4FBF-8594-487485BAA7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106" y="4641187"/>
              <a:ext cx="3485971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900">
                  <a:latin typeface="Raleway" charset="0"/>
                </a:rPr>
                <a:t>PROJECT MANAGEMENT</a:t>
              </a:r>
            </a:p>
          </p:txBody>
        </p:sp>
        <p:sp>
          <p:nvSpPr>
            <p:cNvPr id="11" name="Block Arc 43">
              <a:extLst>
                <a:ext uri="{FF2B5EF4-FFF2-40B4-BE49-F238E27FC236}">
                  <a16:creationId xmlns:a16="http://schemas.microsoft.com/office/drawing/2014/main" id="{B1C93CAF-CFAF-4FF1-B0C5-BCB2DD15B1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4342" y="4975997"/>
              <a:ext cx="1113511" cy="1111169"/>
            </a:xfrm>
            <a:prstGeom prst="blockArc">
              <a:avLst>
                <a:gd name="adj1" fmla="val 67131"/>
                <a:gd name="adj2" fmla="val 41355"/>
                <a:gd name="adj3" fmla="val 22829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2" name="Right Triangle 47">
              <a:extLst>
                <a:ext uri="{FF2B5EF4-FFF2-40B4-BE49-F238E27FC236}">
                  <a16:creationId xmlns:a16="http://schemas.microsoft.com/office/drawing/2014/main" id="{18F1D971-5DC4-4D31-A74D-DC275BAB209B}"/>
                </a:ext>
              </a:extLst>
            </p:cNvPr>
            <p:cNvSpPr/>
            <p:nvPr/>
          </p:nvSpPr>
          <p:spPr>
            <a:xfrm>
              <a:off x="803194" y="5596136"/>
              <a:ext cx="127016" cy="82543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3" name="Right Triangle 48">
              <a:extLst>
                <a:ext uri="{FF2B5EF4-FFF2-40B4-BE49-F238E27FC236}">
                  <a16:creationId xmlns:a16="http://schemas.microsoft.com/office/drawing/2014/main" id="{B4395F30-9832-42B8-BDE7-E4D5184A3591}"/>
                </a:ext>
              </a:extLst>
            </p:cNvPr>
            <p:cNvSpPr/>
            <p:nvPr/>
          </p:nvSpPr>
          <p:spPr>
            <a:xfrm rot="5400000">
              <a:off x="919643" y="5217270"/>
              <a:ext cx="173554" cy="11008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4" name="Right Triangle 49">
              <a:extLst>
                <a:ext uri="{FF2B5EF4-FFF2-40B4-BE49-F238E27FC236}">
                  <a16:creationId xmlns:a16="http://schemas.microsoft.com/office/drawing/2014/main" id="{36282904-5D35-4348-ACDB-7D8B565E0ADD}"/>
                </a:ext>
              </a:extLst>
            </p:cNvPr>
            <p:cNvSpPr/>
            <p:nvPr/>
          </p:nvSpPr>
          <p:spPr>
            <a:xfrm rot="10800000">
              <a:off x="1266804" y="5388717"/>
              <a:ext cx="175707" cy="10794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5" name="Right Triangle 50">
              <a:extLst>
                <a:ext uri="{FF2B5EF4-FFF2-40B4-BE49-F238E27FC236}">
                  <a16:creationId xmlns:a16="http://schemas.microsoft.com/office/drawing/2014/main" id="{83669401-7E15-490A-8CDF-2A58CC2BEC15}"/>
                </a:ext>
              </a:extLst>
            </p:cNvPr>
            <p:cNvSpPr/>
            <p:nvPr/>
          </p:nvSpPr>
          <p:spPr>
            <a:xfrm rot="16200000">
              <a:off x="1096407" y="5736873"/>
              <a:ext cx="173554" cy="107963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6" name="Right Triangle 51">
              <a:extLst>
                <a:ext uri="{FF2B5EF4-FFF2-40B4-BE49-F238E27FC236}">
                  <a16:creationId xmlns:a16="http://schemas.microsoft.com/office/drawing/2014/main" id="{88618E69-C7F3-4BA2-B9DD-DBF02055F353}"/>
                </a:ext>
              </a:extLst>
            </p:cNvPr>
            <p:cNvSpPr/>
            <p:nvPr/>
          </p:nvSpPr>
          <p:spPr>
            <a:xfrm flipV="1">
              <a:off x="1565293" y="5397184"/>
              <a:ext cx="173589" cy="110059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7" name="Right Triangle 52">
              <a:extLst>
                <a:ext uri="{FF2B5EF4-FFF2-40B4-BE49-F238E27FC236}">
                  <a16:creationId xmlns:a16="http://schemas.microsoft.com/office/drawing/2014/main" id="{C3B8E74C-9E33-413F-A359-B0477E940918}"/>
                </a:ext>
              </a:extLst>
            </p:cNvPr>
            <p:cNvSpPr/>
            <p:nvPr/>
          </p:nvSpPr>
          <p:spPr>
            <a:xfrm rot="5400000" flipV="1">
              <a:off x="1076297" y="6015191"/>
              <a:ext cx="173554" cy="13548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8" name="Right Triangle 53">
              <a:extLst>
                <a:ext uri="{FF2B5EF4-FFF2-40B4-BE49-F238E27FC236}">
                  <a16:creationId xmlns:a16="http://schemas.microsoft.com/office/drawing/2014/main" id="{E90B6D84-5A25-4F00-87B5-913CDFF9F847}"/>
                </a:ext>
              </a:extLst>
            </p:cNvPr>
            <p:cNvSpPr/>
            <p:nvPr/>
          </p:nvSpPr>
          <p:spPr>
            <a:xfrm rot="10800000" flipV="1">
              <a:off x="434846" y="5572853"/>
              <a:ext cx="173589" cy="9524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9" name="Right Triangle 54">
              <a:extLst>
                <a:ext uri="{FF2B5EF4-FFF2-40B4-BE49-F238E27FC236}">
                  <a16:creationId xmlns:a16="http://schemas.microsoft.com/office/drawing/2014/main" id="{94DBF491-B512-40F5-A734-7C29DCF7017B}"/>
                </a:ext>
              </a:extLst>
            </p:cNvPr>
            <p:cNvSpPr/>
            <p:nvPr/>
          </p:nvSpPr>
          <p:spPr>
            <a:xfrm rot="16200000" flipV="1">
              <a:off x="937637" y="4905080"/>
              <a:ext cx="173554" cy="13760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pic>
          <p:nvPicPr>
            <p:cNvPr id="10266" name="Picture 55">
              <a:extLst>
                <a:ext uri="{FF2B5EF4-FFF2-40B4-BE49-F238E27FC236}">
                  <a16:creationId xmlns:a16="http://schemas.microsoft.com/office/drawing/2014/main" id="{9397A06B-BCA8-47A4-8DE3-F08A93BA34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062" b="12514"/>
            <a:stretch>
              <a:fillRect/>
            </a:stretch>
          </p:blipFill>
          <p:spPr bwMode="auto">
            <a:xfrm rot="-1681788">
              <a:off x="417180" y="5109606"/>
              <a:ext cx="385200" cy="560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Arrow: Circular 56">
              <a:extLst>
                <a:ext uri="{FF2B5EF4-FFF2-40B4-BE49-F238E27FC236}">
                  <a16:creationId xmlns:a16="http://schemas.microsoft.com/office/drawing/2014/main" id="{100E67C8-ACDE-4463-B291-2742FEE6A955}"/>
                </a:ext>
              </a:extLst>
            </p:cNvPr>
            <p:cNvSpPr/>
            <p:nvPr/>
          </p:nvSpPr>
          <p:spPr>
            <a:xfrm rot="10800000">
              <a:off x="436963" y="4878637"/>
              <a:ext cx="1306153" cy="1308004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CFD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>
                <a:solidFill>
                  <a:schemeClr val="tx1"/>
                </a:solidFill>
              </a:endParaRPr>
            </a:p>
          </p:txBody>
        </p:sp>
        <p:sp>
          <p:nvSpPr>
            <p:cNvPr id="22" name="Arrow: Circular 57">
              <a:extLst>
                <a:ext uri="{FF2B5EF4-FFF2-40B4-BE49-F238E27FC236}">
                  <a16:creationId xmlns:a16="http://schemas.microsoft.com/office/drawing/2014/main" id="{98248590-6FA8-45B6-8797-0E329BFB501A}"/>
                </a:ext>
              </a:extLst>
            </p:cNvPr>
            <p:cNvSpPr/>
            <p:nvPr/>
          </p:nvSpPr>
          <p:spPr>
            <a:xfrm rot="5400000">
              <a:off x="442388" y="4879564"/>
              <a:ext cx="1308004" cy="1306152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098802"/>
                <a:gd name="adj5" fmla="val 17185"/>
              </a:avLst>
            </a:prstGeom>
            <a:solidFill>
              <a:srgbClr val="86BC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 dirty="0">
                <a:solidFill>
                  <a:schemeClr val="tx1"/>
                </a:solidFill>
              </a:endParaRPr>
            </a:p>
          </p:txBody>
        </p:sp>
        <p:sp>
          <p:nvSpPr>
            <p:cNvPr id="23" name="Arrow: Circular 58">
              <a:extLst>
                <a:ext uri="{FF2B5EF4-FFF2-40B4-BE49-F238E27FC236}">
                  <a16:creationId xmlns:a16="http://schemas.microsoft.com/office/drawing/2014/main" id="{791EA3E5-23D6-45F9-BC58-6F32A0ED1659}"/>
                </a:ext>
              </a:extLst>
            </p:cNvPr>
            <p:cNvSpPr/>
            <p:nvPr/>
          </p:nvSpPr>
          <p:spPr>
            <a:xfrm>
              <a:off x="443314" y="4878637"/>
              <a:ext cx="1306152" cy="1308004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108C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>
                <a:solidFill>
                  <a:schemeClr val="tx1"/>
                </a:solidFill>
              </a:endParaRPr>
            </a:p>
          </p:txBody>
        </p:sp>
        <p:sp>
          <p:nvSpPr>
            <p:cNvPr id="24" name="Arrow: Circular 59">
              <a:extLst>
                <a:ext uri="{FF2B5EF4-FFF2-40B4-BE49-F238E27FC236}">
                  <a16:creationId xmlns:a16="http://schemas.microsoft.com/office/drawing/2014/main" id="{77331ED6-590F-4B3F-9A8E-8E43E3DAE617}"/>
                </a:ext>
              </a:extLst>
            </p:cNvPr>
            <p:cNvSpPr/>
            <p:nvPr/>
          </p:nvSpPr>
          <p:spPr>
            <a:xfrm rot="16200000">
              <a:off x="442388" y="4879564"/>
              <a:ext cx="1308004" cy="1306152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6240362"/>
                <a:gd name="adj5" fmla="val 17185"/>
              </a:avLst>
            </a:prstGeom>
            <a:solidFill>
              <a:srgbClr val="146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 dirty="0">
                <a:solidFill>
                  <a:schemeClr val="tx1"/>
                </a:solidFill>
              </a:endParaRPr>
            </a:p>
          </p:txBody>
        </p:sp>
        <p:grpSp>
          <p:nvGrpSpPr>
            <p:cNvPr id="25" name="Group 60">
              <a:extLst>
                <a:ext uri="{FF2B5EF4-FFF2-40B4-BE49-F238E27FC236}">
                  <a16:creationId xmlns:a16="http://schemas.microsoft.com/office/drawing/2014/main" id="{DD22E71B-1BDD-4B6D-BA6C-2C7BE72B4653}"/>
                </a:ext>
              </a:extLst>
            </p:cNvPr>
            <p:cNvGrpSpPr/>
            <p:nvPr/>
          </p:nvGrpSpPr>
          <p:grpSpPr>
            <a:xfrm>
              <a:off x="733725" y="5156465"/>
              <a:ext cx="728138" cy="728140"/>
              <a:chOff x="4754697" y="4852569"/>
              <a:chExt cx="1116000" cy="1116000"/>
            </a:xfrm>
            <a:noFill/>
          </p:grpSpPr>
          <p:sp>
            <p:nvSpPr>
              <p:cNvPr id="37" name="TextBox 61">
                <a:extLst>
                  <a:ext uri="{FF2B5EF4-FFF2-40B4-BE49-F238E27FC236}">
                    <a16:creationId xmlns:a16="http://schemas.microsoft.com/office/drawing/2014/main" id="{41B26A5A-77E2-4CB2-8782-B283D6779098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690697" y="5788569"/>
                <a:ext cx="180000" cy="180000"/>
              </a:xfrm>
              <a:prstGeom prst="ellipse">
                <a:avLst/>
              </a:prstGeom>
              <a:grpFill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it-IT" sz="1425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3</a:t>
                </a:r>
              </a:p>
            </p:txBody>
          </p:sp>
          <p:grpSp>
            <p:nvGrpSpPr>
              <p:cNvPr id="38" name="Group 62">
                <a:extLst>
                  <a:ext uri="{FF2B5EF4-FFF2-40B4-BE49-F238E27FC236}">
                    <a16:creationId xmlns:a16="http://schemas.microsoft.com/office/drawing/2014/main" id="{7586DA57-0D49-4830-B1CB-2C78AECCAE53}"/>
                  </a:ext>
                </a:extLst>
              </p:cNvPr>
              <p:cNvGrpSpPr/>
              <p:nvPr/>
            </p:nvGrpSpPr>
            <p:grpSpPr>
              <a:xfrm>
                <a:off x="4754697" y="4852569"/>
                <a:ext cx="1116000" cy="1116000"/>
                <a:chOff x="4754697" y="4914969"/>
                <a:chExt cx="1116000" cy="1116000"/>
              </a:xfrm>
              <a:grpFill/>
            </p:grpSpPr>
            <p:grpSp>
              <p:nvGrpSpPr>
                <p:cNvPr id="39" name="Group 63">
                  <a:extLst>
                    <a:ext uri="{FF2B5EF4-FFF2-40B4-BE49-F238E27FC236}">
                      <a16:creationId xmlns:a16="http://schemas.microsoft.com/office/drawing/2014/main" id="{B6409FE7-6453-465E-B233-4CF640CF9186}"/>
                    </a:ext>
                  </a:extLst>
                </p:cNvPr>
                <p:cNvGrpSpPr/>
                <p:nvPr/>
              </p:nvGrpSpPr>
              <p:grpSpPr>
                <a:xfrm>
                  <a:off x="4754697" y="4914969"/>
                  <a:ext cx="1116000" cy="180000"/>
                  <a:chOff x="4754697" y="4877925"/>
                  <a:chExt cx="1116000" cy="180000"/>
                </a:xfrm>
                <a:grpFill/>
              </p:grpSpPr>
              <p:sp>
                <p:nvSpPr>
                  <p:cNvPr id="41" name="TextBox 65">
                    <a:extLst>
                      <a:ext uri="{FF2B5EF4-FFF2-40B4-BE49-F238E27FC236}">
                        <a16:creationId xmlns:a16="http://schemas.microsoft.com/office/drawing/2014/main" id="{643B7C3B-2340-4775-9E9F-52EE08F4AEAE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4754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lIns="0" tIns="0" rIns="0" bIns="0" anchor="ctr"/>
                  <a:lstStyle/>
                  <a:p>
                    <a:pPr algn="ctr">
                      <a:defRPr/>
                    </a:pPr>
                    <a:r>
                      <a:rPr lang="it-IT" sz="1425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42" name="TextBox 66">
                    <a:extLst>
                      <a:ext uri="{FF2B5EF4-FFF2-40B4-BE49-F238E27FC236}">
                        <a16:creationId xmlns:a16="http://schemas.microsoft.com/office/drawing/2014/main" id="{1B514683-4E03-434F-95DC-B2951F12882B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5690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lIns="0" tIns="0" rIns="0" bIns="0" anchor="ctr"/>
                  <a:lstStyle/>
                  <a:p>
                    <a:pPr algn="ctr">
                      <a:defRPr/>
                    </a:pPr>
                    <a:r>
                      <a:rPr lang="it-IT" sz="1425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2</a:t>
                    </a:r>
                  </a:p>
                </p:txBody>
              </p:sp>
            </p:grpSp>
            <p:sp>
              <p:nvSpPr>
                <p:cNvPr id="40" name="TextBox 64">
                  <a:extLst>
                    <a:ext uri="{FF2B5EF4-FFF2-40B4-BE49-F238E27FC236}">
                      <a16:creationId xmlns:a16="http://schemas.microsoft.com/office/drawing/2014/main" id="{80E9BE11-0399-4D29-887C-E91E766C1AFB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4754697" y="5850969"/>
                  <a:ext cx="180000" cy="180000"/>
                </a:xfrm>
                <a:prstGeom prst="ellipse">
                  <a:avLst/>
                </a:prstGeom>
                <a:grpFill/>
              </p:spPr>
              <p:txBody>
                <a:bodyPr lIns="0" tIns="0" rIns="0" bIns="0" anchor="ctr"/>
                <a:lstStyle/>
                <a:p>
                  <a:pPr algn="ctr">
                    <a:defRPr/>
                  </a:pPr>
                  <a:r>
                    <a:rPr lang="it-IT" sz="1425" b="1" dirty="0">
                      <a:solidFill>
                        <a:schemeClr val="bg1"/>
                      </a:solidFill>
                      <a:latin typeface="Raleway" panose="020B0503030101060003" pitchFamily="34" charset="0"/>
                    </a:rPr>
                    <a:t>4</a:t>
                  </a:r>
                </a:p>
              </p:txBody>
            </p:sp>
          </p:grpSp>
        </p:grpSp>
        <p:sp>
          <p:nvSpPr>
            <p:cNvPr id="10272" name="TextBox 25">
              <a:extLst>
                <a:ext uri="{FF2B5EF4-FFF2-40B4-BE49-F238E27FC236}">
                  <a16:creationId xmlns:a16="http://schemas.microsoft.com/office/drawing/2014/main" id="{13577A8A-6F28-4325-A7DA-4FE6C59590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8431" y="4614589"/>
              <a:ext cx="5708040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900">
                  <a:latin typeface="Raleway" charset="0"/>
                </a:rPr>
                <a:t>KNOWLEDGE MANAGEMENT</a:t>
              </a:r>
            </a:p>
          </p:txBody>
        </p:sp>
        <p:grpSp>
          <p:nvGrpSpPr>
            <p:cNvPr id="10273" name="Group 10">
              <a:extLst>
                <a:ext uri="{FF2B5EF4-FFF2-40B4-BE49-F238E27FC236}">
                  <a16:creationId xmlns:a16="http://schemas.microsoft.com/office/drawing/2014/main" id="{350DCE34-A999-43A3-95DE-AE47FA615D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06992" y="5724478"/>
              <a:ext cx="2886530" cy="678048"/>
              <a:chOff x="6901625" y="5816782"/>
              <a:chExt cx="2886530" cy="678048"/>
            </a:xfrm>
          </p:grpSpPr>
          <p:sp>
            <p:nvSpPr>
              <p:cNvPr id="35" name="Parallelogram 21">
                <a:extLst>
                  <a:ext uri="{FF2B5EF4-FFF2-40B4-BE49-F238E27FC236}">
                    <a16:creationId xmlns:a16="http://schemas.microsoft.com/office/drawing/2014/main" id="{66ADB38A-E8AF-48C4-B4D1-5FA9F6C003B4}"/>
                  </a:ext>
                </a:extLst>
              </p:cNvPr>
              <p:cNvSpPr/>
              <p:nvPr/>
            </p:nvSpPr>
            <p:spPr>
              <a:xfrm flipH="1" flipV="1">
                <a:off x="6901172" y="5817546"/>
                <a:ext cx="2887507" cy="611673"/>
              </a:xfrm>
              <a:custGeom>
                <a:avLst/>
                <a:gdLst>
                  <a:gd name="connsiteX0" fmla="*/ 0 w 2844000"/>
                  <a:gd name="connsiteY0" fmla="*/ 612000 h 612000"/>
                  <a:gd name="connsiteX1" fmla="*/ 333014 w 2844000"/>
                  <a:gd name="connsiteY1" fmla="*/ 0 h 612000"/>
                  <a:gd name="connsiteX2" fmla="*/ 2844000 w 2844000"/>
                  <a:gd name="connsiteY2" fmla="*/ 0 h 612000"/>
                  <a:gd name="connsiteX3" fmla="*/ 2510986 w 2844000"/>
                  <a:gd name="connsiteY3" fmla="*/ 612000 h 612000"/>
                  <a:gd name="connsiteX4" fmla="*/ 0 w 2844000"/>
                  <a:gd name="connsiteY4" fmla="*/ 612000 h 612000"/>
                  <a:gd name="connsiteX0" fmla="*/ 0 w 2886530"/>
                  <a:gd name="connsiteY0" fmla="*/ 612000 h 612000"/>
                  <a:gd name="connsiteX1" fmla="*/ 375544 w 2886530"/>
                  <a:gd name="connsiteY1" fmla="*/ 0 h 612000"/>
                  <a:gd name="connsiteX2" fmla="*/ 2886530 w 2886530"/>
                  <a:gd name="connsiteY2" fmla="*/ 0 h 612000"/>
                  <a:gd name="connsiteX3" fmla="*/ 2553516 w 2886530"/>
                  <a:gd name="connsiteY3" fmla="*/ 612000 h 612000"/>
                  <a:gd name="connsiteX4" fmla="*/ 0 w 2886530"/>
                  <a:gd name="connsiteY4" fmla="*/ 612000 h 61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6530" h="612000">
                    <a:moveTo>
                      <a:pt x="0" y="612000"/>
                    </a:moveTo>
                    <a:lnTo>
                      <a:pt x="375544" y="0"/>
                    </a:lnTo>
                    <a:lnTo>
                      <a:pt x="2886530" y="0"/>
                    </a:lnTo>
                    <a:lnTo>
                      <a:pt x="2553516" y="612000"/>
                    </a:lnTo>
                    <a:lnTo>
                      <a:pt x="0" y="612000"/>
                    </a:lnTo>
                    <a:close/>
                  </a:path>
                </a:pathLst>
              </a:custGeom>
              <a:solidFill>
                <a:srgbClr val="00A989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 sz="1425" dirty="0"/>
              </a:p>
            </p:txBody>
          </p:sp>
          <p:sp>
            <p:nvSpPr>
              <p:cNvPr id="10282" name="TextBox 23">
                <a:extLst>
                  <a:ext uri="{FF2B5EF4-FFF2-40B4-BE49-F238E27FC236}">
                    <a16:creationId xmlns:a16="http://schemas.microsoft.com/office/drawing/2014/main" id="{67473358-B4F7-40D5-ACF7-3109D58FF9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92600" y="5817722"/>
                <a:ext cx="2522787" cy="677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it-IT" altLang="it-IT" sz="900" b="1" u="sng">
                    <a:solidFill>
                      <a:schemeClr val="bg1"/>
                    </a:solidFill>
                    <a:latin typeface="Raleway" charset="0"/>
                  </a:rPr>
                  <a:t>Esterno:</a:t>
                </a:r>
                <a:r>
                  <a:rPr lang="it-IT" altLang="it-IT" sz="900" b="1">
                    <a:solidFill>
                      <a:schemeClr val="bg1"/>
                    </a:solidFill>
                    <a:latin typeface="Raleway" charset="0"/>
                  </a:rPr>
                  <a:t> </a:t>
                </a:r>
                <a:r>
                  <a:rPr lang="it-IT" altLang="it-IT" sz="900">
                    <a:solidFill>
                      <a:schemeClr val="bg1"/>
                    </a:solidFill>
                    <a:latin typeface="Raleway" charset="0"/>
                  </a:rPr>
                  <a:t>condivisione del sapere verso le comunità e gli stakeholder di riferimento</a:t>
                </a:r>
              </a:p>
            </p:txBody>
          </p:sp>
        </p:grpSp>
        <p:grpSp>
          <p:nvGrpSpPr>
            <p:cNvPr id="10274" name="Group 8">
              <a:extLst>
                <a:ext uri="{FF2B5EF4-FFF2-40B4-BE49-F238E27FC236}">
                  <a16:creationId xmlns:a16="http://schemas.microsoft.com/office/drawing/2014/main" id="{3A67A628-5713-4C69-A203-5142B338CD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06992" y="4881488"/>
              <a:ext cx="2844000" cy="677107"/>
              <a:chOff x="6901624" y="4991515"/>
              <a:chExt cx="2844000" cy="677107"/>
            </a:xfrm>
          </p:grpSpPr>
          <p:sp>
            <p:nvSpPr>
              <p:cNvPr id="33" name="Parallelogram 9">
                <a:extLst>
                  <a:ext uri="{FF2B5EF4-FFF2-40B4-BE49-F238E27FC236}">
                    <a16:creationId xmlns:a16="http://schemas.microsoft.com/office/drawing/2014/main" id="{54088C3C-7582-4244-AC86-5E9E1BCA7C0D}"/>
                  </a:ext>
                </a:extLst>
              </p:cNvPr>
              <p:cNvSpPr/>
              <p:nvPr/>
            </p:nvSpPr>
            <p:spPr>
              <a:xfrm flipH="1">
                <a:off x="6901171" y="4997131"/>
                <a:ext cx="2845168" cy="611673"/>
              </a:xfrm>
              <a:prstGeom prst="parallelogram">
                <a:avLst>
                  <a:gd name="adj" fmla="val 54414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tIns="0" rIns="0" bIns="0" anchor="ctr"/>
              <a:lstStyle/>
              <a:p>
                <a:pPr>
                  <a:defRPr/>
                </a:pPr>
                <a:endParaRPr lang="it-IT" sz="9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10280" name="TextBox 67">
                <a:extLst>
                  <a:ext uri="{FF2B5EF4-FFF2-40B4-BE49-F238E27FC236}">
                    <a16:creationId xmlns:a16="http://schemas.microsoft.com/office/drawing/2014/main" id="{C61FCF0C-9839-470D-B68C-FFAE09338A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72683" y="4991515"/>
                <a:ext cx="2522787" cy="677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it-IT" altLang="it-IT" sz="900" b="1" u="sng">
                    <a:solidFill>
                      <a:schemeClr val="bg1"/>
                    </a:solidFill>
                    <a:latin typeface="Raleway" charset="0"/>
                  </a:rPr>
                  <a:t>Interno:</a:t>
                </a:r>
                <a:r>
                  <a:rPr lang="it-IT" altLang="it-IT" sz="900" b="1">
                    <a:solidFill>
                      <a:schemeClr val="bg1"/>
                    </a:solidFill>
                    <a:latin typeface="Raleway" charset="0"/>
                  </a:rPr>
                  <a:t> </a:t>
                </a:r>
                <a:r>
                  <a:rPr lang="it-IT" altLang="it-IT" sz="900">
                    <a:solidFill>
                      <a:schemeClr val="bg1"/>
                    </a:solidFill>
                    <a:latin typeface="Raleway" charset="0"/>
                  </a:rPr>
                  <a:t>supporto alla </a:t>
                </a:r>
                <a:br>
                  <a:rPr lang="it-IT" altLang="it-IT" sz="900">
                    <a:solidFill>
                      <a:schemeClr val="bg1"/>
                    </a:solidFill>
                    <a:latin typeface="Raleway" charset="0"/>
                  </a:rPr>
                </a:br>
                <a:r>
                  <a:rPr lang="it-IT" altLang="it-IT" sz="900">
                    <a:solidFill>
                      <a:schemeClr val="bg1"/>
                    </a:solidFill>
                    <a:latin typeface="Raleway" charset="0"/>
                  </a:rPr>
                  <a:t>definizione delle strategie di intervento ed erogazione</a:t>
                </a:r>
              </a:p>
            </p:txBody>
          </p:sp>
        </p:grpSp>
        <p:sp>
          <p:nvSpPr>
            <p:cNvPr id="29" name="Arrow: Pentagon 20">
              <a:extLst>
                <a:ext uri="{FF2B5EF4-FFF2-40B4-BE49-F238E27FC236}">
                  <a16:creationId xmlns:a16="http://schemas.microsoft.com/office/drawing/2014/main" id="{6C42A6D1-2B50-4E43-8907-059C973E6310}"/>
                </a:ext>
              </a:extLst>
            </p:cNvPr>
            <p:cNvSpPr/>
            <p:nvPr/>
          </p:nvSpPr>
          <p:spPr>
            <a:xfrm>
              <a:off x="1774870" y="5517824"/>
              <a:ext cx="2468353" cy="251866"/>
            </a:xfrm>
            <a:custGeom>
              <a:avLst/>
              <a:gdLst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88675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56830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97773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75027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4549 h 236613"/>
                <a:gd name="connsiteX1" fmla="*/ 2415970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48000"/>
                <a:gd name="connsiteY0" fmla="*/ 4549 h 236613"/>
                <a:gd name="connsiteX1" fmla="*/ 2411421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69167"/>
                <a:gd name="connsiteY0" fmla="*/ 4549 h 236613"/>
                <a:gd name="connsiteX1" fmla="*/ 2411421 w 2469167"/>
                <a:gd name="connsiteY1" fmla="*/ 0 h 236613"/>
                <a:gd name="connsiteX2" fmla="*/ 2469167 w 2469167"/>
                <a:gd name="connsiteY2" fmla="*/ 92757 h 236613"/>
                <a:gd name="connsiteX3" fmla="*/ 2375027 w 2469167"/>
                <a:gd name="connsiteY3" fmla="*/ 236613 h 236613"/>
                <a:gd name="connsiteX4" fmla="*/ 0 w 2469167"/>
                <a:gd name="connsiteY4" fmla="*/ 236613 h 236613"/>
                <a:gd name="connsiteX5" fmla="*/ 0 w 2469167"/>
                <a:gd name="connsiteY5" fmla="*/ 4549 h 23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9167" h="236613">
                  <a:moveTo>
                    <a:pt x="0" y="4549"/>
                  </a:moveTo>
                  <a:lnTo>
                    <a:pt x="2411421" y="0"/>
                  </a:lnTo>
                  <a:lnTo>
                    <a:pt x="2469167" y="92757"/>
                  </a:lnTo>
                  <a:lnTo>
                    <a:pt x="2375027" y="236613"/>
                  </a:lnTo>
                  <a:lnTo>
                    <a:pt x="0" y="236613"/>
                  </a:lnTo>
                  <a:lnTo>
                    <a:pt x="0" y="4549"/>
                  </a:lnTo>
                  <a:close/>
                </a:path>
              </a:pathLst>
            </a:custGeom>
            <a:solidFill>
              <a:srgbClr val="8BC327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425"/>
            </a:p>
          </p:txBody>
        </p:sp>
        <p:sp>
          <p:nvSpPr>
            <p:cNvPr id="10276" name="TextBox 46">
              <a:extLst>
                <a:ext uri="{FF2B5EF4-FFF2-40B4-BE49-F238E27FC236}">
                  <a16:creationId xmlns:a16="http://schemas.microsoft.com/office/drawing/2014/main" id="{363C3682-8948-4D36-B3CD-1D74C129D5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7436" y="4985306"/>
              <a:ext cx="2412451" cy="1302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71450" indent="-17145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03488" indent="-1116013" defTabSz="511175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60688" indent="-1116013" defTabSz="511175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17888" indent="-1116013" defTabSz="511175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75088" indent="-1116013" defTabSz="511175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ts val="450"/>
                </a:spcBef>
                <a:buFontTx/>
                <a:buAutoNum type="arabicPeriod"/>
              </a:pPr>
              <a:r>
                <a:rPr lang="it-IT" altLang="it-IT" sz="900">
                  <a:latin typeface="Raleway" charset="0"/>
                </a:rPr>
                <a:t>Pianificazione intervento</a:t>
              </a:r>
            </a:p>
            <a:p>
              <a:pPr>
                <a:spcBef>
                  <a:spcPts val="450"/>
                </a:spcBef>
                <a:buFontTx/>
                <a:buAutoNum type="arabicPeriod"/>
              </a:pPr>
              <a:r>
                <a:rPr lang="it-IT" altLang="it-IT" sz="900">
                  <a:latin typeface="Raleway" charset="0"/>
                </a:rPr>
                <a:t>Realizzazione del progetto</a:t>
              </a:r>
            </a:p>
            <a:p>
              <a:pPr>
                <a:spcBef>
                  <a:spcPts val="450"/>
                </a:spcBef>
                <a:buFontTx/>
                <a:buAutoNum type="arabicPeriod"/>
              </a:pPr>
              <a:r>
                <a:rPr lang="it-IT" altLang="it-IT" sz="900" b="1">
                  <a:solidFill>
                    <a:schemeClr val="bg1"/>
                  </a:solidFill>
                  <a:latin typeface="Raleway" charset="0"/>
                </a:rPr>
                <a:t>Monitoraggio e valutazione</a:t>
              </a:r>
            </a:p>
            <a:p>
              <a:pPr>
                <a:spcBef>
                  <a:spcPts val="450"/>
                </a:spcBef>
                <a:buFontTx/>
                <a:buAutoNum type="arabicPeriod"/>
              </a:pPr>
              <a:r>
                <a:rPr lang="it-IT" altLang="it-IT" sz="900">
                  <a:latin typeface="Raleway" charset="0"/>
                </a:rPr>
                <a:t>Azioni di miglioramento</a:t>
              </a:r>
            </a:p>
          </p:txBody>
        </p:sp>
        <p:sp>
          <p:nvSpPr>
            <p:cNvPr id="31" name="Heptagon 2">
              <a:extLst>
                <a:ext uri="{FF2B5EF4-FFF2-40B4-BE49-F238E27FC236}">
                  <a16:creationId xmlns:a16="http://schemas.microsoft.com/office/drawing/2014/main" id="{AAE4E5BD-97E1-4C4F-9B45-8887379E9369}"/>
                </a:ext>
              </a:extLst>
            </p:cNvPr>
            <p:cNvSpPr/>
            <p:nvPr/>
          </p:nvSpPr>
          <p:spPr>
            <a:xfrm>
              <a:off x="4330018" y="4895570"/>
              <a:ext cx="3655957" cy="1449811"/>
            </a:xfrm>
            <a:custGeom>
              <a:avLst/>
              <a:gdLst>
                <a:gd name="connsiteX0" fmla="*/ -5 w 1739832"/>
                <a:gd name="connsiteY0" fmla="*/ 753816 h 1172147"/>
                <a:gd name="connsiteX1" fmla="*/ 172297 w 1739832"/>
                <a:gd name="connsiteY1" fmla="*/ 232159 h 1172147"/>
                <a:gd name="connsiteX2" fmla="*/ 869916 w 1739832"/>
                <a:gd name="connsiteY2" fmla="*/ 0 h 1172147"/>
                <a:gd name="connsiteX3" fmla="*/ 1567535 w 1739832"/>
                <a:gd name="connsiteY3" fmla="*/ 232159 h 1172147"/>
                <a:gd name="connsiteX4" fmla="*/ 1739837 w 1739832"/>
                <a:gd name="connsiteY4" fmla="*/ 753816 h 1172147"/>
                <a:gd name="connsiteX5" fmla="*/ 1257063 w 1739832"/>
                <a:gd name="connsiteY5" fmla="*/ 1172153 h 1172147"/>
                <a:gd name="connsiteX6" fmla="*/ 482769 w 1739832"/>
                <a:gd name="connsiteY6" fmla="*/ 1172153 h 1172147"/>
                <a:gd name="connsiteX7" fmla="*/ -5 w 1739832"/>
                <a:gd name="connsiteY7" fmla="*/ 753816 h 1172147"/>
                <a:gd name="connsiteX0" fmla="*/ 0 w 1739842"/>
                <a:gd name="connsiteY0" fmla="*/ 753816 h 1172153"/>
                <a:gd name="connsiteX1" fmla="*/ 5589 w 1739842"/>
                <a:gd name="connsiteY1" fmla="*/ 530223 h 1172153"/>
                <a:gd name="connsiteX2" fmla="*/ 869921 w 1739842"/>
                <a:gd name="connsiteY2" fmla="*/ 0 h 1172153"/>
                <a:gd name="connsiteX3" fmla="*/ 1567540 w 1739842"/>
                <a:gd name="connsiteY3" fmla="*/ 232159 h 1172153"/>
                <a:gd name="connsiteX4" fmla="*/ 1739842 w 1739842"/>
                <a:gd name="connsiteY4" fmla="*/ 753816 h 1172153"/>
                <a:gd name="connsiteX5" fmla="*/ 1257068 w 1739842"/>
                <a:gd name="connsiteY5" fmla="*/ 1172153 h 1172153"/>
                <a:gd name="connsiteX6" fmla="*/ 482774 w 1739842"/>
                <a:gd name="connsiteY6" fmla="*/ 1172153 h 1172153"/>
                <a:gd name="connsiteX7" fmla="*/ 0 w 1739842"/>
                <a:gd name="connsiteY7" fmla="*/ 753816 h 1172153"/>
                <a:gd name="connsiteX0" fmla="*/ 0 w 1739842"/>
                <a:gd name="connsiteY0" fmla="*/ 905374 h 1323711"/>
                <a:gd name="connsiteX1" fmla="*/ 5589 w 1739842"/>
                <a:gd name="connsiteY1" fmla="*/ 681781 h 1323711"/>
                <a:gd name="connsiteX2" fmla="*/ 258637 w 1739842"/>
                <a:gd name="connsiteY2" fmla="*/ 0 h 1323711"/>
                <a:gd name="connsiteX3" fmla="*/ 1567540 w 1739842"/>
                <a:gd name="connsiteY3" fmla="*/ 383717 h 1323711"/>
                <a:gd name="connsiteX4" fmla="*/ 1739842 w 1739842"/>
                <a:gd name="connsiteY4" fmla="*/ 905374 h 1323711"/>
                <a:gd name="connsiteX5" fmla="*/ 1257068 w 1739842"/>
                <a:gd name="connsiteY5" fmla="*/ 1323711 h 1323711"/>
                <a:gd name="connsiteX6" fmla="*/ 482774 w 1739842"/>
                <a:gd name="connsiteY6" fmla="*/ 1323711 h 1323711"/>
                <a:gd name="connsiteX7" fmla="*/ 0 w 1739842"/>
                <a:gd name="connsiteY7" fmla="*/ 905374 h 1323711"/>
                <a:gd name="connsiteX0" fmla="*/ 0 w 3088172"/>
                <a:gd name="connsiteY0" fmla="*/ 905604 h 1323941"/>
                <a:gd name="connsiteX1" fmla="*/ 5589 w 3088172"/>
                <a:gd name="connsiteY1" fmla="*/ 682011 h 1323941"/>
                <a:gd name="connsiteX2" fmla="*/ 258637 w 3088172"/>
                <a:gd name="connsiteY2" fmla="*/ 230 h 1323941"/>
                <a:gd name="connsiteX3" fmla="*/ 3088172 w 3088172"/>
                <a:gd name="connsiteY3" fmla="*/ 0 h 1323941"/>
                <a:gd name="connsiteX4" fmla="*/ 1739842 w 3088172"/>
                <a:gd name="connsiteY4" fmla="*/ 905604 h 1323941"/>
                <a:gd name="connsiteX5" fmla="*/ 1257068 w 3088172"/>
                <a:gd name="connsiteY5" fmla="*/ 1323941 h 1323941"/>
                <a:gd name="connsiteX6" fmla="*/ 482774 w 3088172"/>
                <a:gd name="connsiteY6" fmla="*/ 1323941 h 1323941"/>
                <a:gd name="connsiteX7" fmla="*/ 0 w 3088172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125706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7063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14619 w 3446858"/>
                <a:gd name="connsiteY0" fmla="*/ 905604 h 1323941"/>
                <a:gd name="connsiteX1" fmla="*/ 0 w 3446858"/>
                <a:gd name="connsiteY1" fmla="*/ 687063 h 1323941"/>
                <a:gd name="connsiteX2" fmla="*/ 253048 w 3446858"/>
                <a:gd name="connsiteY2" fmla="*/ 230 h 1323941"/>
                <a:gd name="connsiteX3" fmla="*/ 3082583 w 3446858"/>
                <a:gd name="connsiteY3" fmla="*/ 0 h 1323941"/>
                <a:gd name="connsiteX4" fmla="*/ 3446858 w 3446858"/>
                <a:gd name="connsiteY4" fmla="*/ 673215 h 1323941"/>
                <a:gd name="connsiteX5" fmla="*/ 3105539 w 3446858"/>
                <a:gd name="connsiteY5" fmla="*/ 1323941 h 1323941"/>
                <a:gd name="connsiteX6" fmla="*/ 249848 w 3446858"/>
                <a:gd name="connsiteY6" fmla="*/ 1313837 h 1323941"/>
                <a:gd name="connsiteX7" fmla="*/ 14619 w 3446858"/>
                <a:gd name="connsiteY7" fmla="*/ 905604 h 1323941"/>
                <a:gd name="connsiteX0" fmla="*/ 10385 w 3442624"/>
                <a:gd name="connsiteY0" fmla="*/ 905604 h 1323941"/>
                <a:gd name="connsiteX1" fmla="*/ 0 w 3442624"/>
                <a:gd name="connsiteY1" fmla="*/ 661663 h 1323941"/>
                <a:gd name="connsiteX2" fmla="*/ 248814 w 3442624"/>
                <a:gd name="connsiteY2" fmla="*/ 230 h 1323941"/>
                <a:gd name="connsiteX3" fmla="*/ 3078349 w 3442624"/>
                <a:gd name="connsiteY3" fmla="*/ 0 h 1323941"/>
                <a:gd name="connsiteX4" fmla="*/ 3442624 w 3442624"/>
                <a:gd name="connsiteY4" fmla="*/ 673215 h 1323941"/>
                <a:gd name="connsiteX5" fmla="*/ 3101305 w 3442624"/>
                <a:gd name="connsiteY5" fmla="*/ 1323941 h 1323941"/>
                <a:gd name="connsiteX6" fmla="*/ 245614 w 3442624"/>
                <a:gd name="connsiteY6" fmla="*/ 1313837 h 1323941"/>
                <a:gd name="connsiteX7" fmla="*/ 10385 w 3442624"/>
                <a:gd name="connsiteY7" fmla="*/ 905604 h 1323941"/>
                <a:gd name="connsiteX0" fmla="*/ 6152 w 3438391"/>
                <a:gd name="connsiteY0" fmla="*/ 905604 h 1323941"/>
                <a:gd name="connsiteX1" fmla="*/ 0 w 3438391"/>
                <a:gd name="connsiteY1" fmla="*/ 695529 h 1323941"/>
                <a:gd name="connsiteX2" fmla="*/ 244581 w 3438391"/>
                <a:gd name="connsiteY2" fmla="*/ 230 h 1323941"/>
                <a:gd name="connsiteX3" fmla="*/ 3074116 w 3438391"/>
                <a:gd name="connsiteY3" fmla="*/ 0 h 1323941"/>
                <a:gd name="connsiteX4" fmla="*/ 3438391 w 3438391"/>
                <a:gd name="connsiteY4" fmla="*/ 673215 h 1323941"/>
                <a:gd name="connsiteX5" fmla="*/ 3097072 w 3438391"/>
                <a:gd name="connsiteY5" fmla="*/ 1323941 h 1323941"/>
                <a:gd name="connsiteX6" fmla="*/ 241381 w 3438391"/>
                <a:gd name="connsiteY6" fmla="*/ 1313837 h 1323941"/>
                <a:gd name="connsiteX7" fmla="*/ 6152 w 3438391"/>
                <a:gd name="connsiteY7" fmla="*/ 905604 h 1323941"/>
                <a:gd name="connsiteX0" fmla="*/ 6152 w 3438391"/>
                <a:gd name="connsiteY0" fmla="*/ 905604 h 1330770"/>
                <a:gd name="connsiteX1" fmla="*/ 0 w 3438391"/>
                <a:gd name="connsiteY1" fmla="*/ 695529 h 1330770"/>
                <a:gd name="connsiteX2" fmla="*/ 244581 w 3438391"/>
                <a:gd name="connsiteY2" fmla="*/ 230 h 1330770"/>
                <a:gd name="connsiteX3" fmla="*/ 3074116 w 3438391"/>
                <a:gd name="connsiteY3" fmla="*/ 0 h 1330770"/>
                <a:gd name="connsiteX4" fmla="*/ 3438391 w 3438391"/>
                <a:gd name="connsiteY4" fmla="*/ 673215 h 1330770"/>
                <a:gd name="connsiteX5" fmla="*/ 3097072 w 3438391"/>
                <a:gd name="connsiteY5" fmla="*/ 1323941 h 1330770"/>
                <a:gd name="connsiteX6" fmla="*/ 241381 w 3438391"/>
                <a:gd name="connsiteY6" fmla="*/ 1330770 h 1330770"/>
                <a:gd name="connsiteX7" fmla="*/ 6152 w 3438391"/>
                <a:gd name="connsiteY7" fmla="*/ 905604 h 1330770"/>
                <a:gd name="connsiteX0" fmla="*/ 6152 w 3425691"/>
                <a:gd name="connsiteY0" fmla="*/ 9056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05604 h 1330770"/>
                <a:gd name="connsiteX0" fmla="*/ 6152 w 3425691"/>
                <a:gd name="connsiteY0" fmla="*/ 9691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69104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10147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425691"/>
                <a:gd name="connsiteY0" fmla="*/ 910147 h 1330770"/>
                <a:gd name="connsiteX1" fmla="*/ 0 w 3425691"/>
                <a:gd name="connsiteY1" fmla="*/ 690092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398446"/>
                <a:gd name="connsiteY0" fmla="*/ 910147 h 1330770"/>
                <a:gd name="connsiteX1" fmla="*/ 0 w 3398446"/>
                <a:gd name="connsiteY1" fmla="*/ 690092 h 1330770"/>
                <a:gd name="connsiteX2" fmla="*/ 244581 w 3398446"/>
                <a:gd name="connsiteY2" fmla="*/ 230 h 1330770"/>
                <a:gd name="connsiteX3" fmla="*/ 3074116 w 3398446"/>
                <a:gd name="connsiteY3" fmla="*/ 0 h 1330770"/>
                <a:gd name="connsiteX4" fmla="*/ 3398446 w 3398446"/>
                <a:gd name="connsiteY4" fmla="*/ 560338 h 1330770"/>
                <a:gd name="connsiteX5" fmla="*/ 3097072 w 3398446"/>
                <a:gd name="connsiteY5" fmla="*/ 1323941 h 1330770"/>
                <a:gd name="connsiteX6" fmla="*/ 241381 w 3398446"/>
                <a:gd name="connsiteY6" fmla="*/ 1330770 h 1330770"/>
                <a:gd name="connsiteX7" fmla="*/ 6152 w 3398446"/>
                <a:gd name="connsiteY7" fmla="*/ 910147 h 1330770"/>
                <a:gd name="connsiteX0" fmla="*/ 6152 w 3405387"/>
                <a:gd name="connsiteY0" fmla="*/ 910147 h 1330770"/>
                <a:gd name="connsiteX1" fmla="*/ 0 w 3405387"/>
                <a:gd name="connsiteY1" fmla="*/ 690092 h 1330770"/>
                <a:gd name="connsiteX2" fmla="*/ 244581 w 3405387"/>
                <a:gd name="connsiteY2" fmla="*/ 230 h 1330770"/>
                <a:gd name="connsiteX3" fmla="*/ 3074116 w 3405387"/>
                <a:gd name="connsiteY3" fmla="*/ 0 h 1330770"/>
                <a:gd name="connsiteX4" fmla="*/ 3405387 w 3405387"/>
                <a:gd name="connsiteY4" fmla="*/ 652048 h 1330770"/>
                <a:gd name="connsiteX5" fmla="*/ 3097072 w 3405387"/>
                <a:gd name="connsiteY5" fmla="*/ 1323941 h 1330770"/>
                <a:gd name="connsiteX6" fmla="*/ 241381 w 3405387"/>
                <a:gd name="connsiteY6" fmla="*/ 1330770 h 1330770"/>
                <a:gd name="connsiteX7" fmla="*/ 6152 w 3405387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97072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591831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52048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126446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8523"/>
                <a:gd name="connsiteX1" fmla="*/ 4260 w 3451298"/>
                <a:gd name="connsiteY1" fmla="*/ 591831 h 1338523"/>
                <a:gd name="connsiteX2" fmla="*/ 126446 w 3451298"/>
                <a:gd name="connsiteY2" fmla="*/ 230 h 1338523"/>
                <a:gd name="connsiteX3" fmla="*/ 3078376 w 3451298"/>
                <a:gd name="connsiteY3" fmla="*/ 0 h 1338523"/>
                <a:gd name="connsiteX4" fmla="*/ 3451298 w 3451298"/>
                <a:gd name="connsiteY4" fmla="*/ 671701 h 1338523"/>
                <a:gd name="connsiteX5" fmla="*/ 3066624 w 3451298"/>
                <a:gd name="connsiteY5" fmla="*/ 1323941 h 1338523"/>
                <a:gd name="connsiteX6" fmla="*/ 123246 w 3451298"/>
                <a:gd name="connsiteY6" fmla="*/ 1338523 h 1338523"/>
                <a:gd name="connsiteX7" fmla="*/ 0 w 3451298"/>
                <a:gd name="connsiteY7" fmla="*/ 811887 h 1338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1298" h="1338523">
                  <a:moveTo>
                    <a:pt x="0" y="811887"/>
                  </a:moveTo>
                  <a:lnTo>
                    <a:pt x="4260" y="591831"/>
                  </a:lnTo>
                  <a:lnTo>
                    <a:pt x="126446" y="230"/>
                  </a:lnTo>
                  <a:lnTo>
                    <a:pt x="3078376" y="0"/>
                  </a:lnTo>
                  <a:lnTo>
                    <a:pt x="3451298" y="671701"/>
                  </a:lnTo>
                  <a:lnTo>
                    <a:pt x="3066624" y="1323941"/>
                  </a:lnTo>
                  <a:lnTo>
                    <a:pt x="123246" y="1338523"/>
                  </a:lnTo>
                  <a:lnTo>
                    <a:pt x="0" y="811887"/>
                  </a:lnTo>
                  <a:close/>
                </a:path>
              </a:pathLst>
            </a:custGeom>
            <a:noFill/>
            <a:ln w="22225">
              <a:solidFill>
                <a:srgbClr val="86BC2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425" dirty="0"/>
            </a:p>
          </p:txBody>
        </p:sp>
        <p:sp>
          <p:nvSpPr>
            <p:cNvPr id="32" name="TextBox 26">
              <a:extLst>
                <a:ext uri="{FF2B5EF4-FFF2-40B4-BE49-F238E27FC236}">
                  <a16:creationId xmlns:a16="http://schemas.microsoft.com/office/drawing/2014/main" id="{9DA5A9C7-2386-415E-A6B1-9130EA480309}"/>
                </a:ext>
              </a:extLst>
            </p:cNvPr>
            <p:cNvSpPr txBox="1"/>
            <p:nvPr/>
          </p:nvSpPr>
          <p:spPr>
            <a:xfrm>
              <a:off x="4962983" y="6106214"/>
              <a:ext cx="2521277" cy="152389"/>
            </a:xfrm>
            <a:prstGeom prst="rect">
              <a:avLst/>
            </a:prstGeom>
            <a:noFill/>
          </p:spPr>
          <p:txBody>
            <a:bodyPr lIns="27000" tIns="0" rIns="27000" bIns="0" anchor="ctr">
              <a:spAutoFit/>
            </a:bodyPr>
            <a:lstStyle/>
            <a:p>
              <a:pPr>
                <a:defRPr/>
              </a:pPr>
              <a:endParaRPr lang="it-IT" sz="750" dirty="0">
                <a:latin typeface="Raleway" panose="020B0503030101060003" pitchFamily="34" charset="0"/>
              </a:endParaRPr>
            </a:p>
          </p:txBody>
        </p:sp>
      </p:grpSp>
      <p:sp>
        <p:nvSpPr>
          <p:cNvPr id="45" name="TextBox 71">
            <a:extLst>
              <a:ext uri="{FF2B5EF4-FFF2-40B4-BE49-F238E27FC236}">
                <a16:creationId xmlns:a16="http://schemas.microsoft.com/office/drawing/2014/main" id="{DD5C834F-B3A1-4FA3-AB8C-4A3C74BC8BCC}"/>
              </a:ext>
            </a:extLst>
          </p:cNvPr>
          <p:cNvSpPr txBox="1"/>
          <p:nvPr/>
        </p:nvSpPr>
        <p:spPr>
          <a:xfrm>
            <a:off x="3255963" y="5607050"/>
            <a:ext cx="2497137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98835" indent="-19883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  <a:defRPr/>
            </a:pPr>
            <a:r>
              <a:rPr lang="it-IT" sz="788" dirty="0">
                <a:latin typeface="Raleway" panose="020B0503030101060003" pitchFamily="34" charset="0"/>
              </a:rPr>
              <a:t>Monitoraggio (sempre presente)</a:t>
            </a:r>
          </a:p>
          <a:p>
            <a:pPr marL="198835" indent="-19883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  <a:defRPr/>
            </a:pPr>
            <a:r>
              <a:rPr lang="it-IT" sz="788" dirty="0">
                <a:latin typeface="Raleway" panose="020B0503030101060003" pitchFamily="34" charset="0"/>
              </a:rPr>
              <a:t>Valutazione di implementazione (facoltativa)</a:t>
            </a:r>
          </a:p>
          <a:p>
            <a:pPr marL="198835" indent="-19883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  <a:defRPr/>
            </a:pPr>
            <a:r>
              <a:rPr lang="it-IT" sz="788" dirty="0">
                <a:latin typeface="Raleway" panose="020B0503030101060003" pitchFamily="34" charset="0"/>
              </a:rPr>
              <a:t>Valutazione d’impatto (facoltativa): </a:t>
            </a:r>
          </a:p>
          <a:p>
            <a:pPr marL="334566" indent="-192881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  <a:defRPr/>
            </a:pPr>
            <a:r>
              <a:rPr lang="it-IT" sz="788" dirty="0">
                <a:latin typeface="Raleway" panose="020B0503030101060003" pitchFamily="34" charset="0"/>
              </a:rPr>
              <a:t>qualitativa</a:t>
            </a:r>
          </a:p>
          <a:p>
            <a:pPr marL="334566" indent="-192881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  <a:defRPr/>
            </a:pPr>
            <a:r>
              <a:rPr lang="it-IT" sz="788" dirty="0">
                <a:latin typeface="Raleway" panose="020B0503030101060003" pitchFamily="34" charset="0"/>
              </a:rPr>
              <a:t>quantitativa:</a:t>
            </a:r>
          </a:p>
        </p:txBody>
      </p:sp>
      <p:sp>
        <p:nvSpPr>
          <p:cNvPr id="46" name="Rectangle: Rounded Corners 64">
            <a:extLst>
              <a:ext uri="{FF2B5EF4-FFF2-40B4-BE49-F238E27FC236}">
                <a16:creationId xmlns:a16="http://schemas.microsoft.com/office/drawing/2014/main" id="{55BF33DA-8E48-45E7-B636-C5687E1600D4}"/>
              </a:ext>
            </a:extLst>
          </p:cNvPr>
          <p:cNvSpPr/>
          <p:nvPr/>
        </p:nvSpPr>
        <p:spPr>
          <a:xfrm>
            <a:off x="3783013" y="6410325"/>
            <a:ext cx="188912" cy="7937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0" rIns="27000" bIns="0" anchor="ctr"/>
          <a:lstStyle/>
          <a:p>
            <a:pPr algn="ctr">
              <a:defRPr/>
            </a:pPr>
            <a:endParaRPr lang="it-IT" sz="825" dirty="0">
              <a:latin typeface="Raleway" panose="020B0503030101060003" pitchFamily="34" charset="0"/>
            </a:endParaRPr>
          </a:p>
        </p:txBody>
      </p:sp>
      <p:sp>
        <p:nvSpPr>
          <p:cNvPr id="47" name="TextBox 65">
            <a:extLst>
              <a:ext uri="{FF2B5EF4-FFF2-40B4-BE49-F238E27FC236}">
                <a16:creationId xmlns:a16="http://schemas.microsoft.com/office/drawing/2014/main" id="{4E0ECA23-ACF8-46C6-A708-4C0DEF20472F}"/>
              </a:ext>
            </a:extLst>
          </p:cNvPr>
          <p:cNvSpPr txBox="1"/>
          <p:nvPr/>
        </p:nvSpPr>
        <p:spPr>
          <a:xfrm>
            <a:off x="4000500" y="6392863"/>
            <a:ext cx="1889125" cy="115887"/>
          </a:xfrm>
          <a:prstGeom prst="rect">
            <a:avLst/>
          </a:prstGeom>
          <a:noFill/>
        </p:spPr>
        <p:txBody>
          <a:bodyPr lIns="27000" tIns="0" rIns="27000" bIns="0" anchor="ctr">
            <a:spAutoFit/>
          </a:bodyPr>
          <a:lstStyle/>
          <a:p>
            <a:pPr>
              <a:defRPr/>
            </a:pPr>
            <a:r>
              <a:rPr lang="it-IT" sz="750" dirty="0" err="1">
                <a:latin typeface="Raleway" panose="020B0503030101060003" pitchFamily="34" charset="0"/>
              </a:rPr>
              <a:t>Outcome</a:t>
            </a:r>
            <a:r>
              <a:rPr lang="it-IT" sz="750" dirty="0">
                <a:latin typeface="Raleway" panose="020B0503030101060003" pitchFamily="34" charset="0"/>
              </a:rPr>
              <a:t> non controfattuale</a:t>
            </a:r>
          </a:p>
        </p:txBody>
      </p:sp>
      <p:sp>
        <p:nvSpPr>
          <p:cNvPr id="48" name="Rectangle: Rounded Corners 66">
            <a:extLst>
              <a:ext uri="{FF2B5EF4-FFF2-40B4-BE49-F238E27FC236}">
                <a16:creationId xmlns:a16="http://schemas.microsoft.com/office/drawing/2014/main" id="{BD597E68-3F9B-4C7D-8D0D-8AD660FE3DEA}"/>
              </a:ext>
            </a:extLst>
          </p:cNvPr>
          <p:cNvSpPr/>
          <p:nvPr/>
        </p:nvSpPr>
        <p:spPr>
          <a:xfrm>
            <a:off x="3708400" y="6302375"/>
            <a:ext cx="269875" cy="7937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0" rIns="27000" bIns="0" anchor="ctr"/>
          <a:lstStyle/>
          <a:p>
            <a:pPr algn="ctr">
              <a:defRPr/>
            </a:pPr>
            <a:endParaRPr lang="it-IT" sz="825" dirty="0">
              <a:latin typeface="Raleway" panose="020B0503030101060003" pitchFamily="34" charset="0"/>
            </a:endParaRPr>
          </a:p>
        </p:txBody>
      </p:sp>
      <p:sp>
        <p:nvSpPr>
          <p:cNvPr id="49" name="TextBox 67">
            <a:extLst>
              <a:ext uri="{FF2B5EF4-FFF2-40B4-BE49-F238E27FC236}">
                <a16:creationId xmlns:a16="http://schemas.microsoft.com/office/drawing/2014/main" id="{CE85FBEC-94B1-45C7-BC15-B7356E296D2E}"/>
              </a:ext>
            </a:extLst>
          </p:cNvPr>
          <p:cNvSpPr txBox="1"/>
          <p:nvPr/>
        </p:nvSpPr>
        <p:spPr>
          <a:xfrm>
            <a:off x="4006850" y="6284913"/>
            <a:ext cx="1889125" cy="114300"/>
          </a:xfrm>
          <a:prstGeom prst="rect">
            <a:avLst/>
          </a:prstGeom>
          <a:noFill/>
        </p:spPr>
        <p:txBody>
          <a:bodyPr lIns="27000" tIns="0" rIns="27000" bIns="0" anchor="ctr">
            <a:spAutoFit/>
          </a:bodyPr>
          <a:lstStyle/>
          <a:p>
            <a:pPr>
              <a:defRPr/>
            </a:pPr>
            <a:r>
              <a:rPr lang="it-IT" sz="750" b="1" dirty="0" err="1">
                <a:latin typeface="Raleway" panose="020B0503030101060003" pitchFamily="34" charset="0"/>
              </a:rPr>
              <a:t>Outcome</a:t>
            </a:r>
            <a:r>
              <a:rPr lang="it-IT" sz="750" b="1" dirty="0">
                <a:latin typeface="Raleway" panose="020B0503030101060003" pitchFamily="34" charset="0"/>
              </a:rPr>
              <a:t> controfattuale</a:t>
            </a:r>
          </a:p>
        </p:txBody>
      </p:sp>
      <p:sp>
        <p:nvSpPr>
          <p:cNvPr id="50" name="Rectangle: Rounded Corners 68">
            <a:extLst>
              <a:ext uri="{FF2B5EF4-FFF2-40B4-BE49-F238E27FC236}">
                <a16:creationId xmlns:a16="http://schemas.microsoft.com/office/drawing/2014/main" id="{EB7A9E17-365E-47B0-A8F4-ADB6C29A967C}"/>
              </a:ext>
            </a:extLst>
          </p:cNvPr>
          <p:cNvSpPr/>
          <p:nvPr/>
        </p:nvSpPr>
        <p:spPr>
          <a:xfrm>
            <a:off x="3632200" y="6194425"/>
            <a:ext cx="350838" cy="79375"/>
          </a:xfrm>
          <a:prstGeom prst="roundRect">
            <a:avLst/>
          </a:prstGeom>
          <a:solidFill>
            <a:srgbClr val="4167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0" rIns="27000" bIns="0" anchor="ctr"/>
          <a:lstStyle/>
          <a:p>
            <a:pPr algn="ctr">
              <a:defRPr/>
            </a:pPr>
            <a:endParaRPr lang="it-IT" sz="825">
              <a:latin typeface="Raleway" panose="020B0503030101060003" pitchFamily="34" charset="0"/>
            </a:endParaRPr>
          </a:p>
        </p:txBody>
      </p:sp>
      <p:sp>
        <p:nvSpPr>
          <p:cNvPr id="51" name="TextBox 69">
            <a:extLst>
              <a:ext uri="{FF2B5EF4-FFF2-40B4-BE49-F238E27FC236}">
                <a16:creationId xmlns:a16="http://schemas.microsoft.com/office/drawing/2014/main" id="{810A6BBA-8ED1-4C8F-94DF-E18C7B78E92B}"/>
              </a:ext>
            </a:extLst>
          </p:cNvPr>
          <p:cNvSpPr txBox="1"/>
          <p:nvPr/>
        </p:nvSpPr>
        <p:spPr>
          <a:xfrm>
            <a:off x="4010025" y="6176963"/>
            <a:ext cx="1889125" cy="114300"/>
          </a:xfrm>
          <a:prstGeom prst="rect">
            <a:avLst/>
          </a:prstGeom>
          <a:noFill/>
        </p:spPr>
        <p:txBody>
          <a:bodyPr lIns="27000" tIns="0" rIns="27000" bIns="0" anchor="ctr">
            <a:spAutoFit/>
          </a:bodyPr>
          <a:lstStyle/>
          <a:p>
            <a:pPr>
              <a:defRPr/>
            </a:pPr>
            <a:r>
              <a:rPr lang="it-IT" sz="750" b="1" dirty="0" err="1">
                <a:latin typeface="Raleway" panose="020B0503030101060003" pitchFamily="34" charset="0"/>
              </a:rPr>
              <a:t>Outcome</a:t>
            </a:r>
            <a:r>
              <a:rPr lang="it-IT" sz="750" b="1" dirty="0">
                <a:latin typeface="Raleway" panose="020B0503030101060003" pitchFamily="34" charset="0"/>
              </a:rPr>
              <a:t> controfattuale sperimentale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ttangolo 4">
            <a:extLst>
              <a:ext uri="{FF2B5EF4-FFF2-40B4-BE49-F238E27FC236}">
                <a16:creationId xmlns:a16="http://schemas.microsoft.com/office/drawing/2014/main" id="{3DAFD98E-5DF0-4115-AE7F-8FA43DB11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61" y="384233"/>
            <a:ext cx="6678612" cy="7386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341313">
              <a:defRPr/>
            </a:pPr>
            <a:r>
              <a:rPr lang="it-IT" sz="2400" b="1" dirty="0">
                <a:gradFill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</a:gradFill>
                <a:latin typeface="Raleway" charset="0"/>
              </a:rPr>
              <a:t>Numeri | La dimensione della Compagnia a colpo d’occhio nel biennio 2017-18</a:t>
            </a:r>
            <a:endParaRPr lang="it-IT" altLang="it-IT" sz="2400" b="1" dirty="0">
              <a:gradFill>
                <a:gsLst>
                  <a:gs pos="0">
                    <a:srgbClr val="036937"/>
                  </a:gs>
                  <a:gs pos="24000">
                    <a:srgbClr val="108C72"/>
                  </a:gs>
                  <a:gs pos="56000">
                    <a:srgbClr val="86BC25"/>
                  </a:gs>
                  <a:gs pos="97326">
                    <a:srgbClr val="FCEA10"/>
                  </a:gs>
                  <a:gs pos="76000">
                    <a:srgbClr val="CFD700"/>
                  </a:gs>
                </a:gsLst>
                <a:lin ang="0" scaled="1"/>
              </a:gradFill>
              <a:latin typeface="Raleway" charset="0"/>
            </a:endParaRPr>
          </a:p>
        </p:txBody>
      </p:sp>
      <p:sp>
        <p:nvSpPr>
          <p:cNvPr id="11267" name="Subtitle 2">
            <a:extLst>
              <a:ext uri="{FF2B5EF4-FFF2-40B4-BE49-F238E27FC236}">
                <a16:creationId xmlns:a16="http://schemas.microsoft.com/office/drawing/2014/main" id="{48CDF9FA-10D1-4438-90EC-60CB7FC8D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3" y="1974850"/>
            <a:ext cx="8461375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defTabSz="914400" eaLnBrk="1" hangingPunct="1">
              <a:lnSpc>
                <a:spcPts val="1800"/>
              </a:lnSpc>
              <a:spcBef>
                <a:spcPts val="45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it-IT" altLang="it-IT" sz="900">
                <a:latin typeface="Raleway" charset="0"/>
                <a:cs typeface="Raleway" charset="0"/>
              </a:rPr>
              <a:t>Di seguito vengono riportati i </a:t>
            </a:r>
            <a:r>
              <a:rPr lang="it-IT" altLang="it-IT" sz="900" b="1">
                <a:latin typeface="Raleway" charset="0"/>
                <a:cs typeface="Raleway" charset="0"/>
              </a:rPr>
              <a:t>risultati dell’attività operativa della Compagnia nel biennio 2017-2018</a:t>
            </a:r>
            <a:r>
              <a:rPr lang="it-IT" altLang="it-IT" sz="900">
                <a:latin typeface="Raleway" charset="0"/>
                <a:cs typeface="Raleway" charset="0"/>
              </a:rPr>
              <a:t>, come presentati nel bilancio di metà mandato.</a:t>
            </a:r>
          </a:p>
          <a:p>
            <a:pPr algn="just" defTabSz="914400" eaLnBrk="1" hangingPunct="1">
              <a:lnSpc>
                <a:spcPts val="1800"/>
              </a:lnSpc>
              <a:spcBef>
                <a:spcPts val="45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it-IT" altLang="it-IT" sz="900">
                <a:latin typeface="Raleway" charset="0"/>
                <a:cs typeface="Raleway" charset="0"/>
              </a:rPr>
              <a:t>Tra il 2017 e il 2018 sono pervenute alla Compagnia oltre 4.000 richieste per un controvalore di oltre 512 milioni di euro. Di queste </a:t>
            </a:r>
            <a:r>
              <a:rPr lang="it-IT" altLang="it-IT" sz="900" b="1">
                <a:latin typeface="Raleway" charset="0"/>
                <a:cs typeface="Raleway" charset="0"/>
              </a:rPr>
              <a:t>1.711</a:t>
            </a:r>
            <a:r>
              <a:rPr lang="it-IT" altLang="it-IT" sz="900">
                <a:latin typeface="Raleway" charset="0"/>
                <a:cs typeface="Raleway" charset="0"/>
              </a:rPr>
              <a:t>, pari al 42,7%, sono state </a:t>
            </a:r>
            <a:r>
              <a:rPr lang="it-IT" altLang="it-IT" sz="900" b="1">
                <a:latin typeface="Raleway" charset="0"/>
                <a:cs typeface="Raleway" charset="0"/>
              </a:rPr>
              <a:t>supportate dalla Compagnia, attraverso l’erogazione di </a:t>
            </a:r>
            <a:r>
              <a:rPr lang="it-IT" altLang="it-IT" sz="900">
                <a:latin typeface="Raleway" charset="0"/>
                <a:cs typeface="Raleway" charset="0"/>
              </a:rPr>
              <a:t>oltre </a:t>
            </a:r>
            <a:r>
              <a:rPr lang="it-IT" altLang="it-IT" sz="900" b="1">
                <a:latin typeface="Raleway" charset="0"/>
                <a:cs typeface="Raleway" charset="0"/>
              </a:rPr>
              <a:t>357 milioni di euro</a:t>
            </a:r>
            <a:r>
              <a:rPr lang="it-IT" altLang="it-IT" sz="900">
                <a:latin typeface="Raleway" charset="0"/>
                <a:cs typeface="Raleway" charset="0"/>
              </a:rPr>
              <a:t>, pari a circa il 70% dei fondi richiesti dal territorio. Un trend di erogazione in costante crescita negli ultimi 4 anni e con un </a:t>
            </a:r>
            <a:r>
              <a:rPr lang="it-IT" altLang="it-IT" sz="900" b="1">
                <a:latin typeface="Raleway" charset="0"/>
                <a:cs typeface="Raleway" charset="0"/>
              </a:rPr>
              <a:t>valore medio per progetto di 209 mila euro. </a:t>
            </a:r>
            <a:r>
              <a:rPr lang="it-IT" altLang="it-IT" sz="900">
                <a:latin typeface="Raleway" charset="0"/>
                <a:cs typeface="Raleway" charset="0"/>
              </a:rPr>
              <a:t>Proprio questo dato appare interessante: aumentano i </a:t>
            </a:r>
            <a:r>
              <a:rPr lang="it-IT" altLang="it-IT" sz="900" b="1">
                <a:latin typeface="Raleway" charset="0"/>
                <a:cs typeface="Raleway" charset="0"/>
              </a:rPr>
              <a:t>progetti a elevata</a:t>
            </a:r>
            <a:r>
              <a:rPr lang="it-IT" altLang="it-IT" sz="900">
                <a:latin typeface="Raleway" charset="0"/>
                <a:cs typeface="Raleway" charset="0"/>
              </a:rPr>
              <a:t> </a:t>
            </a:r>
            <a:r>
              <a:rPr lang="it-IT" altLang="it-IT" sz="900" b="1">
                <a:latin typeface="Raleway" charset="0"/>
                <a:cs typeface="Raleway" charset="0"/>
              </a:rPr>
              <a:t>complessità</a:t>
            </a:r>
            <a:r>
              <a:rPr lang="it-IT" altLang="it-IT" sz="900">
                <a:latin typeface="Raleway" charset="0"/>
                <a:cs typeface="Raleway" charset="0"/>
              </a:rPr>
              <a:t> e presentati da </a:t>
            </a:r>
            <a:r>
              <a:rPr lang="it-IT" altLang="it-IT" sz="900" b="1">
                <a:latin typeface="Raleway" charset="0"/>
                <a:cs typeface="Raleway" charset="0"/>
              </a:rPr>
              <a:t>reti di stakeholder</a:t>
            </a:r>
            <a:r>
              <a:rPr lang="it-IT" altLang="it-IT" sz="900">
                <a:latin typeface="Raleway" charset="0"/>
                <a:cs typeface="Raleway" charset="0"/>
              </a:rPr>
              <a:t>.</a:t>
            </a:r>
          </a:p>
          <a:p>
            <a:pPr algn="just" defTabSz="914400" eaLnBrk="1" hangingPunct="1">
              <a:lnSpc>
                <a:spcPts val="1800"/>
              </a:lnSpc>
              <a:spcBef>
                <a:spcPts val="45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it-IT" altLang="it-IT" sz="900">
                <a:latin typeface="Raleway" charset="0"/>
                <a:cs typeface="Raleway" charset="0"/>
              </a:rPr>
              <a:t>Guardando alla tipologia di progetto il </a:t>
            </a:r>
            <a:r>
              <a:rPr lang="it-IT" altLang="it-IT" sz="900" b="1">
                <a:latin typeface="Raleway" charset="0"/>
                <a:cs typeface="Raleway" charset="0"/>
              </a:rPr>
              <a:t>grant-making </a:t>
            </a:r>
            <a:r>
              <a:rPr lang="it-IT" altLang="it-IT" sz="900">
                <a:latin typeface="Raleway" charset="0"/>
                <a:cs typeface="Raleway" charset="0"/>
              </a:rPr>
              <a:t>si conferma lo strumento principale, seguito dal sostegno agli </a:t>
            </a:r>
            <a:r>
              <a:rPr lang="it-IT" altLang="it-IT" sz="900" b="1">
                <a:latin typeface="Raleway" charset="0"/>
                <a:cs typeface="Raleway" charset="0"/>
              </a:rPr>
              <a:t>enti strumentali </a:t>
            </a:r>
            <a:r>
              <a:rPr lang="it-IT" altLang="it-IT" sz="900">
                <a:latin typeface="Raleway" charset="0"/>
                <a:cs typeface="Raleway" charset="0"/>
              </a:rPr>
              <a:t>e dalle </a:t>
            </a:r>
            <a:r>
              <a:rPr lang="it-IT" altLang="it-IT" sz="900" b="1">
                <a:latin typeface="Raleway" charset="0"/>
                <a:cs typeface="Raleway" charset="0"/>
              </a:rPr>
              <a:t>convenzioni</a:t>
            </a:r>
            <a:r>
              <a:rPr lang="it-IT" altLang="it-IT" sz="900">
                <a:latin typeface="Raleway" charset="0"/>
                <a:cs typeface="Raleway" charset="0"/>
              </a:rPr>
              <a:t>.</a:t>
            </a:r>
          </a:p>
        </p:txBody>
      </p:sp>
      <p:graphicFrame>
        <p:nvGraphicFramePr>
          <p:cNvPr id="47" name="Table 5">
            <a:extLst>
              <a:ext uri="{FF2B5EF4-FFF2-40B4-BE49-F238E27FC236}">
                <a16:creationId xmlns:a16="http://schemas.microsoft.com/office/drawing/2014/main" id="{9D4CF381-CF82-4B5E-9CF0-928667690419}"/>
              </a:ext>
            </a:extLst>
          </p:cNvPr>
          <p:cNvGraphicFramePr>
            <a:graphicFrameLocks noGrp="1"/>
          </p:cNvGraphicFramePr>
          <p:nvPr/>
        </p:nvGraphicFramePr>
        <p:xfrm>
          <a:off x="327025" y="4403725"/>
          <a:ext cx="4940301" cy="1692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8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38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38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38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7939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Aree</a:t>
                      </a:r>
                    </a:p>
                  </a:txBody>
                  <a:tcPr marL="53992" marR="53992" marT="27009" marB="27009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Erogato 2017-18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% sul totale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Progetti 2017-18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% sul totale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Ricerca e Sanità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94.509.000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26,5%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220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12,8%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Arte, Attività e Beni culturali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64.243.000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17,9%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537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31,4%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Innovazione culturale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14.184.000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4,1%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205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11,9%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Politiche sociali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150.609.000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42,0%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456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26,6%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Filantropia e Territorio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23.480.000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6,6%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149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8,8%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Programmi e piano strategico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10.126.000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2,9%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144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8,5%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Totale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357.151.000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100%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1.711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100%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323" name="Chart 28">
            <a:extLst>
              <a:ext uri="{FF2B5EF4-FFF2-40B4-BE49-F238E27FC236}">
                <a16:creationId xmlns:a16="http://schemas.microsoft.com/office/drawing/2014/main" id="{0F36AE7E-F0A2-4E60-B89E-838EB828492B}"/>
              </a:ext>
            </a:extLst>
          </p:cNvPr>
          <p:cNvGraphicFramePr>
            <a:graphicFrameLocks/>
          </p:cNvGraphicFramePr>
          <p:nvPr/>
        </p:nvGraphicFramePr>
        <p:xfrm>
          <a:off x="5357813" y="4484688"/>
          <a:ext cx="3340100" cy="181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9" name="Chart" r:id="rId3" imgW="3346994" imgH="1822862" progId="Excel.Chart.8">
                  <p:embed/>
                </p:oleObj>
              </mc:Choice>
              <mc:Fallback>
                <p:oleObj name="Chart" r:id="rId3" imgW="3346994" imgH="1822862" progId="Excel.Chart.8">
                  <p:embed/>
                  <p:pic>
                    <p:nvPicPr>
                      <p:cNvPr id="0" name="Chart 2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3" y="4484688"/>
                        <a:ext cx="3340100" cy="1814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24" name="Rectangle 86">
            <a:extLst>
              <a:ext uri="{FF2B5EF4-FFF2-40B4-BE49-F238E27FC236}">
                <a16:creationId xmlns:a16="http://schemas.microsoft.com/office/drawing/2014/main" id="{2C79754A-AEE0-4098-BC46-097FAC89A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1325" y="4132263"/>
            <a:ext cx="3236913" cy="230187"/>
          </a:xfrm>
          <a:prstGeom prst="rect">
            <a:avLst/>
          </a:prstGeom>
          <a:solidFill>
            <a:srgbClr val="00A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225"/>
              </a:spcBef>
            </a:pPr>
            <a:r>
              <a:rPr lang="it-IT" altLang="it-IT" sz="900" b="1">
                <a:solidFill>
                  <a:schemeClr val="bg1"/>
                </a:solidFill>
                <a:latin typeface="Raleway" charset="0"/>
              </a:rPr>
              <a:t>Erogato biennio 2017-18 per tipologia di progetto (%)</a:t>
            </a:r>
            <a:endParaRPr lang="it-IT" altLang="it-IT" sz="900">
              <a:solidFill>
                <a:schemeClr val="bg1"/>
              </a:solidFill>
              <a:latin typeface="Raleway" charset="0"/>
            </a:endParaRPr>
          </a:p>
        </p:txBody>
      </p:sp>
      <p:sp>
        <p:nvSpPr>
          <p:cNvPr id="11325" name="Rectangle 87">
            <a:extLst>
              <a:ext uri="{FF2B5EF4-FFF2-40B4-BE49-F238E27FC236}">
                <a16:creationId xmlns:a16="http://schemas.microsoft.com/office/drawing/2014/main" id="{9B31BA26-19CA-4D21-9A26-EA4B6E57D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025" y="4132263"/>
            <a:ext cx="4940300" cy="230187"/>
          </a:xfrm>
          <a:prstGeom prst="rect">
            <a:avLst/>
          </a:prstGeom>
          <a:solidFill>
            <a:srgbClr val="00A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225"/>
              </a:spcBef>
            </a:pPr>
            <a:r>
              <a:rPr lang="it-IT" altLang="it-IT" sz="900" b="1">
                <a:solidFill>
                  <a:schemeClr val="bg1"/>
                </a:solidFill>
                <a:latin typeface="Raleway" charset="0"/>
              </a:rPr>
              <a:t>Erogato e numero progetti nel biennio 2017,18 per Area (€, %)</a:t>
            </a:r>
            <a:endParaRPr lang="it-IT" altLang="it-IT" sz="900">
              <a:solidFill>
                <a:schemeClr val="bg1"/>
              </a:solidFill>
              <a:latin typeface="Raleway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ttangolo 4">
            <a:extLst>
              <a:ext uri="{FF2B5EF4-FFF2-40B4-BE49-F238E27FC236}">
                <a16:creationId xmlns:a16="http://schemas.microsoft.com/office/drawing/2014/main" id="{3F78C755-659C-45E3-839F-A0DDE686B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871" y="384233"/>
            <a:ext cx="6535901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341313">
              <a:defRPr/>
            </a:pPr>
            <a:r>
              <a:rPr lang="it-IT" sz="2400" b="1" dirty="0">
                <a:solidFill>
                  <a:srgbClr val="FF0000"/>
                </a:solidFill>
              </a:rPr>
              <a:t>In una slide: Valutazione di Articolo+1</a:t>
            </a:r>
            <a:endParaRPr lang="it-IT" altLang="it-IT" sz="2400" b="1" dirty="0">
              <a:solidFill>
                <a:srgbClr val="FF0000"/>
              </a:solidFill>
              <a:latin typeface="Raleway" charset="0"/>
            </a:endParaRPr>
          </a:p>
        </p:txBody>
      </p:sp>
      <p:grpSp>
        <p:nvGrpSpPr>
          <p:cNvPr id="12291" name="Group 27">
            <a:extLst>
              <a:ext uri="{FF2B5EF4-FFF2-40B4-BE49-F238E27FC236}">
                <a16:creationId xmlns:a16="http://schemas.microsoft.com/office/drawing/2014/main" id="{5CAD926E-2D16-4568-86AA-53A3FC439F7F}"/>
              </a:ext>
            </a:extLst>
          </p:cNvPr>
          <p:cNvGrpSpPr>
            <a:grpSpLocks/>
          </p:cNvGrpSpPr>
          <p:nvPr/>
        </p:nvGrpSpPr>
        <p:grpSpPr bwMode="auto">
          <a:xfrm>
            <a:off x="347663" y="4139575"/>
            <a:ext cx="8596312" cy="324736"/>
            <a:chOff x="343136" y="1256701"/>
            <a:chExt cx="11461611" cy="433166"/>
          </a:xfrm>
        </p:grpSpPr>
        <p:pic>
          <p:nvPicPr>
            <p:cNvPr id="12318" name="Picture 7">
              <a:extLst>
                <a:ext uri="{FF2B5EF4-FFF2-40B4-BE49-F238E27FC236}">
                  <a16:creationId xmlns:a16="http://schemas.microsoft.com/office/drawing/2014/main" id="{4063F491-FFD4-44D6-86B9-30E8AEB15B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62" b="7800"/>
            <a:stretch>
              <a:fillRect/>
            </a:stretch>
          </p:blipFill>
          <p:spPr bwMode="auto">
            <a:xfrm>
              <a:off x="343136" y="1256701"/>
              <a:ext cx="428651" cy="43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19" name="Subtitle 2">
              <a:extLst>
                <a:ext uri="{FF2B5EF4-FFF2-40B4-BE49-F238E27FC236}">
                  <a16:creationId xmlns:a16="http://schemas.microsoft.com/office/drawing/2014/main" id="{E8FCECFD-2801-4314-95C6-FB185E3E7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6165" y="1335253"/>
              <a:ext cx="10778582" cy="270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1000" b="1" dirty="0" err="1">
                  <a:solidFill>
                    <a:srgbClr val="108C72"/>
                  </a:solidFill>
                  <a:latin typeface="Raleway" charset="0"/>
                  <a:cs typeface="Raleway" charset="0"/>
                </a:rPr>
                <a:t>Outcome</a:t>
              </a:r>
              <a:r>
                <a:rPr lang="it-IT" altLang="it-IT" sz="10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 attesi:</a:t>
              </a:r>
              <a:r>
                <a:rPr lang="it-IT" altLang="it-IT" sz="1000" dirty="0">
                  <a:latin typeface="Raleway" charset="0"/>
                  <a:cs typeface="Raleway" charset="0"/>
                </a:rPr>
                <a:t> </a:t>
              </a:r>
              <a:r>
                <a:rPr lang="it-IT" altLang="it-IT" sz="900" dirty="0">
                  <a:latin typeface="Raleway" charset="0"/>
                </a:rPr>
                <a:t>attivazione e aumento dell’occupazione tra gli under 30. </a:t>
              </a:r>
            </a:p>
          </p:txBody>
        </p:sp>
      </p:grpSp>
      <p:grpSp>
        <p:nvGrpSpPr>
          <p:cNvPr id="12293" name="Group 30">
            <a:extLst>
              <a:ext uri="{FF2B5EF4-FFF2-40B4-BE49-F238E27FC236}">
                <a16:creationId xmlns:a16="http://schemas.microsoft.com/office/drawing/2014/main" id="{AE3236E0-293A-4427-86D7-53ADAFB0FEE5}"/>
              </a:ext>
            </a:extLst>
          </p:cNvPr>
          <p:cNvGrpSpPr>
            <a:grpSpLocks/>
          </p:cNvGrpSpPr>
          <p:nvPr/>
        </p:nvGrpSpPr>
        <p:grpSpPr bwMode="auto">
          <a:xfrm>
            <a:off x="347663" y="4694241"/>
            <a:ext cx="5970587" cy="448641"/>
            <a:chOff x="569639" y="3061341"/>
            <a:chExt cx="7654776" cy="597055"/>
          </a:xfrm>
        </p:grpSpPr>
        <p:pic>
          <p:nvPicPr>
            <p:cNvPr id="13" name="Picture 37">
              <a:extLst>
                <a:ext uri="{FF2B5EF4-FFF2-40B4-BE49-F238E27FC236}">
                  <a16:creationId xmlns:a16="http://schemas.microsoft.com/office/drawing/2014/main" id="{61A7E230-A7CF-4DDD-86B2-5A59C9919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69639" y="3061341"/>
              <a:ext cx="432000" cy="432000"/>
            </a:xfrm>
            <a:prstGeom prst="rect">
              <a:avLst/>
            </a:prstGeom>
          </p:spPr>
        </p:pic>
        <p:sp>
          <p:nvSpPr>
            <p:cNvPr id="12317" name="Subtitle 2">
              <a:extLst>
                <a:ext uri="{FF2B5EF4-FFF2-40B4-BE49-F238E27FC236}">
                  <a16:creationId xmlns:a16="http://schemas.microsoft.com/office/drawing/2014/main" id="{7250A06B-DC17-4FC7-B0E1-1BFC402F2D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2669" y="3085564"/>
              <a:ext cx="6971746" cy="57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10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Metodologia di monitoraggio e valutazione: </a:t>
              </a:r>
              <a:r>
                <a:rPr lang="it-IT" altLang="it-IT" sz="900" dirty="0">
                  <a:latin typeface="Raleway" charset="0"/>
                </a:rPr>
                <a:t>analisi di implementazione e analisi di impatto quantitativa controfattuale non sperimentale realizzata con </a:t>
              </a:r>
              <a:r>
                <a:rPr lang="it-IT" altLang="it-IT" sz="900" i="1" dirty="0">
                  <a:latin typeface="Raleway" charset="0"/>
                </a:rPr>
                <a:t>matching</a:t>
              </a:r>
              <a:r>
                <a:rPr lang="it-IT" altLang="it-IT" sz="900" dirty="0">
                  <a:latin typeface="Raleway" charset="0"/>
                </a:rPr>
                <a:t> statistico su dati amministrativi.</a:t>
              </a:r>
            </a:p>
          </p:txBody>
        </p:sp>
      </p:grpSp>
      <p:grpSp>
        <p:nvGrpSpPr>
          <p:cNvPr id="12294" name="Group 8">
            <a:extLst>
              <a:ext uri="{FF2B5EF4-FFF2-40B4-BE49-F238E27FC236}">
                <a16:creationId xmlns:a16="http://schemas.microsoft.com/office/drawing/2014/main" id="{B4EDDC5B-C882-438E-9C3D-5BAE8642B438}"/>
              </a:ext>
            </a:extLst>
          </p:cNvPr>
          <p:cNvGrpSpPr>
            <a:grpSpLocks/>
          </p:cNvGrpSpPr>
          <p:nvPr/>
        </p:nvGrpSpPr>
        <p:grpSpPr bwMode="auto">
          <a:xfrm>
            <a:off x="373856" y="5328616"/>
            <a:ext cx="7324588" cy="1463927"/>
            <a:chOff x="622338" y="3792192"/>
            <a:chExt cx="9766744" cy="1952320"/>
          </a:xfrm>
        </p:grpSpPr>
        <p:pic>
          <p:nvPicPr>
            <p:cNvPr id="12314" name="Picture 6">
              <a:extLst>
                <a:ext uri="{FF2B5EF4-FFF2-40B4-BE49-F238E27FC236}">
                  <a16:creationId xmlns:a16="http://schemas.microsoft.com/office/drawing/2014/main" id="{B6DE51FF-95C4-49A3-9C14-86C6D20A38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338" y="3792192"/>
              <a:ext cx="433231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Subtitle 2">
              <a:extLst>
                <a:ext uri="{FF2B5EF4-FFF2-40B4-BE49-F238E27FC236}">
                  <a16:creationId xmlns:a16="http://schemas.microsoft.com/office/drawing/2014/main" id="{0ED4236F-C05F-4ED8-859B-B930A68764C5}"/>
                </a:ext>
              </a:extLst>
            </p:cNvPr>
            <p:cNvSpPr txBox="1">
              <a:spLocks/>
            </p:cNvSpPr>
            <p:nvPr/>
          </p:nvSpPr>
          <p:spPr>
            <a:xfrm>
              <a:off x="1253145" y="3853589"/>
              <a:ext cx="9135937" cy="18909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spcBef>
                  <a:spcPts val="450"/>
                </a:spcBef>
                <a:buClr>
                  <a:srgbClr val="108C72"/>
                </a:buClr>
                <a:defRPr/>
              </a:pPr>
              <a:r>
                <a:rPr lang="it-IT" sz="900" b="1" dirty="0">
                  <a:solidFill>
                    <a:srgbClr val="108C72"/>
                  </a:solidFill>
                </a:rPr>
                <a:t>Principali risultati:</a:t>
              </a:r>
              <a:r>
                <a:rPr lang="it-IT" sz="900" dirty="0"/>
                <a:t> </a:t>
              </a:r>
              <a:r>
                <a:rPr lang="it-IT" sz="900" dirty="0">
                  <a:ea typeface="+mn-ea"/>
                  <a:cs typeface="+mn-cs"/>
                </a:rPr>
                <a:t>L’analisi controfattuale documenta il successo del programma nell’incrementare la percentuale di giovani avviati a tirocinio, avviati al lavoro e occupati. L’analisi di implementazione offre spunti interessanti relativi alla comunicazione, alla durata e alla tipologia dei servizi forniti. Rispetto alle politiche pubbliche attive sul medesimo target, il punto di forza di Articolo+1 è la flessibilità </a:t>
              </a:r>
              <a:r>
                <a:rPr lang="it-IT" sz="900" dirty="0"/>
                <a:t>nell’attivazione </a:t>
              </a:r>
              <a:r>
                <a:rPr lang="it-IT" sz="900" dirty="0">
                  <a:ea typeface="+mn-ea"/>
                  <a:cs typeface="+mn-cs"/>
                </a:rPr>
                <a:t>e la personalizzazione dei diversi strumenti di formazione e supporto dedicati ai  beneficiari.</a:t>
              </a:r>
            </a:p>
            <a:p>
              <a:pPr marL="136922" indent="-136922">
                <a:spcBef>
                  <a:spcPts val="450"/>
                </a:spcBef>
                <a:buClr>
                  <a:srgbClr val="108C72"/>
                </a:buClr>
                <a:buFont typeface="Arial" panose="020B0604020202020204" pitchFamily="34" charset="0"/>
                <a:buChar char="•"/>
                <a:defRPr/>
              </a:pPr>
              <a:endParaRPr lang="it-IT" sz="900" b="1" dirty="0"/>
            </a:p>
          </p:txBody>
        </p:sp>
      </p:grpSp>
      <p:grpSp>
        <p:nvGrpSpPr>
          <p:cNvPr id="12295" name="Group 42">
            <a:extLst>
              <a:ext uri="{FF2B5EF4-FFF2-40B4-BE49-F238E27FC236}">
                <a16:creationId xmlns:a16="http://schemas.microsoft.com/office/drawing/2014/main" id="{13FB1023-C74E-4A44-B4CF-61FE94A2DB13}"/>
              </a:ext>
            </a:extLst>
          </p:cNvPr>
          <p:cNvGrpSpPr>
            <a:grpSpLocks/>
          </p:cNvGrpSpPr>
          <p:nvPr/>
        </p:nvGrpSpPr>
        <p:grpSpPr bwMode="auto">
          <a:xfrm>
            <a:off x="292100" y="2726630"/>
            <a:ext cx="7258231" cy="1275311"/>
            <a:chOff x="343134" y="3071054"/>
            <a:chExt cx="9677347" cy="1069579"/>
          </a:xfrm>
        </p:grpSpPr>
        <p:pic>
          <p:nvPicPr>
            <p:cNvPr id="19" name="Picture 43">
              <a:extLst>
                <a:ext uri="{FF2B5EF4-FFF2-40B4-BE49-F238E27FC236}">
                  <a16:creationId xmlns:a16="http://schemas.microsoft.com/office/drawing/2014/main" id="{B5E6CBBD-6FA9-4592-88BA-D6FFB9B97E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43134" y="3071054"/>
              <a:ext cx="632805" cy="432000"/>
            </a:xfrm>
            <a:prstGeom prst="rect">
              <a:avLst/>
            </a:prstGeom>
          </p:spPr>
        </p:pic>
        <p:sp>
          <p:nvSpPr>
            <p:cNvPr id="12313" name="Subtitle 2">
              <a:extLst>
                <a:ext uri="{FF2B5EF4-FFF2-40B4-BE49-F238E27FC236}">
                  <a16:creationId xmlns:a16="http://schemas.microsoft.com/office/drawing/2014/main" id="{2A85B842-CE72-4F24-AB6C-16553B38F0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2886" y="3085111"/>
              <a:ext cx="8937595" cy="1055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10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Nome del bando: </a:t>
              </a:r>
              <a:r>
                <a:rPr lang="it-IT" altLang="it-IT" sz="1000" b="1" dirty="0">
                  <a:latin typeface="Raleway" charset="0"/>
                  <a:cs typeface="Raleway" charset="0"/>
                </a:rPr>
                <a:t>Articolo+1 - </a:t>
              </a:r>
              <a:r>
                <a:rPr lang="it-IT" sz="1000" b="1" dirty="0">
                  <a:latin typeface="Raleway" charset="0"/>
                </a:rPr>
                <a:t>I edizione: gennaio 2017 – ottobre 2018</a:t>
              </a:r>
              <a:endParaRPr lang="it-IT" altLang="it-IT" sz="1000" b="1" dirty="0">
                <a:latin typeface="Raleway" charset="0"/>
              </a:endParaRPr>
            </a:p>
            <a:p>
              <a:pPr algn="just"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10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Descrizione del bando: </a:t>
              </a:r>
              <a:r>
                <a:rPr lang="it-IT" sz="1000" dirty="0"/>
                <a:t> </a:t>
              </a:r>
              <a:r>
                <a:rPr lang="it-IT" sz="900" dirty="0">
                  <a:latin typeface="Raleway" charset="0"/>
                </a:rPr>
                <a:t>il bando finanzia, per un biennio, l’attività di partenariati privati che operino nella città di Torino e offrano servizi integrati di job placement e formazione finalizzati a favorire l’ingresso o il reingresso nel mercato del lavoro di giovani in età compresa tra i 15 e i 29 anni, non iscritti ad alcun percorso educativo, lavorativo o formativo e con bassi livelli di occupabilità. </a:t>
              </a:r>
              <a:endParaRPr lang="it-IT" altLang="it-IT" sz="900" dirty="0">
                <a:latin typeface="Raleway" charset="0"/>
              </a:endParaRPr>
            </a:p>
          </p:txBody>
        </p:sp>
      </p:grpSp>
      <p:sp>
        <p:nvSpPr>
          <p:cNvPr id="12296" name="Subtitle 2">
            <a:extLst>
              <a:ext uri="{FF2B5EF4-FFF2-40B4-BE49-F238E27FC236}">
                <a16:creationId xmlns:a16="http://schemas.microsoft.com/office/drawing/2014/main" id="{D80FA5CF-0C22-4D02-9CEF-6641AF6D7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72" y="1596801"/>
            <a:ext cx="6924459" cy="89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defTabSz="914400" eaLnBrk="1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it-IT" altLang="it-IT" sz="900" i="1" dirty="0">
                <a:latin typeface="Raleway" charset="0"/>
                <a:cs typeface="Raleway" charset="0"/>
              </a:rPr>
              <a:t>Il presente documento offre una vista sintetica delle evidenze emerse dalle attività di monitoraggio e valutazione realizzate sul bando «</a:t>
            </a:r>
            <a:r>
              <a:rPr lang="en-US" altLang="it-IT" sz="900" b="1" i="1" dirty="0">
                <a:latin typeface="Raleway" charset="0"/>
                <a:cs typeface="Raleway" charset="0"/>
              </a:rPr>
              <a:t>ARTICOLO+1</a:t>
            </a:r>
            <a:r>
              <a:rPr lang="it-IT" altLang="it-IT" sz="900" i="1" dirty="0">
                <a:latin typeface="Raleway" charset="0"/>
                <a:cs typeface="Raleway" charset="0"/>
              </a:rPr>
              <a:t>». Il documento si articola in tre sezioni: la prima offre informazioni sul </a:t>
            </a:r>
            <a:r>
              <a:rPr lang="it-IT" altLang="it-IT" sz="900" b="1" i="1" dirty="0">
                <a:latin typeface="Raleway" charset="0"/>
                <a:cs typeface="Raleway" charset="0"/>
              </a:rPr>
              <a:t>bando</a:t>
            </a:r>
            <a:r>
              <a:rPr lang="it-IT" altLang="it-IT" sz="900" i="1" dirty="0">
                <a:latin typeface="Raleway" charset="0"/>
                <a:cs typeface="Raleway" charset="0"/>
              </a:rPr>
              <a:t>, i suoi obiettivi e le modalità di realizzazione; la seconda definisce obiettivi e metodologia di </a:t>
            </a:r>
            <a:r>
              <a:rPr lang="it-IT" altLang="it-IT" sz="900" b="1" i="1" dirty="0">
                <a:latin typeface="Raleway" charset="0"/>
                <a:cs typeface="Raleway" charset="0"/>
              </a:rPr>
              <a:t>monitoraggio e valutazione</a:t>
            </a:r>
            <a:r>
              <a:rPr lang="it-IT" altLang="it-IT" sz="900" i="1" dirty="0">
                <a:latin typeface="Raleway" charset="0"/>
                <a:cs typeface="Raleway" charset="0"/>
              </a:rPr>
              <a:t> applicati; la terza ripercorre i </a:t>
            </a:r>
            <a:r>
              <a:rPr lang="it-IT" altLang="it-IT" sz="900" b="1" i="1" dirty="0">
                <a:latin typeface="Raleway" charset="0"/>
                <a:cs typeface="Raleway" charset="0"/>
              </a:rPr>
              <a:t>risultati e gli </a:t>
            </a:r>
            <a:r>
              <a:rPr lang="it-IT" altLang="it-IT" sz="900" b="1" i="1" dirty="0" err="1">
                <a:latin typeface="Raleway" charset="0"/>
                <a:cs typeface="Raleway" charset="0"/>
              </a:rPr>
              <a:t>outcome</a:t>
            </a:r>
            <a:r>
              <a:rPr lang="it-IT" altLang="it-IT" sz="900" b="1" i="1" dirty="0">
                <a:latin typeface="Raleway" charset="0"/>
                <a:cs typeface="Raleway" charset="0"/>
              </a:rPr>
              <a:t> del progetto</a:t>
            </a:r>
            <a:r>
              <a:rPr lang="it-IT" altLang="it-IT" sz="900" i="1" dirty="0">
                <a:latin typeface="Raleway" charset="0"/>
                <a:cs typeface="Raleway" charset="0"/>
              </a:rPr>
              <a:t>.</a:t>
            </a:r>
          </a:p>
        </p:txBody>
      </p:sp>
      <p:sp>
        <p:nvSpPr>
          <p:cNvPr id="22" name="Trapezoid 70">
            <a:extLst>
              <a:ext uri="{FF2B5EF4-FFF2-40B4-BE49-F238E27FC236}">
                <a16:creationId xmlns:a16="http://schemas.microsoft.com/office/drawing/2014/main" id="{A314ABA6-EB04-4C90-A655-81A448C4CD0F}"/>
              </a:ext>
            </a:extLst>
          </p:cNvPr>
          <p:cNvSpPr/>
          <p:nvPr/>
        </p:nvSpPr>
        <p:spPr>
          <a:xfrm rot="5400000">
            <a:off x="5708936" y="4590721"/>
            <a:ext cx="1079500" cy="107950"/>
          </a:xfrm>
          <a:prstGeom prst="trapezoid">
            <a:avLst>
              <a:gd name="adj" fmla="val 71764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25"/>
          </a:p>
        </p:txBody>
      </p:sp>
      <p:grpSp>
        <p:nvGrpSpPr>
          <p:cNvPr id="12298" name="Group 72">
            <a:extLst>
              <a:ext uri="{FF2B5EF4-FFF2-40B4-BE49-F238E27FC236}">
                <a16:creationId xmlns:a16="http://schemas.microsoft.com/office/drawing/2014/main" id="{0C657FD8-AEBB-4EBD-82D1-DCFD46E470DB}"/>
              </a:ext>
            </a:extLst>
          </p:cNvPr>
          <p:cNvGrpSpPr>
            <a:grpSpLocks/>
          </p:cNvGrpSpPr>
          <p:nvPr/>
        </p:nvGrpSpPr>
        <p:grpSpPr bwMode="auto">
          <a:xfrm>
            <a:off x="6340475" y="4087427"/>
            <a:ext cx="2590800" cy="1112837"/>
            <a:chOff x="8366116" y="4127450"/>
            <a:chExt cx="3234684" cy="1332422"/>
          </a:xfrm>
        </p:grpSpPr>
        <p:sp>
          <p:nvSpPr>
            <p:cNvPr id="24" name="Rectangle: Rounded Corners 74">
              <a:extLst>
                <a:ext uri="{FF2B5EF4-FFF2-40B4-BE49-F238E27FC236}">
                  <a16:creationId xmlns:a16="http://schemas.microsoft.com/office/drawing/2014/main" id="{A20365FA-9501-4C0E-B25E-7B48C760C83C}"/>
                </a:ext>
              </a:extLst>
            </p:cNvPr>
            <p:cNvSpPr/>
            <p:nvPr/>
          </p:nvSpPr>
          <p:spPr>
            <a:xfrm>
              <a:off x="8366116" y="4142656"/>
              <a:ext cx="3234684" cy="1317216"/>
            </a:xfrm>
            <a:prstGeom prst="roundRect">
              <a:avLst>
                <a:gd name="adj" fmla="val 9693"/>
              </a:avLst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425"/>
            </a:p>
          </p:txBody>
        </p:sp>
        <p:sp>
          <p:nvSpPr>
            <p:cNvPr id="25" name="TextBox 75">
              <a:extLst>
                <a:ext uri="{FF2B5EF4-FFF2-40B4-BE49-F238E27FC236}">
                  <a16:creationId xmlns:a16="http://schemas.microsoft.com/office/drawing/2014/main" id="{18D7CCFA-49BC-49B3-B392-3394DC04A859}"/>
                </a:ext>
              </a:extLst>
            </p:cNvPr>
            <p:cNvSpPr txBox="1"/>
            <p:nvPr/>
          </p:nvSpPr>
          <p:spPr>
            <a:xfrm>
              <a:off x="9045954" y="4127450"/>
              <a:ext cx="1863115" cy="152060"/>
            </a:xfrm>
            <a:prstGeom prst="rect">
              <a:avLst/>
            </a:prstGeom>
            <a:solidFill>
              <a:schemeClr val="bg1"/>
            </a:solidFill>
          </p:spPr>
          <p:txBody>
            <a:bodyPr lIns="54000" tIns="0" rIns="54000" bIns="0">
              <a:spAutoFit/>
            </a:bodyPr>
            <a:lstStyle/>
            <a:p>
              <a:pPr algn="ctr">
                <a:defRPr/>
              </a:pPr>
              <a:r>
                <a:rPr lang="it-IT" sz="825" dirty="0">
                  <a:latin typeface="Raleway" panose="020B0503030101060003" pitchFamily="34" charset="0"/>
                </a:rPr>
                <a:t>SCALA MONITORAGGIO</a:t>
              </a:r>
            </a:p>
          </p:txBody>
        </p:sp>
      </p:grpSp>
      <p:grpSp>
        <p:nvGrpSpPr>
          <p:cNvPr id="12299" name="Group 62">
            <a:extLst>
              <a:ext uri="{FF2B5EF4-FFF2-40B4-BE49-F238E27FC236}">
                <a16:creationId xmlns:a16="http://schemas.microsoft.com/office/drawing/2014/main" id="{957311CA-0579-4033-ABE3-038DDB5BD5A5}"/>
              </a:ext>
            </a:extLst>
          </p:cNvPr>
          <p:cNvGrpSpPr>
            <a:grpSpLocks/>
          </p:cNvGrpSpPr>
          <p:nvPr/>
        </p:nvGrpSpPr>
        <p:grpSpPr bwMode="auto">
          <a:xfrm>
            <a:off x="6318250" y="4175125"/>
            <a:ext cx="2655888" cy="911225"/>
            <a:chOff x="4459014" y="5059454"/>
            <a:chExt cx="3540095" cy="1213904"/>
          </a:xfrm>
        </p:grpSpPr>
        <p:sp>
          <p:nvSpPr>
            <p:cNvPr id="27" name="TextBox 63">
              <a:extLst>
                <a:ext uri="{FF2B5EF4-FFF2-40B4-BE49-F238E27FC236}">
                  <a16:creationId xmlns:a16="http://schemas.microsoft.com/office/drawing/2014/main" id="{A0E3A734-7A0A-49FB-B343-C32A30D2F742}"/>
                </a:ext>
              </a:extLst>
            </p:cNvPr>
            <p:cNvSpPr txBox="1"/>
            <p:nvPr/>
          </p:nvSpPr>
          <p:spPr>
            <a:xfrm>
              <a:off x="4459014" y="5059454"/>
              <a:ext cx="3330609" cy="85015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198835" indent="-19883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  <a:defRPr/>
              </a:pPr>
              <a:r>
                <a:rPr lang="it-IT" sz="788" b="1" dirty="0">
                  <a:latin typeface="Raleway" panose="020B0503030101060003" pitchFamily="34" charset="0"/>
                </a:rPr>
                <a:t>Analisi descrittiva</a:t>
              </a:r>
            </a:p>
            <a:p>
              <a:pPr marL="198835" indent="-19883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  <a:defRPr/>
              </a:pPr>
              <a:r>
                <a:rPr lang="it-IT" sz="788" b="1" dirty="0">
                  <a:latin typeface="Raleway" panose="020B0503030101060003" pitchFamily="34" charset="0"/>
                </a:rPr>
                <a:t>Valutazione di implementazione</a:t>
              </a:r>
            </a:p>
            <a:p>
              <a:pPr marL="198835" indent="-19883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  <a:defRPr/>
              </a:pPr>
              <a:r>
                <a:rPr lang="it-IT" sz="788" b="1" dirty="0">
                  <a:latin typeface="Raleway" panose="020B0503030101060003" pitchFamily="34" charset="0"/>
                </a:rPr>
                <a:t>Valutazione d’impatto: </a:t>
              </a:r>
            </a:p>
            <a:p>
              <a:pPr marL="334566" indent="-192881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  <a:defRPr/>
              </a:pPr>
              <a:r>
                <a:rPr lang="it-IT" sz="788" dirty="0">
                  <a:latin typeface="Raleway" panose="020B0503030101060003" pitchFamily="34" charset="0"/>
                </a:rPr>
                <a:t>qualitativa</a:t>
              </a:r>
            </a:p>
            <a:p>
              <a:pPr marL="334566" indent="-192881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  <a:defRPr/>
              </a:pPr>
              <a:r>
                <a:rPr lang="it-IT" sz="788" b="1" dirty="0">
                  <a:latin typeface="Raleway" panose="020B0503030101060003" pitchFamily="34" charset="0"/>
                </a:rPr>
                <a:t>quantitativa:</a:t>
              </a:r>
            </a:p>
          </p:txBody>
        </p:sp>
        <p:sp>
          <p:nvSpPr>
            <p:cNvPr id="28" name="Rectangle: Rounded Corners 64">
              <a:extLst>
                <a:ext uri="{FF2B5EF4-FFF2-40B4-BE49-F238E27FC236}">
                  <a16:creationId xmlns:a16="http://schemas.microsoft.com/office/drawing/2014/main" id="{F11FED99-D993-471D-98E2-05B25C5A1C3E}"/>
                </a:ext>
              </a:extLst>
            </p:cNvPr>
            <p:cNvSpPr/>
            <p:nvPr/>
          </p:nvSpPr>
          <p:spPr>
            <a:xfrm>
              <a:off x="5176344" y="6144355"/>
              <a:ext cx="251805" cy="10362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tIns="0" rIns="27000" bIns="0" anchor="ctr"/>
            <a:lstStyle/>
            <a:p>
              <a:pPr algn="ctr">
                <a:defRPr/>
              </a:pPr>
              <a:endParaRPr lang="it-IT" sz="825" dirty="0">
                <a:latin typeface="Raleway" panose="020B0503030101060003" pitchFamily="34" charset="0"/>
              </a:endParaRPr>
            </a:p>
          </p:txBody>
        </p:sp>
        <p:sp>
          <p:nvSpPr>
            <p:cNvPr id="29" name="TextBox 65">
              <a:extLst>
                <a:ext uri="{FF2B5EF4-FFF2-40B4-BE49-F238E27FC236}">
                  <a16:creationId xmlns:a16="http://schemas.microsoft.com/office/drawing/2014/main" id="{371C034E-A60C-4B96-833D-D101611687E8}"/>
                </a:ext>
              </a:extLst>
            </p:cNvPr>
            <p:cNvSpPr txBox="1"/>
            <p:nvPr/>
          </p:nvSpPr>
          <p:spPr>
            <a:xfrm>
              <a:off x="5466237" y="6118977"/>
              <a:ext cx="2520175" cy="154381"/>
            </a:xfrm>
            <a:prstGeom prst="rect">
              <a:avLst/>
            </a:prstGeom>
            <a:noFill/>
          </p:spPr>
          <p:txBody>
            <a:bodyPr lIns="27000" tIns="0" rIns="27000" bIns="0" anchor="ctr">
              <a:spAutoFit/>
            </a:bodyPr>
            <a:lstStyle/>
            <a:p>
              <a:pPr>
                <a:defRPr/>
              </a:pPr>
              <a:r>
                <a:rPr lang="it-IT" sz="750" dirty="0" err="1">
                  <a:latin typeface="Raleway" panose="020B0503030101060003" pitchFamily="34" charset="0"/>
                </a:rPr>
                <a:t>Outcome</a:t>
              </a:r>
              <a:r>
                <a:rPr lang="it-IT" sz="750" dirty="0">
                  <a:latin typeface="Raleway" panose="020B0503030101060003" pitchFamily="34" charset="0"/>
                </a:rPr>
                <a:t> non controfattuale</a:t>
              </a:r>
            </a:p>
          </p:txBody>
        </p:sp>
        <p:sp>
          <p:nvSpPr>
            <p:cNvPr id="30" name="Rectangle: Rounded Corners 66">
              <a:extLst>
                <a:ext uri="{FF2B5EF4-FFF2-40B4-BE49-F238E27FC236}">
                  <a16:creationId xmlns:a16="http://schemas.microsoft.com/office/drawing/2014/main" id="{25780501-E147-408B-B8C0-DA8EC43B795E}"/>
                </a:ext>
              </a:extLst>
            </p:cNvPr>
            <p:cNvSpPr/>
            <p:nvPr/>
          </p:nvSpPr>
          <p:spPr>
            <a:xfrm>
              <a:off x="5076891" y="6000547"/>
              <a:ext cx="359723" cy="103625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tIns="0" rIns="27000" bIns="0" anchor="ctr"/>
            <a:lstStyle/>
            <a:p>
              <a:pPr algn="ctr">
                <a:defRPr/>
              </a:pPr>
              <a:endParaRPr lang="it-IT" sz="825" dirty="0">
                <a:latin typeface="Raleway" panose="020B0503030101060003" pitchFamily="34" charset="0"/>
              </a:endParaRPr>
            </a:p>
          </p:txBody>
        </p:sp>
        <p:sp>
          <p:nvSpPr>
            <p:cNvPr id="31" name="TextBox 67">
              <a:extLst>
                <a:ext uri="{FF2B5EF4-FFF2-40B4-BE49-F238E27FC236}">
                  <a16:creationId xmlns:a16="http://schemas.microsoft.com/office/drawing/2014/main" id="{B6387A26-E6BC-40D2-A47E-54A3FF72366C}"/>
                </a:ext>
              </a:extLst>
            </p:cNvPr>
            <p:cNvSpPr txBox="1"/>
            <p:nvPr/>
          </p:nvSpPr>
          <p:spPr>
            <a:xfrm>
              <a:off x="5474702" y="5975170"/>
              <a:ext cx="2520175" cy="154381"/>
            </a:xfrm>
            <a:prstGeom prst="rect">
              <a:avLst/>
            </a:prstGeom>
            <a:noFill/>
          </p:spPr>
          <p:txBody>
            <a:bodyPr lIns="27000" tIns="0" rIns="27000" bIns="0" anchor="ctr">
              <a:spAutoFit/>
            </a:bodyPr>
            <a:lstStyle/>
            <a:p>
              <a:pPr>
                <a:defRPr/>
              </a:pPr>
              <a:r>
                <a:rPr lang="it-IT" sz="750" b="1" dirty="0" err="1">
                  <a:latin typeface="Raleway" panose="020B0503030101060003" pitchFamily="34" charset="0"/>
                </a:rPr>
                <a:t>Outcome</a:t>
              </a:r>
              <a:r>
                <a:rPr lang="it-IT" sz="750" b="1" dirty="0">
                  <a:latin typeface="Raleway" panose="020B0503030101060003" pitchFamily="34" charset="0"/>
                </a:rPr>
                <a:t> controfattuale</a:t>
              </a:r>
            </a:p>
          </p:txBody>
        </p:sp>
        <p:sp>
          <p:nvSpPr>
            <p:cNvPr id="32" name="Rectangle: Rounded Corners 68">
              <a:extLst>
                <a:ext uri="{FF2B5EF4-FFF2-40B4-BE49-F238E27FC236}">
                  <a16:creationId xmlns:a16="http://schemas.microsoft.com/office/drawing/2014/main" id="{2DFFC4AF-A6FE-471F-8117-94487012AD4A}"/>
                </a:ext>
              </a:extLst>
            </p:cNvPr>
            <p:cNvSpPr/>
            <p:nvPr/>
          </p:nvSpPr>
          <p:spPr>
            <a:xfrm>
              <a:off x="4975322" y="5854625"/>
              <a:ext cx="467640" cy="1057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tIns="0" rIns="27000" bIns="0" anchor="ctr"/>
            <a:lstStyle/>
            <a:p>
              <a:pPr algn="ctr">
                <a:defRPr/>
              </a:pPr>
              <a:endParaRPr lang="it-IT" sz="825">
                <a:latin typeface="Raleway" panose="020B0503030101060003" pitchFamily="34" charset="0"/>
              </a:endParaRPr>
            </a:p>
          </p:txBody>
        </p:sp>
        <p:sp>
          <p:nvSpPr>
            <p:cNvPr id="33" name="TextBox 69">
              <a:extLst>
                <a:ext uri="{FF2B5EF4-FFF2-40B4-BE49-F238E27FC236}">
                  <a16:creationId xmlns:a16="http://schemas.microsoft.com/office/drawing/2014/main" id="{33B298C4-163E-45FF-BE6F-6D2B034A0337}"/>
                </a:ext>
              </a:extLst>
            </p:cNvPr>
            <p:cNvSpPr txBox="1"/>
            <p:nvPr/>
          </p:nvSpPr>
          <p:spPr>
            <a:xfrm>
              <a:off x="5478934" y="5831362"/>
              <a:ext cx="2520175" cy="154381"/>
            </a:xfrm>
            <a:prstGeom prst="rect">
              <a:avLst/>
            </a:prstGeom>
            <a:noFill/>
          </p:spPr>
          <p:txBody>
            <a:bodyPr lIns="27000" tIns="0" rIns="27000" bIns="0" anchor="ctr">
              <a:spAutoFit/>
            </a:bodyPr>
            <a:lstStyle/>
            <a:p>
              <a:pPr>
                <a:defRPr/>
              </a:pPr>
              <a:r>
                <a:rPr lang="it-IT" sz="750" b="1" dirty="0" err="1">
                  <a:latin typeface="Raleway" panose="020B0503030101060003" pitchFamily="34" charset="0"/>
                </a:rPr>
                <a:t>Outcome</a:t>
              </a:r>
              <a:r>
                <a:rPr lang="it-IT" sz="750" b="1" dirty="0">
                  <a:latin typeface="Raleway" panose="020B0503030101060003" pitchFamily="34" charset="0"/>
                </a:rPr>
                <a:t> controfattuale sperimentale</a:t>
              </a:r>
            </a:p>
          </p:txBody>
        </p:sp>
      </p:grpSp>
      <p:sp>
        <p:nvSpPr>
          <p:cNvPr id="12300" name="Rettangolo 2">
            <a:extLst>
              <a:ext uri="{FF2B5EF4-FFF2-40B4-BE49-F238E27FC236}">
                <a16:creationId xmlns:a16="http://schemas.microsoft.com/office/drawing/2014/main" id="{371DC561-19DE-49D3-887E-00EED3DBD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6525" y="4586288"/>
            <a:ext cx="32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altLang="it-IT" sz="800">
                <a:sym typeface="Wingdings" panose="05000000000000000000" pitchFamily="2" charset="2"/>
              </a:rPr>
              <a:t></a:t>
            </a:r>
            <a:endParaRPr lang="it-IT" altLang="it-IT" sz="800"/>
          </a:p>
        </p:txBody>
      </p:sp>
      <p:sp>
        <p:nvSpPr>
          <p:cNvPr id="12301" name="Rettangolo 35">
            <a:extLst>
              <a:ext uri="{FF2B5EF4-FFF2-40B4-BE49-F238E27FC236}">
                <a16:creationId xmlns:a16="http://schemas.microsoft.com/office/drawing/2014/main" id="{AF45A167-97FB-433B-A999-5B047F157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475" y="4256427"/>
            <a:ext cx="3651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altLang="it-IT" sz="800" dirty="0">
                <a:sym typeface="Wingdings" panose="05000000000000000000" pitchFamily="2" charset="2"/>
              </a:rPr>
              <a:t></a:t>
            </a:r>
            <a:endParaRPr lang="it-IT" altLang="it-IT" sz="800" dirty="0"/>
          </a:p>
        </p:txBody>
      </p:sp>
      <p:sp>
        <p:nvSpPr>
          <p:cNvPr id="12302" name="Rettangolo 36">
            <a:extLst>
              <a:ext uri="{FF2B5EF4-FFF2-40B4-BE49-F238E27FC236}">
                <a16:creationId xmlns:a16="http://schemas.microsoft.com/office/drawing/2014/main" id="{CD9F4021-5D25-4864-BA56-D05E91AEF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4389438"/>
            <a:ext cx="3222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altLang="it-IT" sz="800">
                <a:sym typeface="Wingdings" panose="05000000000000000000" pitchFamily="2" charset="2"/>
              </a:rPr>
              <a:t></a:t>
            </a:r>
            <a:endParaRPr lang="it-IT" altLang="it-IT" sz="800"/>
          </a:p>
        </p:txBody>
      </p:sp>
      <p:cxnSp>
        <p:nvCxnSpPr>
          <p:cNvPr id="34" name="Straight Connector 39">
            <a:extLst>
              <a:ext uri="{FF2B5EF4-FFF2-40B4-BE49-F238E27FC236}">
                <a16:creationId xmlns:a16="http://schemas.microsoft.com/office/drawing/2014/main" id="{456B3647-6086-492F-A690-BDBABC0DFC48}"/>
              </a:ext>
            </a:extLst>
          </p:cNvPr>
          <p:cNvCxnSpPr>
            <a:cxnSpLocks/>
          </p:cNvCxnSpPr>
          <p:nvPr/>
        </p:nvCxnSpPr>
        <p:spPr>
          <a:xfrm>
            <a:off x="813979" y="5333228"/>
            <a:ext cx="6851513" cy="11884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9">
            <a:extLst>
              <a:ext uri="{FF2B5EF4-FFF2-40B4-BE49-F238E27FC236}">
                <a16:creationId xmlns:a16="http://schemas.microsoft.com/office/drawing/2014/main" id="{5FE44928-8E7E-44E0-ABC8-D012FFE42052}"/>
              </a:ext>
            </a:extLst>
          </p:cNvPr>
          <p:cNvCxnSpPr>
            <a:cxnSpLocks/>
          </p:cNvCxnSpPr>
          <p:nvPr/>
        </p:nvCxnSpPr>
        <p:spPr>
          <a:xfrm>
            <a:off x="846931" y="4032585"/>
            <a:ext cx="6851513" cy="11884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9">
            <a:extLst>
              <a:ext uri="{FF2B5EF4-FFF2-40B4-BE49-F238E27FC236}">
                <a16:creationId xmlns:a16="http://schemas.microsoft.com/office/drawing/2014/main" id="{E8CCF764-3794-4C34-89AC-DA7195D6E922}"/>
              </a:ext>
            </a:extLst>
          </p:cNvPr>
          <p:cNvCxnSpPr>
            <a:cxnSpLocks/>
          </p:cNvCxnSpPr>
          <p:nvPr/>
        </p:nvCxnSpPr>
        <p:spPr>
          <a:xfrm>
            <a:off x="841510" y="4583193"/>
            <a:ext cx="5216390" cy="6189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9">
            <a:extLst>
              <a:ext uri="{FF2B5EF4-FFF2-40B4-BE49-F238E27FC236}">
                <a16:creationId xmlns:a16="http://schemas.microsoft.com/office/drawing/2014/main" id="{832C783C-1B35-40D9-9DBE-4E16BD68D29A}"/>
              </a:ext>
            </a:extLst>
          </p:cNvPr>
          <p:cNvCxnSpPr>
            <a:cxnSpLocks/>
          </p:cNvCxnSpPr>
          <p:nvPr/>
        </p:nvCxnSpPr>
        <p:spPr>
          <a:xfrm>
            <a:off x="841510" y="3085630"/>
            <a:ext cx="6851513" cy="11884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ttangolo 4">
            <a:extLst>
              <a:ext uri="{FF2B5EF4-FFF2-40B4-BE49-F238E27FC236}">
                <a16:creationId xmlns:a16="http://schemas.microsoft.com/office/drawing/2014/main" id="{F269AA3A-C423-431E-A0FA-E13D7622D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61" y="384233"/>
            <a:ext cx="6678612" cy="36933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341313">
              <a:defRPr/>
            </a:pPr>
            <a:r>
              <a:rPr lang="it-IT" sz="2400" b="1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Presentazione del bando | Articolo+1</a:t>
            </a:r>
            <a:endParaRPr lang="it-IT" altLang="it-IT" sz="2400" b="1" dirty="0">
              <a:gradFill>
                <a:gsLst>
                  <a:gs pos="0">
                    <a:srgbClr val="036937"/>
                  </a:gs>
                  <a:gs pos="24000">
                    <a:srgbClr val="108C72"/>
                  </a:gs>
                  <a:gs pos="56000">
                    <a:srgbClr val="86BC25"/>
                  </a:gs>
                  <a:gs pos="97326">
                    <a:srgbClr val="FCEA10"/>
                  </a:gs>
                  <a:gs pos="76000">
                    <a:srgbClr val="CFD700"/>
                  </a:gs>
                </a:gsLst>
                <a:lin ang="0" scaled="1"/>
              </a:gradFill>
              <a:latin typeface="Raleway" charset="0"/>
            </a:endParaRPr>
          </a:p>
        </p:txBody>
      </p:sp>
      <p:grpSp>
        <p:nvGrpSpPr>
          <p:cNvPr id="13316" name="Group 27">
            <a:extLst>
              <a:ext uri="{FF2B5EF4-FFF2-40B4-BE49-F238E27FC236}">
                <a16:creationId xmlns:a16="http://schemas.microsoft.com/office/drawing/2014/main" id="{0363638B-9226-486B-9A08-1B1DC60EF8AB}"/>
              </a:ext>
            </a:extLst>
          </p:cNvPr>
          <p:cNvGrpSpPr>
            <a:grpSpLocks/>
          </p:cNvGrpSpPr>
          <p:nvPr/>
        </p:nvGrpSpPr>
        <p:grpSpPr bwMode="auto">
          <a:xfrm>
            <a:off x="309207" y="1567321"/>
            <a:ext cx="7333865" cy="324866"/>
            <a:chOff x="343136" y="1235436"/>
            <a:chExt cx="11446768" cy="433166"/>
          </a:xfrm>
        </p:grpSpPr>
        <p:pic>
          <p:nvPicPr>
            <p:cNvPr id="13333" name="Picture 7">
              <a:extLst>
                <a:ext uri="{FF2B5EF4-FFF2-40B4-BE49-F238E27FC236}">
                  <a16:creationId xmlns:a16="http://schemas.microsoft.com/office/drawing/2014/main" id="{EFD1BC00-37C9-4A78-93C4-B3A69F0FC9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62" b="7800"/>
            <a:stretch>
              <a:fillRect/>
            </a:stretch>
          </p:blipFill>
          <p:spPr bwMode="auto">
            <a:xfrm>
              <a:off x="343136" y="1235436"/>
              <a:ext cx="428651" cy="43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Subtitle 2">
              <a:extLst>
                <a:ext uri="{FF2B5EF4-FFF2-40B4-BE49-F238E27FC236}">
                  <a16:creationId xmlns:a16="http://schemas.microsoft.com/office/drawing/2014/main" id="{6A670A02-3A98-4FE0-BBF7-5D63A7EA0E63}"/>
                </a:ext>
              </a:extLst>
            </p:cNvPr>
            <p:cNvSpPr txBox="1">
              <a:spLocks/>
            </p:cNvSpPr>
            <p:nvPr/>
          </p:nvSpPr>
          <p:spPr>
            <a:xfrm>
              <a:off x="946376" y="1334921"/>
              <a:ext cx="10843528" cy="27555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it-IT" sz="1100" b="1" dirty="0">
                  <a:solidFill>
                    <a:srgbClr val="108C72"/>
                  </a:solidFill>
                  <a:ea typeface="+mn-ea"/>
                  <a:cs typeface="+mn-cs"/>
                </a:rPr>
                <a:t>Obiettivi del bando</a:t>
              </a:r>
              <a:r>
                <a:rPr lang="it-IT" sz="1100" b="1" dirty="0">
                  <a:solidFill>
                    <a:srgbClr val="108C72"/>
                  </a:solidFill>
                </a:rPr>
                <a:t>: </a:t>
              </a:r>
              <a:r>
                <a:rPr lang="it-IT" sz="900" dirty="0">
                  <a:ea typeface="+mn-ea"/>
                  <a:cs typeface="+mn-cs"/>
                </a:rPr>
                <a:t>Favorire l’ingresso o il reingresso dei giovani nel mercato del lavoro</a:t>
              </a:r>
              <a:r>
                <a:rPr lang="it-IT" sz="1000" dirty="0">
                  <a:latin typeface="Calibri" panose="020F0502020204030204" pitchFamily="34" charset="0"/>
                  <a:ea typeface="+mn-ea"/>
                  <a:cs typeface="+mn-cs"/>
                </a:rPr>
                <a:t>. </a:t>
              </a:r>
            </a:p>
          </p:txBody>
        </p:sp>
      </p:grpSp>
      <p:grpSp>
        <p:nvGrpSpPr>
          <p:cNvPr id="13317" name="Group 26">
            <a:extLst>
              <a:ext uri="{FF2B5EF4-FFF2-40B4-BE49-F238E27FC236}">
                <a16:creationId xmlns:a16="http://schemas.microsoft.com/office/drawing/2014/main" id="{31E9F815-145C-4570-A157-6506DA9FA891}"/>
              </a:ext>
            </a:extLst>
          </p:cNvPr>
          <p:cNvGrpSpPr>
            <a:grpSpLocks/>
          </p:cNvGrpSpPr>
          <p:nvPr/>
        </p:nvGrpSpPr>
        <p:grpSpPr bwMode="auto">
          <a:xfrm>
            <a:off x="309207" y="2093002"/>
            <a:ext cx="7197582" cy="643959"/>
            <a:chOff x="377612" y="1827325"/>
            <a:chExt cx="10299339" cy="859009"/>
          </a:xfrm>
        </p:grpSpPr>
        <p:pic>
          <p:nvPicPr>
            <p:cNvPr id="40" name="Picture 10">
              <a:extLst>
                <a:ext uri="{FF2B5EF4-FFF2-40B4-BE49-F238E27FC236}">
                  <a16:creationId xmlns:a16="http://schemas.microsoft.com/office/drawing/2014/main" id="{1088E795-2589-4F7B-9C5D-D5C4C14A2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77612" y="1833169"/>
              <a:ext cx="432000" cy="432000"/>
            </a:xfrm>
            <a:prstGeom prst="rect">
              <a:avLst/>
            </a:prstGeom>
          </p:spPr>
        </p:pic>
        <p:sp>
          <p:nvSpPr>
            <p:cNvPr id="13332" name="Subtitle 2">
              <a:extLst>
                <a:ext uri="{FF2B5EF4-FFF2-40B4-BE49-F238E27FC236}">
                  <a16:creationId xmlns:a16="http://schemas.microsoft.com/office/drawing/2014/main" id="{82DB72EB-AD35-48EE-ABB5-E13117D35B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654" y="1827325"/>
              <a:ext cx="9730297" cy="859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it-IT" altLang="it-IT" sz="11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Audience target:</a:t>
              </a:r>
              <a:r>
                <a:rPr lang="it-IT" sz="1100" dirty="0"/>
                <a:t> </a:t>
              </a:r>
              <a:r>
                <a:rPr lang="it-IT" sz="900" dirty="0">
                  <a:latin typeface="Raleway" charset="0"/>
                </a:rPr>
                <a:t>Possono accedere al programma i giovani in età compresa tra i 15 e i 29 anni, non iscritti ad alcun percorso educativo, lavorativo o formativo e con bassi livelli di occupabilità, con residenza o domicilio nella città metropolitana di Torino e con un ISEE familiare entro la soglia di 25.000 euro.</a:t>
              </a:r>
              <a:endParaRPr lang="it-IT" altLang="it-IT" sz="900" dirty="0">
                <a:latin typeface="Raleway" charset="0"/>
              </a:endParaRPr>
            </a:p>
          </p:txBody>
        </p:sp>
      </p:grpSp>
      <p:grpSp>
        <p:nvGrpSpPr>
          <p:cNvPr id="13318" name="Group 29">
            <a:extLst>
              <a:ext uri="{FF2B5EF4-FFF2-40B4-BE49-F238E27FC236}">
                <a16:creationId xmlns:a16="http://schemas.microsoft.com/office/drawing/2014/main" id="{873E6BEF-E812-4A4F-BE12-7697E23B1A5C}"/>
              </a:ext>
            </a:extLst>
          </p:cNvPr>
          <p:cNvGrpSpPr>
            <a:grpSpLocks/>
          </p:cNvGrpSpPr>
          <p:nvPr/>
        </p:nvGrpSpPr>
        <p:grpSpPr bwMode="auto">
          <a:xfrm>
            <a:off x="329228" y="2882973"/>
            <a:ext cx="7197582" cy="2645399"/>
            <a:chOff x="343135" y="2964731"/>
            <a:chExt cx="11446769" cy="3529427"/>
          </a:xfrm>
        </p:grpSpPr>
        <p:pic>
          <p:nvPicPr>
            <p:cNvPr id="43" name="Picture 14">
              <a:extLst>
                <a:ext uri="{FF2B5EF4-FFF2-40B4-BE49-F238E27FC236}">
                  <a16:creationId xmlns:a16="http://schemas.microsoft.com/office/drawing/2014/main" id="{C9FF46A3-95E8-45ED-AD61-EEE94A8BD0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43135" y="2964731"/>
              <a:ext cx="433232" cy="432000"/>
            </a:xfrm>
            <a:prstGeom prst="rect">
              <a:avLst/>
            </a:prstGeom>
          </p:spPr>
        </p:pic>
        <p:sp>
          <p:nvSpPr>
            <p:cNvPr id="13330" name="Subtitle 2">
              <a:extLst>
                <a:ext uri="{FF2B5EF4-FFF2-40B4-BE49-F238E27FC236}">
                  <a16:creationId xmlns:a16="http://schemas.microsoft.com/office/drawing/2014/main" id="{0B9BABA4-F38E-4D9B-962C-200188BE2B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656" y="3157805"/>
              <a:ext cx="10843248" cy="3336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it-IT" altLang="it-IT" sz="11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Modalità di realizzazione</a:t>
              </a:r>
              <a:r>
                <a:rPr lang="it-IT" altLang="it-IT" sz="10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: </a:t>
              </a:r>
              <a:r>
                <a:rPr lang="it-IT" sz="900" dirty="0">
                  <a:latin typeface="Raleway" charset="0"/>
                </a:rPr>
                <a:t>Allo scopo di assicurare un’offerta qualificata di servizi, la realizzazione del progetto è stata affidata a 6 partenariati. I capofila sono operatori accreditati per i servizi per il lavoro della Città Metropolitana di Torino. I loro partner sono: soggetti no profit con una dimostrata esperienza sulle tematiche giovanili e agenzie formative accreditate.</a:t>
              </a:r>
            </a:p>
            <a:p>
              <a:pPr algn="just">
                <a:lnSpc>
                  <a:spcPct val="150000"/>
                </a:lnSpc>
              </a:pPr>
              <a:r>
                <a:rPr lang="it-IT" sz="900" dirty="0">
                  <a:latin typeface="Raleway" charset="0"/>
                </a:rPr>
                <a:t>I progetti sono stati selezionati in base: ai contenuti e ai servizi offerti (coinvolgimento e attivazione, orientamento e motivazione, formazione  mirata, inserimento in tirocinio e tutoraggio; </a:t>
              </a:r>
              <a:r>
                <a:rPr lang="it-IT" sz="900" i="1" dirty="0">
                  <a:latin typeface="Raleway" charset="0"/>
                </a:rPr>
                <a:t>matching</a:t>
              </a:r>
              <a:r>
                <a:rPr lang="it-IT" sz="900" dirty="0">
                  <a:latin typeface="Raleway" charset="0"/>
                </a:rPr>
                <a:t> candidati/imprese); a quanto garantito in termini di risultati occupazionali.</a:t>
              </a:r>
            </a:p>
            <a:p>
              <a:pPr algn="just">
                <a:lnSpc>
                  <a:spcPct val="150000"/>
                </a:lnSpc>
              </a:pPr>
              <a:r>
                <a:rPr lang="it-IT" sz="900" dirty="0">
                  <a:latin typeface="Raleway" charset="0"/>
                </a:rPr>
                <a:t>Il progetto si caratterizza inoltre per la scelta di adottare un sistema retributivo: a) fortemente orientato al risultato: i soggetti attuatori ricevono un compenso per il lavoro svolto che dipende quasi esclusivamente dall’esito lavorativo dei soggetti presi in carico. Il risultato minimo, da conseguire entro 12 mesi, è un contratto di lavoro di almeno 4 mesi. Un compenso (ridotto) è corrisposto anche per l’attivazione di tirocini: pur non essendo contemplati tra gli esiti di successo del progetto, essi possono essere strumentali all’occupazione; b) che commisura il compenso al profilo di occupabilità del lavoratore.</a:t>
              </a:r>
            </a:p>
            <a:p>
              <a:pPr algn="just"/>
              <a:endParaRPr lang="it-IT" altLang="it-IT" sz="1100" b="1" dirty="0">
                <a:latin typeface="Raleway" charset="0"/>
                <a:cs typeface="Raleway" charset="0"/>
              </a:endParaRPr>
            </a:p>
          </p:txBody>
        </p:sp>
      </p:grpSp>
      <p:cxnSp>
        <p:nvCxnSpPr>
          <p:cNvPr id="45" name="Straight Connector 31">
            <a:extLst>
              <a:ext uri="{FF2B5EF4-FFF2-40B4-BE49-F238E27FC236}">
                <a16:creationId xmlns:a16="http://schemas.microsoft.com/office/drawing/2014/main" id="{CFF39BDB-B125-4CB2-98CD-A08608ECE1DA}"/>
              </a:ext>
            </a:extLst>
          </p:cNvPr>
          <p:cNvCxnSpPr>
            <a:cxnSpLocks/>
          </p:cNvCxnSpPr>
          <p:nvPr/>
        </p:nvCxnSpPr>
        <p:spPr>
          <a:xfrm>
            <a:off x="718521" y="1985736"/>
            <a:ext cx="6808289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>
            <a:extLst>
              <a:ext uri="{FF2B5EF4-FFF2-40B4-BE49-F238E27FC236}">
                <a16:creationId xmlns:a16="http://schemas.microsoft.com/office/drawing/2014/main" id="{2D8D9929-F52C-4251-8F89-9D742163EE4B}"/>
              </a:ext>
            </a:extLst>
          </p:cNvPr>
          <p:cNvCxnSpPr>
            <a:cxnSpLocks/>
          </p:cNvCxnSpPr>
          <p:nvPr/>
        </p:nvCxnSpPr>
        <p:spPr>
          <a:xfrm>
            <a:off x="708714" y="2901933"/>
            <a:ext cx="6788268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21" name="Group 34">
            <a:extLst>
              <a:ext uri="{FF2B5EF4-FFF2-40B4-BE49-F238E27FC236}">
                <a16:creationId xmlns:a16="http://schemas.microsoft.com/office/drawing/2014/main" id="{C4493539-80B6-4577-AC8A-D38EF942CA94}"/>
              </a:ext>
            </a:extLst>
          </p:cNvPr>
          <p:cNvGrpSpPr>
            <a:grpSpLocks/>
          </p:cNvGrpSpPr>
          <p:nvPr/>
        </p:nvGrpSpPr>
        <p:grpSpPr bwMode="auto">
          <a:xfrm>
            <a:off x="277018" y="5353729"/>
            <a:ext cx="8589963" cy="323850"/>
            <a:chOff x="336996" y="4324417"/>
            <a:chExt cx="11452908" cy="432000"/>
          </a:xfrm>
        </p:grpSpPr>
        <p:pic>
          <p:nvPicPr>
            <p:cNvPr id="48" name="Picture 18">
              <a:extLst>
                <a:ext uri="{FF2B5EF4-FFF2-40B4-BE49-F238E27FC236}">
                  <a16:creationId xmlns:a16="http://schemas.microsoft.com/office/drawing/2014/main" id="{CBF227F7-4F95-4B33-BC06-10F5CB9C9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6996" y="4324417"/>
              <a:ext cx="430964" cy="432000"/>
            </a:xfrm>
            <a:prstGeom prst="rect">
              <a:avLst/>
            </a:prstGeom>
          </p:spPr>
        </p:pic>
        <p:sp>
          <p:nvSpPr>
            <p:cNvPr id="13328" name="Subtitle 2">
              <a:extLst>
                <a:ext uri="{FF2B5EF4-FFF2-40B4-BE49-F238E27FC236}">
                  <a16:creationId xmlns:a16="http://schemas.microsoft.com/office/drawing/2014/main" id="{842BC27E-B193-4A34-852C-C7D9B662F1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8368" y="4465597"/>
              <a:ext cx="10891536" cy="275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1100" b="1" dirty="0">
                  <a:solidFill>
                    <a:srgbClr val="108C72"/>
                  </a:solidFill>
                  <a:latin typeface="Raleway" charset="0"/>
                </a:rPr>
                <a:t>Durata</a:t>
              </a:r>
              <a:r>
                <a:rPr lang="it-IT" altLang="it-IT" sz="1000" b="1" dirty="0">
                  <a:solidFill>
                    <a:srgbClr val="108C72"/>
                  </a:solidFill>
                  <a:latin typeface="Raleway" charset="0"/>
                </a:rPr>
                <a:t>: </a:t>
              </a:r>
              <a:r>
                <a:rPr lang="it-IT" altLang="it-IT" sz="1000" dirty="0"/>
                <a:t>22 mesi</a:t>
              </a:r>
            </a:p>
          </p:txBody>
        </p:sp>
      </p:grpSp>
      <p:grpSp>
        <p:nvGrpSpPr>
          <p:cNvPr id="13322" name="Group 36">
            <a:extLst>
              <a:ext uri="{FF2B5EF4-FFF2-40B4-BE49-F238E27FC236}">
                <a16:creationId xmlns:a16="http://schemas.microsoft.com/office/drawing/2014/main" id="{B09AC838-6569-4BE4-A6A4-6520E6630268}"/>
              </a:ext>
            </a:extLst>
          </p:cNvPr>
          <p:cNvGrpSpPr>
            <a:grpSpLocks/>
          </p:cNvGrpSpPr>
          <p:nvPr/>
        </p:nvGrpSpPr>
        <p:grpSpPr bwMode="auto">
          <a:xfrm>
            <a:off x="309207" y="5699654"/>
            <a:ext cx="7711867" cy="324561"/>
            <a:chOff x="336996" y="5496473"/>
            <a:chExt cx="11452908" cy="432000"/>
          </a:xfrm>
        </p:grpSpPr>
        <p:pic>
          <p:nvPicPr>
            <p:cNvPr id="13325" name="Picture 23">
              <a:extLst>
                <a:ext uri="{FF2B5EF4-FFF2-40B4-BE49-F238E27FC236}">
                  <a16:creationId xmlns:a16="http://schemas.microsoft.com/office/drawing/2014/main" id="{696C7249-6870-4910-9DEF-2291477338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996" y="5496473"/>
              <a:ext cx="472616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Subtitle 2">
              <a:extLst>
                <a:ext uri="{FF2B5EF4-FFF2-40B4-BE49-F238E27FC236}">
                  <a16:creationId xmlns:a16="http://schemas.microsoft.com/office/drawing/2014/main" id="{A25011E8-B97B-4B50-AEEF-D00BD73180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8367" y="5621800"/>
              <a:ext cx="10891537" cy="269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1000" b="1" dirty="0">
                  <a:solidFill>
                    <a:srgbClr val="108C72"/>
                  </a:solidFill>
                  <a:latin typeface="Raleway" charset="0"/>
                </a:rPr>
                <a:t>Valore economico del progetto/Finanziamento della Compagnia di San Paolo: </a:t>
              </a:r>
              <a:r>
                <a:rPr lang="it-IT" sz="900" dirty="0">
                  <a:latin typeface="Raleway" charset="0"/>
                </a:rPr>
                <a:t>3,742,000.00 € </a:t>
              </a:r>
              <a:endParaRPr lang="it-IT" altLang="it-IT" sz="900" dirty="0">
                <a:latin typeface="Raleway" charset="0"/>
              </a:endParaRPr>
            </a:p>
          </p:txBody>
        </p:sp>
      </p:grpSp>
      <p:cxnSp>
        <p:nvCxnSpPr>
          <p:cNvPr id="53" name="Straight Connector 39">
            <a:extLst>
              <a:ext uri="{FF2B5EF4-FFF2-40B4-BE49-F238E27FC236}">
                <a16:creationId xmlns:a16="http://schemas.microsoft.com/office/drawing/2014/main" id="{60FA1608-9303-4C6C-AF50-FB8B249C1B0A}"/>
              </a:ext>
            </a:extLst>
          </p:cNvPr>
          <p:cNvCxnSpPr>
            <a:cxnSpLocks/>
          </p:cNvCxnSpPr>
          <p:nvPr/>
        </p:nvCxnSpPr>
        <p:spPr>
          <a:xfrm flipV="1">
            <a:off x="698061" y="5410631"/>
            <a:ext cx="6860061" cy="15181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40">
            <a:extLst>
              <a:ext uri="{FF2B5EF4-FFF2-40B4-BE49-F238E27FC236}">
                <a16:creationId xmlns:a16="http://schemas.microsoft.com/office/drawing/2014/main" id="{FE427A55-D466-4780-86C4-457397DBAC15}"/>
              </a:ext>
            </a:extLst>
          </p:cNvPr>
          <p:cNvCxnSpPr>
            <a:cxnSpLocks/>
          </p:cNvCxnSpPr>
          <p:nvPr/>
        </p:nvCxnSpPr>
        <p:spPr>
          <a:xfrm>
            <a:off x="671213" y="5747653"/>
            <a:ext cx="681109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62778D3-745D-4D22-91F5-AF553775DEE4}"/>
              </a:ext>
            </a:extLst>
          </p:cNvPr>
          <p:cNvSpPr txBox="1">
            <a:spLocks/>
          </p:cNvSpPr>
          <p:nvPr/>
        </p:nvSpPr>
        <p:spPr>
          <a:xfrm>
            <a:off x="268357" y="224738"/>
            <a:ext cx="7611011" cy="465282"/>
          </a:xfrm>
          <a:prstGeom prst="rect">
            <a:avLst/>
          </a:prstGeom>
        </p:spPr>
        <p:txBody>
          <a:bodyPr/>
          <a:lstStyle>
            <a:lvl1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7938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15875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623813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831750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defRPr/>
            </a:pPr>
            <a:r>
              <a:rPr lang="it-IT" sz="2400" b="1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Disegno di monitoraggio e valutazione | Articolo+1</a:t>
            </a:r>
            <a:endParaRPr lang="it-IT" sz="2400" b="1" dirty="0"/>
          </a:p>
        </p:txBody>
      </p:sp>
      <p:grpSp>
        <p:nvGrpSpPr>
          <p:cNvPr id="14340" name="Group 29">
            <a:extLst>
              <a:ext uri="{FF2B5EF4-FFF2-40B4-BE49-F238E27FC236}">
                <a16:creationId xmlns:a16="http://schemas.microsoft.com/office/drawing/2014/main" id="{64E45E6A-D053-4AA3-93E2-8929E67FF2D1}"/>
              </a:ext>
            </a:extLst>
          </p:cNvPr>
          <p:cNvGrpSpPr>
            <a:grpSpLocks/>
          </p:cNvGrpSpPr>
          <p:nvPr/>
        </p:nvGrpSpPr>
        <p:grpSpPr bwMode="auto">
          <a:xfrm>
            <a:off x="259472" y="1826656"/>
            <a:ext cx="8577263" cy="498992"/>
            <a:chOff x="569639" y="1479817"/>
            <a:chExt cx="11436828" cy="665121"/>
          </a:xfrm>
        </p:grpSpPr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id="{CA3818F5-A483-4ACD-9A37-E3038E582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69639" y="1712938"/>
              <a:ext cx="433231" cy="432000"/>
            </a:xfrm>
            <a:prstGeom prst="rect">
              <a:avLst/>
            </a:prstGeom>
          </p:spPr>
        </p:pic>
        <p:sp>
          <p:nvSpPr>
            <p:cNvPr id="14354" name="Subtitle 2">
              <a:extLst>
                <a:ext uri="{FF2B5EF4-FFF2-40B4-BE49-F238E27FC236}">
                  <a16:creationId xmlns:a16="http://schemas.microsoft.com/office/drawing/2014/main" id="{ED56A6A5-B83E-4B12-A402-5780E124C6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3156" y="1479817"/>
              <a:ext cx="10833311" cy="273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1100" b="1" dirty="0">
                  <a:solidFill>
                    <a:srgbClr val="108C72"/>
                  </a:solidFill>
                  <a:latin typeface="Raleway" charset="0"/>
                </a:rPr>
                <a:t>Obiettivi :</a:t>
              </a:r>
            </a:p>
          </p:txBody>
        </p:sp>
      </p:grpSp>
      <p:grpSp>
        <p:nvGrpSpPr>
          <p:cNvPr id="14341" name="Group 25">
            <a:extLst>
              <a:ext uri="{FF2B5EF4-FFF2-40B4-BE49-F238E27FC236}">
                <a16:creationId xmlns:a16="http://schemas.microsoft.com/office/drawing/2014/main" id="{FFADBE07-FF56-447B-BFDA-595E01DAC2CE}"/>
              </a:ext>
            </a:extLst>
          </p:cNvPr>
          <p:cNvGrpSpPr>
            <a:grpSpLocks/>
          </p:cNvGrpSpPr>
          <p:nvPr/>
        </p:nvGrpSpPr>
        <p:grpSpPr bwMode="auto">
          <a:xfrm>
            <a:off x="323396" y="4939940"/>
            <a:ext cx="7261770" cy="664221"/>
            <a:chOff x="557183" y="3273639"/>
            <a:chExt cx="11449284" cy="738429"/>
          </a:xfrm>
        </p:grpSpPr>
        <p:pic>
          <p:nvPicPr>
            <p:cNvPr id="10" name="Picture 8">
              <a:extLst>
                <a:ext uri="{FF2B5EF4-FFF2-40B4-BE49-F238E27FC236}">
                  <a16:creationId xmlns:a16="http://schemas.microsoft.com/office/drawing/2014/main" id="{9CCF2BF3-531B-4DBF-966E-0CAE2520E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57183" y="3365903"/>
              <a:ext cx="431998" cy="432000"/>
            </a:xfrm>
            <a:prstGeom prst="rect">
              <a:avLst/>
            </a:prstGeom>
          </p:spPr>
        </p:pic>
        <p:sp>
          <p:nvSpPr>
            <p:cNvPr id="11" name="Subtitle 2">
              <a:extLst>
                <a:ext uri="{FF2B5EF4-FFF2-40B4-BE49-F238E27FC236}">
                  <a16:creationId xmlns:a16="http://schemas.microsoft.com/office/drawing/2014/main" id="{3CDFA641-FFAF-4AE4-ADBD-09E874E59FC1}"/>
                </a:ext>
              </a:extLst>
            </p:cNvPr>
            <p:cNvSpPr txBox="1">
              <a:spLocks/>
            </p:cNvSpPr>
            <p:nvPr/>
          </p:nvSpPr>
          <p:spPr>
            <a:xfrm>
              <a:off x="1172312" y="3273639"/>
              <a:ext cx="10834155" cy="73842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it-IT" sz="1000" b="1" dirty="0">
                  <a:solidFill>
                    <a:srgbClr val="108C72"/>
                  </a:solidFill>
                  <a:ea typeface="+mn-ea"/>
                </a:rPr>
                <a:t>Metodologia per la misurazione d’impatto: </a:t>
              </a:r>
              <a:r>
                <a:rPr lang="it-IT" sz="1000" dirty="0">
                  <a:latin typeface="Calibri" panose="020F0502020204030204" pitchFamily="34" charset="0"/>
                  <a:ea typeface="+mn-ea"/>
                  <a:cs typeface="+mn-cs"/>
                </a:rPr>
                <a:t>Confronto tra gli esiti lavorativi dei partecipanti ad Articolo+1 (1.279) e quelli di un gruppo di controllo di giovani disoccupati iscritti ai Centri per l’Impiego della provincia di Torino (11.400). Strategia di stima: analisi di impatto controfattuale non sperimentale attuata adottando la tecnica del </a:t>
              </a:r>
              <a:r>
                <a:rPr lang="it-IT" sz="1000" i="1" dirty="0" err="1">
                  <a:latin typeface="Calibri" panose="020F0502020204030204" pitchFamily="34" charset="0"/>
                  <a:ea typeface="+mn-ea"/>
                  <a:cs typeface="+mn-cs"/>
                </a:rPr>
                <a:t>propensity</a:t>
              </a:r>
              <a:r>
                <a:rPr lang="it-IT" sz="1000" i="1" dirty="0">
                  <a:latin typeface="Calibri" panose="020F0502020204030204" pitchFamily="34" charset="0"/>
                  <a:ea typeface="+mn-ea"/>
                  <a:cs typeface="+mn-cs"/>
                </a:rPr>
                <a:t> score matching </a:t>
              </a:r>
              <a:r>
                <a:rPr lang="it-IT" sz="1000" dirty="0">
                  <a:latin typeface="Calibri" panose="020F0502020204030204" pitchFamily="34" charset="0"/>
                  <a:ea typeface="+mn-ea"/>
                  <a:cs typeface="+mn-cs"/>
                </a:rPr>
                <a:t>su dati amministrativi SILP. </a:t>
              </a:r>
            </a:p>
          </p:txBody>
        </p:sp>
      </p:grpSp>
      <p:grpSp>
        <p:nvGrpSpPr>
          <p:cNvPr id="14342" name="Group 30">
            <a:extLst>
              <a:ext uri="{FF2B5EF4-FFF2-40B4-BE49-F238E27FC236}">
                <a16:creationId xmlns:a16="http://schemas.microsoft.com/office/drawing/2014/main" id="{134C9CCB-6607-4200-A25D-E71C7C08A8A4}"/>
              </a:ext>
            </a:extLst>
          </p:cNvPr>
          <p:cNvGrpSpPr>
            <a:grpSpLocks/>
          </p:cNvGrpSpPr>
          <p:nvPr/>
        </p:nvGrpSpPr>
        <p:grpSpPr bwMode="auto">
          <a:xfrm>
            <a:off x="268357" y="3304495"/>
            <a:ext cx="7221083" cy="895863"/>
            <a:chOff x="569639" y="2184031"/>
            <a:chExt cx="8917786" cy="1195312"/>
          </a:xfrm>
        </p:grpSpPr>
        <p:sp>
          <p:nvSpPr>
            <p:cNvPr id="14349" name="Subtitle 2">
              <a:extLst>
                <a:ext uri="{FF2B5EF4-FFF2-40B4-BE49-F238E27FC236}">
                  <a16:creationId xmlns:a16="http://schemas.microsoft.com/office/drawing/2014/main" id="{E489B2CC-F1CE-4D77-88EF-B5AF2A7C3E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3157" y="2250046"/>
              <a:ext cx="8314268" cy="1129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defTabSz="914400" eaLnBrk="1" hangingPunct="1">
                <a:lnSpc>
                  <a:spcPts val="1800"/>
                </a:lnSpc>
                <a:spcBef>
                  <a:spcPts val="0"/>
                </a:spcBef>
                <a:defRPr/>
              </a:pPr>
              <a:r>
                <a:rPr lang="it-IT" altLang="it-IT" sz="11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Popolazione di riferimento</a:t>
              </a:r>
              <a:r>
                <a:rPr lang="it-IT" altLang="it-IT" sz="10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:</a:t>
              </a:r>
              <a:r>
                <a:rPr lang="it-IT" altLang="it-IT" sz="1000" dirty="0">
                  <a:latin typeface="Raleway" charset="0"/>
                  <a:cs typeface="Raleway" charset="0"/>
                </a:rPr>
                <a:t> </a:t>
              </a:r>
              <a:r>
                <a:rPr lang="it-IT" altLang="it-IT" sz="1000" dirty="0"/>
                <a:t>1.856 beneficiari intercettati dai partenariati (</a:t>
              </a:r>
              <a:r>
                <a:rPr lang="it-IT" sz="1000" dirty="0"/>
                <a:t>giovani 15-29enni, residenti nella Città Metropolitana di Torino, non iscritti ad alcun percorso educativo, lavorativo o formativo) nel 2017-2018. L’analisi dell’impatto viene svolta sui soli soggetti presi in carico entro aprile 2018 di cui si osserva un percorso di 12 mesi (1.279 beneficiari).</a:t>
              </a:r>
            </a:p>
            <a:p>
              <a:endParaRPr lang="it-IT" altLang="it-IT" sz="1000" dirty="0">
                <a:latin typeface="Raleway" charset="0"/>
                <a:cs typeface="Raleway" charset="0"/>
              </a:endParaRPr>
            </a:p>
          </p:txBody>
        </p:sp>
        <p:pic>
          <p:nvPicPr>
            <p:cNvPr id="14" name="Picture 24">
              <a:extLst>
                <a:ext uri="{FF2B5EF4-FFF2-40B4-BE49-F238E27FC236}">
                  <a16:creationId xmlns:a16="http://schemas.microsoft.com/office/drawing/2014/main" id="{AF6F7F3B-9D72-4718-9A85-0163FAA5B0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l="12287" t="10019" r="11853" b="11355"/>
            <a:stretch/>
          </p:blipFill>
          <p:spPr>
            <a:xfrm>
              <a:off x="569639" y="2184031"/>
              <a:ext cx="468000" cy="485063"/>
            </a:xfrm>
            <a:prstGeom prst="rect">
              <a:avLst/>
            </a:prstGeom>
          </p:spPr>
        </p:pic>
      </p:grpSp>
      <p:cxnSp>
        <p:nvCxnSpPr>
          <p:cNvPr id="15" name="Straight Connector 31">
            <a:extLst>
              <a:ext uri="{FF2B5EF4-FFF2-40B4-BE49-F238E27FC236}">
                <a16:creationId xmlns:a16="http://schemas.microsoft.com/office/drawing/2014/main" id="{BF02AC7E-2CAA-4E16-9C34-5C3390C33D78}"/>
              </a:ext>
            </a:extLst>
          </p:cNvPr>
          <p:cNvCxnSpPr>
            <a:cxnSpLocks/>
          </p:cNvCxnSpPr>
          <p:nvPr/>
        </p:nvCxnSpPr>
        <p:spPr>
          <a:xfrm>
            <a:off x="732853" y="3124200"/>
            <a:ext cx="6713083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32">
            <a:extLst>
              <a:ext uri="{FF2B5EF4-FFF2-40B4-BE49-F238E27FC236}">
                <a16:creationId xmlns:a16="http://schemas.microsoft.com/office/drawing/2014/main" id="{E1634880-968D-46F1-BFC6-66404E822749}"/>
              </a:ext>
            </a:extLst>
          </p:cNvPr>
          <p:cNvCxnSpPr>
            <a:cxnSpLocks/>
          </p:cNvCxnSpPr>
          <p:nvPr/>
        </p:nvCxnSpPr>
        <p:spPr>
          <a:xfrm>
            <a:off x="691674" y="4216355"/>
            <a:ext cx="679776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>
            <a:extLst>
              <a:ext uri="{FF2B5EF4-FFF2-40B4-BE49-F238E27FC236}">
                <a16:creationId xmlns:a16="http://schemas.microsoft.com/office/drawing/2014/main" id="{59871624-04B1-458B-9797-5C43DA8EF2AA}"/>
              </a:ext>
            </a:extLst>
          </p:cNvPr>
          <p:cNvSpPr txBox="1">
            <a:spLocks/>
          </p:cNvSpPr>
          <p:nvPr/>
        </p:nvSpPr>
        <p:spPr>
          <a:xfrm>
            <a:off x="713545" y="2103651"/>
            <a:ext cx="6732391" cy="125412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1000" dirty="0">
                <a:latin typeface="Calibri" panose="020F0502020204030204" pitchFamily="34" charset="0"/>
                <a:ea typeface="+mn-ea"/>
                <a:cs typeface="+mn-cs"/>
              </a:rPr>
              <a:t>Analizzare le modalità di implementazione del programma.</a:t>
            </a:r>
          </a:p>
          <a:p>
            <a:pPr marL="171450" indent="-171450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1000" dirty="0">
                <a:latin typeface="Calibri" panose="020F0502020204030204" pitchFamily="34" charset="0"/>
                <a:ea typeface="+mn-ea"/>
                <a:cs typeface="+mn-cs"/>
              </a:rPr>
              <a:t>Stimare gli effetti del bando Articolo+1 in termini di: attivazione attraverso tirocinio, avvio al lavoro e </a:t>
            </a:r>
            <a:r>
              <a:rPr lang="it-IT" sz="1000">
                <a:latin typeface="Calibri" panose="020F0502020204030204" pitchFamily="34" charset="0"/>
                <a:ea typeface="+mn-ea"/>
                <a:cs typeface="+mn-cs"/>
              </a:rPr>
              <a:t>occupazione.</a:t>
            </a:r>
            <a:endParaRPr lang="it-IT" sz="1000" dirty="0">
              <a:latin typeface="Calibri" panose="020F0502020204030204" pitchFamily="34" charset="0"/>
              <a:ea typeface="+mn-ea"/>
              <a:cs typeface="+mn-cs"/>
            </a:endParaRPr>
          </a:p>
          <a:p>
            <a:pPr marL="171450" indent="-171450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1000" dirty="0">
                <a:latin typeface="Calibri" panose="020F0502020204030204" pitchFamily="34" charset="0"/>
                <a:ea typeface="+mn-ea"/>
                <a:cs typeface="+mn-cs"/>
              </a:rPr>
              <a:t>Evidenziare l’eterogeneità negli effetti osservabili tra diverse categorie di beneficiari identificate sulla base di: genere, età, livelli di occupabilità, istruzione, qualifica professionale.</a:t>
            </a:r>
          </a:p>
        </p:txBody>
      </p:sp>
      <p:sp>
        <p:nvSpPr>
          <p:cNvPr id="14346" name="Subtitle 2">
            <a:extLst>
              <a:ext uri="{FF2B5EF4-FFF2-40B4-BE49-F238E27FC236}">
                <a16:creationId xmlns:a16="http://schemas.microsoft.com/office/drawing/2014/main" id="{4FBDF4EB-B918-48D0-84A7-E82B4313E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3252" y="5889899"/>
            <a:ext cx="6871621" cy="43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defTabSz="914400" eaLnBrk="1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it-IT" altLang="it-IT" sz="1100" b="1" dirty="0">
                <a:solidFill>
                  <a:srgbClr val="108C72"/>
                </a:solidFill>
                <a:latin typeface="Raleway" charset="0"/>
                <a:cs typeface="Raleway" charset="0"/>
              </a:rPr>
              <a:t>Responsabili della valutazione</a:t>
            </a:r>
            <a:r>
              <a:rPr lang="it-IT" altLang="it-IT" sz="900" b="1" dirty="0">
                <a:solidFill>
                  <a:srgbClr val="108C72"/>
                </a:solidFill>
                <a:latin typeface="Raleway" charset="0"/>
                <a:cs typeface="Raleway" charset="0"/>
              </a:rPr>
              <a:t>:</a:t>
            </a:r>
            <a:r>
              <a:rPr lang="it-IT" altLang="it-IT" sz="900" dirty="0">
                <a:latin typeface="Raleway" charset="0"/>
                <a:cs typeface="Raleway" charset="0"/>
              </a:rPr>
              <a:t> </a:t>
            </a:r>
            <a:r>
              <a:rPr lang="it-IT" altLang="it-IT" sz="1000" dirty="0"/>
              <a:t>gruppo di lavoro ASVAPP: Valentina Battiloro, Micol Maggiolini, Luca Mo Costabella, Lisa Zaquini.</a:t>
            </a:r>
          </a:p>
        </p:txBody>
      </p:sp>
      <p:pic>
        <p:nvPicPr>
          <p:cNvPr id="14347" name="Picture 17">
            <a:extLst>
              <a:ext uri="{FF2B5EF4-FFF2-40B4-BE49-F238E27FC236}">
                <a16:creationId xmlns:a16="http://schemas.microsoft.com/office/drawing/2014/main" id="{C8FEC500-2CB5-4866-AADE-C523BFEE2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96" y="5816600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8">
            <a:extLst>
              <a:ext uri="{FF2B5EF4-FFF2-40B4-BE49-F238E27FC236}">
                <a16:creationId xmlns:a16="http://schemas.microsoft.com/office/drawing/2014/main" id="{AD915DDD-C50B-4484-BA4C-1059A4A9E432}"/>
              </a:ext>
            </a:extLst>
          </p:cNvPr>
          <p:cNvCxnSpPr>
            <a:cxnSpLocks/>
          </p:cNvCxnSpPr>
          <p:nvPr/>
        </p:nvCxnSpPr>
        <p:spPr>
          <a:xfrm>
            <a:off x="743252" y="5816600"/>
            <a:ext cx="6850968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5">
            <a:extLst>
              <a:ext uri="{FF2B5EF4-FFF2-40B4-BE49-F238E27FC236}">
                <a16:creationId xmlns:a16="http://schemas.microsoft.com/office/drawing/2014/main" id="{8361ACCB-8970-46D5-ADDA-2F4AD1BDC3C5}"/>
              </a:ext>
            </a:extLst>
          </p:cNvPr>
          <p:cNvGrpSpPr>
            <a:grpSpLocks/>
          </p:cNvGrpSpPr>
          <p:nvPr/>
        </p:nvGrpSpPr>
        <p:grpSpPr bwMode="auto">
          <a:xfrm>
            <a:off x="293689" y="4374522"/>
            <a:ext cx="7291477" cy="437812"/>
            <a:chOff x="510346" y="3327632"/>
            <a:chExt cx="11496121" cy="486726"/>
          </a:xfrm>
        </p:grpSpPr>
        <p:pic>
          <p:nvPicPr>
            <p:cNvPr id="25" name="Picture 8">
              <a:extLst>
                <a:ext uri="{FF2B5EF4-FFF2-40B4-BE49-F238E27FC236}">
                  <a16:creationId xmlns:a16="http://schemas.microsoft.com/office/drawing/2014/main" id="{06D7652A-85C4-4433-9C64-15D5C7A53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10346" y="3365903"/>
              <a:ext cx="431999" cy="432000"/>
            </a:xfrm>
            <a:prstGeom prst="rect">
              <a:avLst/>
            </a:prstGeom>
          </p:spPr>
        </p:pic>
        <p:sp>
          <p:nvSpPr>
            <p:cNvPr id="26" name="Subtitle 2">
              <a:extLst>
                <a:ext uri="{FF2B5EF4-FFF2-40B4-BE49-F238E27FC236}">
                  <a16:creationId xmlns:a16="http://schemas.microsoft.com/office/drawing/2014/main" id="{B0A7BF48-86F0-4019-B914-E5CBFB425B65}"/>
                </a:ext>
              </a:extLst>
            </p:cNvPr>
            <p:cNvSpPr txBox="1">
              <a:spLocks/>
            </p:cNvSpPr>
            <p:nvPr/>
          </p:nvSpPr>
          <p:spPr>
            <a:xfrm>
              <a:off x="1172313" y="3327632"/>
              <a:ext cx="10834154" cy="486726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it-IT" sz="1000" b="1" dirty="0">
                  <a:solidFill>
                    <a:srgbClr val="108C72"/>
                  </a:solidFill>
                  <a:ea typeface="+mn-ea"/>
                </a:rPr>
                <a:t>Metodologia per l’analisi di implementazione: </a:t>
              </a:r>
              <a:r>
                <a:rPr lang="it-IT" sz="1000" dirty="0">
                  <a:latin typeface="Calibri" panose="020F0502020204030204" pitchFamily="34" charset="0"/>
                  <a:ea typeface="+mn-ea"/>
                  <a:cs typeface="+mn-cs"/>
                </a:rPr>
                <a:t>Monitoraggio progressivo dei risultati, focus group e analisi qualitativa basata su interviste.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1EECC8E-438F-49FE-921B-26A68D4B7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934" y="1778175"/>
            <a:ext cx="4070900" cy="243978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C15F01B-C187-46B8-AF0B-61BD369A0AF8}"/>
              </a:ext>
            </a:extLst>
          </p:cNvPr>
          <p:cNvSpPr txBox="1">
            <a:spLocks/>
          </p:cNvSpPr>
          <p:nvPr/>
        </p:nvSpPr>
        <p:spPr>
          <a:xfrm>
            <a:off x="354256" y="419278"/>
            <a:ext cx="7197221" cy="46528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7938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15875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623813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831750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defRPr/>
            </a:pPr>
            <a:r>
              <a:rPr lang="it-IT" sz="2400" b="1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Risultati della Valutazione | Articolo+1</a:t>
            </a:r>
            <a:endParaRPr lang="it-IT" sz="2400" b="1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5588E85-D495-4D3A-A81E-4FB16DB5B619}"/>
              </a:ext>
            </a:extLst>
          </p:cNvPr>
          <p:cNvSpPr/>
          <p:nvPr/>
        </p:nvSpPr>
        <p:spPr>
          <a:xfrm>
            <a:off x="514136" y="1833453"/>
            <a:ext cx="28592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000" dirty="0"/>
              <a:t>Dei 1.279 partecipanti di cui è possibile osservare la storia per 12 mesi…</a:t>
            </a:r>
          </a:p>
          <a:p>
            <a:pPr marL="269875" algn="just"/>
            <a:endParaRPr lang="it-IT" sz="1200" dirty="0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CC0B4AA7-B1FB-4455-98A5-2E906AC075FA}"/>
              </a:ext>
            </a:extLst>
          </p:cNvPr>
          <p:cNvSpPr/>
          <p:nvPr/>
        </p:nvSpPr>
        <p:spPr>
          <a:xfrm>
            <a:off x="4716970" y="1496782"/>
            <a:ext cx="17764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it-IT" sz="1000" b="1" dirty="0">
                <a:solidFill>
                  <a:schemeClr val="accent6"/>
                </a:solidFill>
              </a:rPr>
              <a:t>GLI EFFETTI (di breve periodo)</a:t>
            </a: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28DC5EC5-56AA-4DE2-89E9-F317361FB696}"/>
              </a:ext>
            </a:extLst>
          </p:cNvPr>
          <p:cNvSpPr/>
          <p:nvPr/>
        </p:nvSpPr>
        <p:spPr>
          <a:xfrm>
            <a:off x="514136" y="1508175"/>
            <a:ext cx="15135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it-IT" sz="1000" b="1" dirty="0">
                <a:solidFill>
                  <a:schemeClr val="accent6"/>
                </a:solidFill>
              </a:rPr>
              <a:t>I RISULTATI DI Articolo+1</a:t>
            </a: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F0874953-6341-4E3B-ABB8-408E445F3DB5}"/>
              </a:ext>
            </a:extLst>
          </p:cNvPr>
          <p:cNvSpPr/>
          <p:nvPr/>
        </p:nvSpPr>
        <p:spPr>
          <a:xfrm>
            <a:off x="7922664" y="2135447"/>
            <a:ext cx="93671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800" dirty="0">
                <a:solidFill>
                  <a:schemeClr val="accent6"/>
                </a:solidFill>
              </a:rPr>
              <a:t>Benefici maggiori per gli stranieri</a:t>
            </a:r>
          </a:p>
          <a:p>
            <a:pPr algn="just"/>
            <a:endParaRPr lang="it-IT" sz="800" dirty="0">
              <a:solidFill>
                <a:schemeClr val="accent6"/>
              </a:solidFill>
            </a:endParaRPr>
          </a:p>
          <a:p>
            <a:pPr algn="just"/>
            <a:r>
              <a:rPr lang="it-IT" sz="800" dirty="0">
                <a:solidFill>
                  <a:schemeClr val="accent6"/>
                </a:solidFill>
              </a:rPr>
              <a:t>Effetti nulli sui (pochi) laureati e sui (tanti) partecipanti in possesso di qualifica professionale</a:t>
            </a:r>
          </a:p>
          <a:p>
            <a:pPr algn="just"/>
            <a:endParaRPr lang="it-IT" sz="1000" dirty="0">
              <a:solidFill>
                <a:schemeClr val="accent6"/>
              </a:solidFill>
            </a:endParaRPr>
          </a:p>
          <a:p>
            <a:pPr algn="just"/>
            <a:endParaRPr lang="it-IT" sz="1000" dirty="0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C49F2BB1-1657-4CB0-9E56-0B565E11CF48}"/>
              </a:ext>
            </a:extLst>
          </p:cNvPr>
          <p:cNvSpPr/>
          <p:nvPr/>
        </p:nvSpPr>
        <p:spPr>
          <a:xfrm>
            <a:off x="309772" y="4933788"/>
            <a:ext cx="364309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sz="1200" b="1" dirty="0"/>
              <a:t>Canali di reclutamento: rivedere la strategia di promozione? </a:t>
            </a:r>
            <a:r>
              <a:rPr lang="it-IT" sz="1000" dirty="0"/>
              <a:t>La maggior parte degli utenti viene a sapere del progetto dai canali tradizionali: da operatori dello sportello (53%) o in centri di aggregazione giovanile come scuole e  oratori (20%). </a:t>
            </a:r>
          </a:p>
          <a:p>
            <a:pPr lvl="0" algn="just"/>
            <a:endParaRPr lang="it-IT" sz="800" dirty="0"/>
          </a:p>
          <a:p>
            <a:pPr lvl="0" algn="just"/>
            <a:r>
              <a:rPr lang="it-IT" sz="1200" b="1" dirty="0"/>
              <a:t>Eterogeneità dei trattamenti: bene la flessibilità, ma in media troppo brevi?</a:t>
            </a:r>
            <a:r>
              <a:rPr lang="it-IT" sz="1200" b="1" dirty="0">
                <a:solidFill>
                  <a:srgbClr val="FF0000"/>
                </a:solidFill>
              </a:rPr>
              <a:t> </a:t>
            </a:r>
            <a:r>
              <a:rPr lang="it-IT" sz="1000" dirty="0"/>
              <a:t>La flessibilità dell’intervento sui singoli beneficiari è il punto di forza del programma. I beneficiari ricevono in media 15 h di servizi, ma il 50% riceve fino a 6 h. </a:t>
            </a:r>
          </a:p>
          <a:p>
            <a:pPr algn="just"/>
            <a:endParaRPr lang="it-IT" sz="800" dirty="0"/>
          </a:p>
          <a:p>
            <a:endParaRPr lang="it-IT" sz="1200" dirty="0"/>
          </a:p>
        </p:txBody>
      </p:sp>
      <p:graphicFrame>
        <p:nvGraphicFramePr>
          <p:cNvPr id="34" name="Diagramma 33">
            <a:extLst>
              <a:ext uri="{FF2B5EF4-FFF2-40B4-BE49-F238E27FC236}">
                <a16:creationId xmlns:a16="http://schemas.microsoft.com/office/drawing/2014/main" id="{F26767FF-5C86-4B4A-955A-034A540F15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0467198"/>
              </p:ext>
            </p:extLst>
          </p:nvPr>
        </p:nvGraphicFramePr>
        <p:xfrm>
          <a:off x="354256" y="1963495"/>
          <a:ext cx="3093163" cy="2321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6" name="Elemento grafico 35" descr="Globo terrestre, Africa ed Europa">
            <a:extLst>
              <a:ext uri="{FF2B5EF4-FFF2-40B4-BE49-F238E27FC236}">
                <a16:creationId xmlns:a16="http://schemas.microsoft.com/office/drawing/2014/main" id="{8E9A0F9D-3EA1-4DA4-A6D1-77E774CFBB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551477" y="2165878"/>
            <a:ext cx="319342" cy="319342"/>
          </a:xfrm>
          <a:prstGeom prst="rect">
            <a:avLst/>
          </a:prstGeom>
        </p:spPr>
      </p:pic>
      <p:pic>
        <p:nvPicPr>
          <p:cNvPr id="40" name="Elemento grafico 39" descr="Pergamena diploma">
            <a:extLst>
              <a:ext uri="{FF2B5EF4-FFF2-40B4-BE49-F238E27FC236}">
                <a16:creationId xmlns:a16="http://schemas.microsoft.com/office/drawing/2014/main" id="{9853FFD4-D4F0-414D-B15A-EF1AF827BB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573350" y="2665587"/>
            <a:ext cx="370500" cy="370500"/>
          </a:xfrm>
          <a:prstGeom prst="rect">
            <a:avLst/>
          </a:prstGeom>
        </p:spPr>
      </p:pic>
      <p:sp>
        <p:nvSpPr>
          <p:cNvPr id="51" name="Rettangolo 50">
            <a:extLst>
              <a:ext uri="{FF2B5EF4-FFF2-40B4-BE49-F238E27FC236}">
                <a16:creationId xmlns:a16="http://schemas.microsoft.com/office/drawing/2014/main" id="{2B1DE364-5BAD-4CF8-9228-E6EDFD7C3730}"/>
              </a:ext>
            </a:extLst>
          </p:cNvPr>
          <p:cNvSpPr/>
          <p:nvPr/>
        </p:nvSpPr>
        <p:spPr>
          <a:xfrm>
            <a:off x="4153989" y="4944351"/>
            <a:ext cx="36430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200" b="1" dirty="0"/>
              <a:t>La formazione trasversale e mirata: aumentare le opportunità di certificazione delle competenze? </a:t>
            </a:r>
            <a:r>
              <a:rPr lang="it-IT" sz="1000" dirty="0"/>
              <a:t>Sono poche le attività messe in campo che prevedono percorsi formativi brevi e certificati, finalizzati alla collocazione, a partire dalle richieste specifiche delle aziende.</a:t>
            </a:r>
            <a:endParaRPr lang="it-IT" sz="1000" dirty="0">
              <a:highlight>
                <a:srgbClr val="FFFF00"/>
              </a:highlight>
            </a:endParaRPr>
          </a:p>
        </p:txBody>
      </p:sp>
      <p:sp>
        <p:nvSpPr>
          <p:cNvPr id="62" name="Rettangolo 61">
            <a:extLst>
              <a:ext uri="{FF2B5EF4-FFF2-40B4-BE49-F238E27FC236}">
                <a16:creationId xmlns:a16="http://schemas.microsoft.com/office/drawing/2014/main" id="{A5B1EED9-BE2A-41CE-B65C-37F770E8293A}"/>
              </a:ext>
            </a:extLst>
          </p:cNvPr>
          <p:cNvSpPr/>
          <p:nvPr/>
        </p:nvSpPr>
        <p:spPr>
          <a:xfrm>
            <a:off x="309773" y="4652395"/>
            <a:ext cx="19688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it-IT" sz="1000" b="1" dirty="0">
                <a:solidFill>
                  <a:schemeClr val="accent6"/>
                </a:solidFill>
              </a:rPr>
              <a:t>IMPLEMENTAZIONE DI Articolo+1</a:t>
            </a:r>
          </a:p>
        </p:txBody>
      </p:sp>
      <p:sp>
        <p:nvSpPr>
          <p:cNvPr id="63" name="Rettangolo 62">
            <a:extLst>
              <a:ext uri="{FF2B5EF4-FFF2-40B4-BE49-F238E27FC236}">
                <a16:creationId xmlns:a16="http://schemas.microsoft.com/office/drawing/2014/main" id="{F1FE476A-343B-47B5-B55A-A246BD78D283}"/>
              </a:ext>
            </a:extLst>
          </p:cNvPr>
          <p:cNvSpPr/>
          <p:nvPr/>
        </p:nvSpPr>
        <p:spPr>
          <a:xfrm>
            <a:off x="4153989" y="5880031"/>
            <a:ext cx="372145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000" b="1" dirty="0">
                <a:solidFill>
                  <a:schemeClr val="accent6"/>
                </a:solidFill>
              </a:rPr>
              <a:t>APPROFONDIMENTI PROGRAMMATI PER IL 2020: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it-IT" sz="1000" dirty="0"/>
              <a:t>Analisi degli effetti di più lungo periodo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it-IT" sz="1000" dirty="0"/>
              <a:t>Confronto con Garanzia Giovani (la politica pubblica più simile)</a:t>
            </a:r>
          </a:p>
        </p:txBody>
      </p:sp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8117BF27-44B7-4698-AA24-E4863563930A}"/>
              </a:ext>
            </a:extLst>
          </p:cNvPr>
          <p:cNvCxnSpPr/>
          <p:nvPr/>
        </p:nvCxnSpPr>
        <p:spPr>
          <a:xfrm>
            <a:off x="418011" y="4563291"/>
            <a:ext cx="7263355" cy="8910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B13D300-EFA1-46ED-8178-2551D002F476}"/>
              </a:ext>
            </a:extLst>
          </p:cNvPr>
          <p:cNvSpPr txBox="1"/>
          <p:nvPr/>
        </p:nvSpPr>
        <p:spPr>
          <a:xfrm>
            <a:off x="7551477" y="2456352"/>
            <a:ext cx="357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>
                <a:solidFill>
                  <a:srgbClr val="FF0000"/>
                </a:solidFill>
              </a:rPr>
              <a:t>×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Personalizzati 7">
      <a:dk1>
        <a:srgbClr val="626362"/>
      </a:dk1>
      <a:lt1>
        <a:srgbClr val="FFFFFF"/>
      </a:lt1>
      <a:dk2>
        <a:srgbClr val="626362"/>
      </a:dk2>
      <a:lt2>
        <a:srgbClr val="E8E8E8"/>
      </a:lt2>
      <a:accent1>
        <a:srgbClr val="006633"/>
      </a:accent1>
      <a:accent2>
        <a:srgbClr val="FBB900"/>
      </a:accent2>
      <a:accent3>
        <a:srgbClr val="E50068"/>
      </a:accent3>
      <a:accent4>
        <a:srgbClr val="008FD2"/>
      </a:accent4>
      <a:accent5>
        <a:srgbClr val="006633"/>
      </a:accent5>
      <a:accent6>
        <a:srgbClr val="00663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1321</TotalTime>
  <Words>1716</Words>
  <Application>Microsoft Office PowerPoint</Application>
  <PresentationFormat>Presentazione su schermo (4:3)</PresentationFormat>
  <Paragraphs>135</Paragraphs>
  <Slides>7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6" baseType="lpstr">
      <vt:lpstr>Arial</vt:lpstr>
      <vt:lpstr>Bauer Bodoni Std 1</vt:lpstr>
      <vt:lpstr>Bauer Bodoni Std 1 Roman</vt:lpstr>
      <vt:lpstr>Calibri</vt:lpstr>
      <vt:lpstr>Myriad Pro</vt:lpstr>
      <vt:lpstr>Raleway</vt:lpstr>
      <vt:lpstr>Wingdings</vt:lpstr>
      <vt:lpstr>Default Theme</vt:lpstr>
      <vt:lpstr>Chart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office2</dc:creator>
  <cp:lastModifiedBy>Flavia Coda Moscarola</cp:lastModifiedBy>
  <cp:revision>185</cp:revision>
  <cp:lastPrinted>2020-03-20T13:47:46Z</cp:lastPrinted>
  <dcterms:created xsi:type="dcterms:W3CDTF">2020-01-16T14:05:44Z</dcterms:created>
  <dcterms:modified xsi:type="dcterms:W3CDTF">2020-03-20T15:48:08Z</dcterms:modified>
</cp:coreProperties>
</file>