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8" r:id="rId4"/>
  </p:sldMasterIdLst>
  <p:notesMasterIdLst>
    <p:notesMasterId r:id="rId12"/>
  </p:notesMasterIdLst>
  <p:handoutMasterIdLst>
    <p:handoutMasterId r:id="rId13"/>
  </p:handoutMasterIdLst>
  <p:sldIdLst>
    <p:sldId id="265" r:id="rId5"/>
    <p:sldId id="281" r:id="rId6"/>
    <p:sldId id="282" r:id="rId7"/>
    <p:sldId id="277" r:id="rId8"/>
    <p:sldId id="270" r:id="rId9"/>
    <p:sldId id="271" r:id="rId10"/>
    <p:sldId id="279" r:id="rId11"/>
  </p:sldIdLst>
  <p:sldSz cx="12192000" cy="6858000"/>
  <p:notesSz cx="6797675" cy="9856788"/>
  <p:embeddedFontLst>
    <p:embeddedFont>
      <p:font typeface="Calibri" panose="020F0502020204030204" pitchFamily="34" charset="0"/>
      <p:regular r:id="rId14"/>
      <p:bold r:id="rId15"/>
      <p:italic r:id="rId16"/>
      <p:boldItalic r:id="rId17"/>
    </p:embeddedFont>
    <p:embeddedFont>
      <p:font typeface="Calibri Light" panose="020F0302020204030204" pitchFamily="34" charset="0"/>
      <p:regular r:id="rId18"/>
      <p:italic r:id="rId19"/>
    </p:embeddedFont>
    <p:embeddedFont>
      <p:font typeface="Raleway" panose="020B0604020202020204" charset="0"/>
      <p:regular r:id="rId20"/>
      <p:bold r:id="rId21"/>
      <p:italic r:id="rId22"/>
      <p:boldItalic r:id="rId23"/>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orgia Valle" initials="GV" lastIdx="1" clrIdx="0"/>
  <p:cmAuthor id="1" name="Luca Alessandro Giovannetti" initials="LAG" lastIdx="3" clrIdx="1">
    <p:extLst>
      <p:ext uri="{19B8F6BF-5375-455C-9EA6-DF929625EA0E}">
        <p15:presenceInfo xmlns:p15="http://schemas.microsoft.com/office/powerpoint/2012/main" userId="S-1-5-21-8915387-119489993-1287535205-937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C72"/>
    <a:srgbClr val="00A989"/>
    <a:srgbClr val="D0CECE"/>
    <a:srgbClr val="FCEA10"/>
    <a:srgbClr val="86BC25"/>
    <a:srgbClr val="68A52B"/>
    <a:srgbClr val="99D55D"/>
    <a:srgbClr val="5C9226"/>
    <a:srgbClr val="FFFFFF"/>
    <a:srgbClr val="CFD7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48"/>
  </p:normalViewPr>
  <p:slideViewPr>
    <p:cSldViewPr snapToGrid="0" snapToObjects="1">
      <p:cViewPr varScale="1">
        <p:scale>
          <a:sx n="110" d="100"/>
          <a:sy n="110" d="100"/>
        </p:scale>
        <p:origin x="438" y="66"/>
      </p:cViewPr>
      <p:guideLst>
        <p:guide orient="horz" pos="2160"/>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8006648284345886"/>
          <c:y val="8.1805368325015115E-2"/>
          <c:w val="0.40814734966050092"/>
          <c:h val="0.79616818480377793"/>
        </c:manualLayout>
      </c:layout>
      <c:pieChart>
        <c:varyColors val="1"/>
        <c:ser>
          <c:idx val="0"/>
          <c:order val="0"/>
          <c:tx>
            <c:strRef>
              <c:f>Sheet1!$B$1</c:f>
              <c:strCache>
                <c:ptCount val="1"/>
                <c:pt idx="0">
                  <c:v>Erogato</c:v>
                </c:pt>
              </c:strCache>
            </c:strRef>
          </c:tx>
          <c:dPt>
            <c:idx val="0"/>
            <c:bubble3D val="0"/>
            <c:spPr>
              <a:solidFill>
                <a:srgbClr val="036937"/>
              </a:solidFill>
              <a:ln w="19050">
                <a:solidFill>
                  <a:schemeClr val="lt1"/>
                </a:solidFill>
              </a:ln>
              <a:effectLst/>
            </c:spPr>
            <c:extLst>
              <c:ext xmlns:c16="http://schemas.microsoft.com/office/drawing/2014/chart" uri="{C3380CC4-5D6E-409C-BE32-E72D297353CC}">
                <c16:uniqueId val="{00000001-4698-47C9-9CD4-692656355A8A}"/>
              </c:ext>
            </c:extLst>
          </c:dPt>
          <c:dPt>
            <c:idx val="1"/>
            <c:bubble3D val="0"/>
            <c:spPr>
              <a:solidFill>
                <a:srgbClr val="108C72"/>
              </a:solidFill>
              <a:ln w="19050">
                <a:solidFill>
                  <a:schemeClr val="lt1"/>
                </a:solidFill>
              </a:ln>
              <a:effectLst/>
            </c:spPr>
            <c:extLst>
              <c:ext xmlns:c16="http://schemas.microsoft.com/office/drawing/2014/chart" uri="{C3380CC4-5D6E-409C-BE32-E72D297353CC}">
                <c16:uniqueId val="{00000002-4698-47C9-9CD4-692656355A8A}"/>
              </c:ext>
            </c:extLst>
          </c:dPt>
          <c:dPt>
            <c:idx val="2"/>
            <c:bubble3D val="0"/>
            <c:spPr>
              <a:solidFill>
                <a:srgbClr val="86BC25"/>
              </a:solidFill>
              <a:ln w="19050">
                <a:solidFill>
                  <a:schemeClr val="lt1"/>
                </a:solidFill>
              </a:ln>
              <a:effectLst/>
            </c:spPr>
            <c:extLst>
              <c:ext xmlns:c16="http://schemas.microsoft.com/office/drawing/2014/chart" uri="{C3380CC4-5D6E-409C-BE32-E72D297353CC}">
                <c16:uniqueId val="{00000003-4698-47C9-9CD4-692656355A8A}"/>
              </c:ext>
            </c:extLst>
          </c:dPt>
          <c:dPt>
            <c:idx val="3"/>
            <c:bubble3D val="0"/>
            <c:spPr>
              <a:solidFill>
                <a:srgbClr val="CFD700"/>
              </a:solidFill>
              <a:ln w="19050">
                <a:solidFill>
                  <a:schemeClr val="lt1"/>
                </a:solidFill>
              </a:ln>
              <a:effectLst/>
            </c:spPr>
            <c:extLst>
              <c:ext xmlns:c16="http://schemas.microsoft.com/office/drawing/2014/chart" uri="{C3380CC4-5D6E-409C-BE32-E72D297353CC}">
                <c16:uniqueId val="{00000004-4698-47C9-9CD4-692656355A8A}"/>
              </c:ext>
            </c:extLst>
          </c:dPt>
          <c:dPt>
            <c:idx val="4"/>
            <c:bubble3D val="0"/>
            <c:spPr>
              <a:solidFill>
                <a:srgbClr val="FCEA10"/>
              </a:solidFill>
              <a:ln w="19050">
                <a:solidFill>
                  <a:schemeClr val="lt1"/>
                </a:solidFill>
              </a:ln>
              <a:effectLst/>
            </c:spPr>
            <c:extLst>
              <c:ext xmlns:c16="http://schemas.microsoft.com/office/drawing/2014/chart" uri="{C3380CC4-5D6E-409C-BE32-E72D297353CC}">
                <c16:uniqueId val="{00000005-4698-47C9-9CD4-692656355A8A}"/>
              </c:ext>
            </c:extLst>
          </c:dPt>
          <c:dPt>
            <c:idx val="5"/>
            <c:bubble3D val="0"/>
            <c:spPr>
              <a:solidFill>
                <a:srgbClr val="00A989"/>
              </a:solidFill>
              <a:ln w="19050">
                <a:solidFill>
                  <a:schemeClr val="lt1"/>
                </a:solidFill>
              </a:ln>
              <a:effectLst/>
            </c:spPr>
            <c:extLst>
              <c:ext xmlns:c16="http://schemas.microsoft.com/office/drawing/2014/chart" uri="{C3380CC4-5D6E-409C-BE32-E72D297353CC}">
                <c16:uniqueId val="{00000006-4698-47C9-9CD4-692656355A8A}"/>
              </c:ext>
            </c:extLst>
          </c:dPt>
          <c:dPt>
            <c:idx val="6"/>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7-4698-47C9-9CD4-692656355A8A}"/>
              </c:ext>
            </c:extLst>
          </c:dPt>
          <c:dPt>
            <c:idx val="7"/>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8-4698-47C9-9CD4-692656355A8A}"/>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1-4698-47C9-9CD4-692656355A8A}"/>
                </c:ext>
              </c:extLst>
            </c:dLbl>
            <c:dLbl>
              <c:idx val="1"/>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2-4698-47C9-9CD4-692656355A8A}"/>
                </c:ext>
              </c:extLst>
            </c:dLbl>
            <c:dLbl>
              <c:idx val="4"/>
              <c:layout>
                <c:manualLayout>
                  <c:x val="7.6198533262938906E-2"/>
                  <c:y val="-5.94239705687240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698-47C9-9CD4-692656355A8A}"/>
                </c:ext>
              </c:extLst>
            </c:dLbl>
            <c:dLbl>
              <c:idx val="5"/>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6-4698-47C9-9CD4-692656355A8A}"/>
                </c:ext>
              </c:extLst>
            </c:dLbl>
            <c:dLbl>
              <c:idx val="7"/>
              <c:layout>
                <c:manualLayout>
                  <c:x val="2.7500952528898625E-2"/>
                  <c:y val="9.44280737157804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698-47C9-9CD4-692656355A8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Raleway" panose="020B0503030101060003" pitchFamily="34" charset="0"/>
                    <a:ea typeface="+mn-ea"/>
                    <a:cs typeface="+mn-cs"/>
                  </a:defRPr>
                </a:pPr>
                <a:endParaRPr lang="it-IT"/>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Grant-making</c:v>
                </c:pt>
                <c:pt idx="1">
                  <c:v>SAI</c:v>
                </c:pt>
                <c:pt idx="2">
                  <c:v>Enti partecipati</c:v>
                </c:pt>
                <c:pt idx="3">
                  <c:v>Enti strumentali</c:v>
                </c:pt>
                <c:pt idx="4">
                  <c:v>Bandi</c:v>
                </c:pt>
                <c:pt idx="5">
                  <c:v>Convenzioni</c:v>
                </c:pt>
                <c:pt idx="6">
                  <c:v>Progetti integrati</c:v>
                </c:pt>
                <c:pt idx="7">
                  <c:v>Programmi</c:v>
                </c:pt>
              </c:strCache>
            </c:strRef>
          </c:cat>
          <c:val>
            <c:numRef>
              <c:f>Sheet1!$B$2:$B$9</c:f>
              <c:numCache>
                <c:formatCode>0.0%</c:formatCode>
                <c:ptCount val="8"/>
                <c:pt idx="0">
                  <c:v>0.28599999999999998</c:v>
                </c:pt>
                <c:pt idx="1">
                  <c:v>6.3E-2</c:v>
                </c:pt>
                <c:pt idx="2">
                  <c:v>7.3999999999999996E-2</c:v>
                </c:pt>
                <c:pt idx="3">
                  <c:v>0.217</c:v>
                </c:pt>
                <c:pt idx="4">
                  <c:v>5.7000000000000002E-2</c:v>
                </c:pt>
                <c:pt idx="5">
                  <c:v>0.16300000000000001</c:v>
                </c:pt>
                <c:pt idx="6">
                  <c:v>0.09</c:v>
                </c:pt>
                <c:pt idx="7">
                  <c:v>4.9000000000000002E-2</c:v>
                </c:pt>
              </c:numCache>
            </c:numRef>
          </c:val>
          <c:extLst>
            <c:ext xmlns:c16="http://schemas.microsoft.com/office/drawing/2014/chart" uri="{C3380CC4-5D6E-409C-BE32-E72D297353CC}">
              <c16:uniqueId val="{00000000-4698-47C9-9CD4-692656355A8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5438242014763925"/>
          <c:y val="6.2508945386064024E-2"/>
          <c:w val="0.33396492384492099"/>
          <c:h val="0.89563606403013185"/>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sz="1000">
          <a:latin typeface="Raleway" panose="020B0503030101060003" pitchFamily="34" charset="0"/>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960208600086234E-2"/>
          <c:y val="9.9397889458002681E-2"/>
          <c:w val="0.35295753418979303"/>
          <c:h val="0.79192730798466837"/>
        </c:manualLayout>
      </c:layout>
      <c:pieChart>
        <c:varyColors val="1"/>
        <c:ser>
          <c:idx val="0"/>
          <c:order val="0"/>
          <c:tx>
            <c:strRef>
              <c:f>Sheet1!$B$1</c:f>
              <c:strCache>
                <c:ptCount val="1"/>
                <c:pt idx="0">
                  <c:v>uso</c:v>
                </c:pt>
              </c:strCache>
            </c:strRef>
          </c:tx>
          <c:spPr>
            <a:ln w="12700">
              <a:solidFill>
                <a:schemeClr val="bg1"/>
              </a:solidFill>
            </a:ln>
          </c:spPr>
          <c:dPt>
            <c:idx val="0"/>
            <c:bubble3D val="0"/>
            <c:spPr>
              <a:solidFill>
                <a:schemeClr val="bg1">
                  <a:lumMod val="75000"/>
                </a:schemeClr>
              </a:solidFill>
              <a:ln w="12700">
                <a:solidFill>
                  <a:schemeClr val="bg1"/>
                </a:solidFill>
              </a:ln>
              <a:effectLst/>
            </c:spPr>
            <c:extLst>
              <c:ext xmlns:c16="http://schemas.microsoft.com/office/drawing/2014/chart" uri="{C3380CC4-5D6E-409C-BE32-E72D297353CC}">
                <c16:uniqueId val="{00000001-0D50-40C3-AA5B-D09938EF13B3}"/>
              </c:ext>
            </c:extLst>
          </c:dPt>
          <c:dPt>
            <c:idx val="1"/>
            <c:bubble3D val="0"/>
            <c:spPr>
              <a:solidFill>
                <a:schemeClr val="accent2"/>
              </a:solidFill>
              <a:ln w="12700">
                <a:solidFill>
                  <a:schemeClr val="bg1"/>
                </a:solidFill>
              </a:ln>
              <a:effectLst/>
            </c:spPr>
            <c:extLst>
              <c:ext xmlns:c16="http://schemas.microsoft.com/office/drawing/2014/chart" uri="{C3380CC4-5D6E-409C-BE32-E72D297353CC}">
                <c16:uniqueId val="{00000003-0D50-40C3-AA5B-D09938EF13B3}"/>
              </c:ext>
            </c:extLst>
          </c:dPt>
          <c:dPt>
            <c:idx val="2"/>
            <c:bubble3D val="0"/>
            <c:spPr>
              <a:solidFill>
                <a:srgbClr val="86BC25"/>
              </a:solidFill>
              <a:ln w="12700">
                <a:solidFill>
                  <a:schemeClr val="bg1"/>
                </a:solidFill>
              </a:ln>
              <a:effectLst/>
            </c:spPr>
            <c:extLst>
              <c:ext xmlns:c16="http://schemas.microsoft.com/office/drawing/2014/chart" uri="{C3380CC4-5D6E-409C-BE32-E72D297353CC}">
                <c16:uniqueId val="{00000005-0D50-40C3-AA5B-D09938EF13B3}"/>
              </c:ext>
            </c:extLst>
          </c:dPt>
          <c:dPt>
            <c:idx val="3"/>
            <c:bubble3D val="0"/>
            <c:spPr>
              <a:solidFill>
                <a:srgbClr val="108C72"/>
              </a:solidFill>
              <a:ln w="12700">
                <a:solidFill>
                  <a:schemeClr val="bg1"/>
                </a:solidFill>
              </a:ln>
              <a:effectLst/>
            </c:spPr>
            <c:extLst>
              <c:ext xmlns:c16="http://schemas.microsoft.com/office/drawing/2014/chart" uri="{C3380CC4-5D6E-409C-BE32-E72D297353CC}">
                <c16:uniqueId val="{00000007-0D50-40C3-AA5B-D09938EF13B3}"/>
              </c:ext>
            </c:extLst>
          </c:dPt>
          <c:dLbls>
            <c:dLbl>
              <c:idx val="0"/>
              <c:layout>
                <c:manualLayout>
                  <c:x val="-5.9334419836006937E-2"/>
                  <c:y val="0.1139291211841159"/>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50-40C3-AA5B-D09938EF13B3}"/>
                </c:ext>
              </c:extLst>
            </c:dLbl>
            <c:dLbl>
              <c:idx val="3"/>
              <c:layout>
                <c:manualLayout>
                  <c:x val="7.1517465100316494E-2"/>
                  <c:y val="0.11857892324073518"/>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bg1"/>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extLst>
                <c:ext xmlns:c15="http://schemas.microsoft.com/office/drawing/2012/chart" uri="{CE6537A1-D6FC-4f65-9D91-7224C49458BB}">
                  <c15:layout>
                    <c:manualLayout>
                      <c:w val="0.1115242800486838"/>
                      <c:h val="0.20507241813140858"/>
                    </c:manualLayout>
                  </c15:layout>
                </c:ext>
                <c:ext xmlns:c16="http://schemas.microsoft.com/office/drawing/2014/chart" uri="{C3380CC4-5D6E-409C-BE32-E72D297353CC}">
                  <c16:uniqueId val="{00000007-0D50-40C3-AA5B-D09938EF13B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Elementare/Medie</c:v>
                </c:pt>
                <c:pt idx="1">
                  <c:v>Diploma</c:v>
                </c:pt>
                <c:pt idx="2">
                  <c:v>Laurea</c:v>
                </c:pt>
                <c:pt idx="3">
                  <c:v>Post-laurea</c:v>
                </c:pt>
              </c:strCache>
            </c:strRef>
          </c:cat>
          <c:val>
            <c:numRef>
              <c:f>Sheet1!$B$2:$B$5</c:f>
              <c:numCache>
                <c:formatCode>0%</c:formatCode>
                <c:ptCount val="4"/>
                <c:pt idx="0">
                  <c:v>0.12</c:v>
                </c:pt>
                <c:pt idx="1">
                  <c:v>0.34499999999999997</c:v>
                </c:pt>
                <c:pt idx="2">
                  <c:v>0.44400000000000001</c:v>
                </c:pt>
                <c:pt idx="3">
                  <c:v>9.1999999999999998E-2</c:v>
                </c:pt>
              </c:numCache>
            </c:numRef>
          </c:val>
          <c:extLst>
            <c:ext xmlns:c16="http://schemas.microsoft.com/office/drawing/2014/chart" uri="{C3380CC4-5D6E-409C-BE32-E72D297353CC}">
              <c16:uniqueId val="{00000008-0D50-40C3-AA5B-D09938EF13B3}"/>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41935172007141586"/>
          <c:y val="0.14605995275136174"/>
          <c:w val="0.43690696933099271"/>
          <c:h val="0.6488229582100001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Raleway" panose="020B0503030101060003" pitchFamily="34" charset="0"/>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960208600086234E-2"/>
          <c:y val="9.9397889458002681E-2"/>
          <c:w val="0.35295753418979303"/>
          <c:h val="0.79192730798466837"/>
        </c:manualLayout>
      </c:layout>
      <c:pieChart>
        <c:varyColors val="1"/>
        <c:ser>
          <c:idx val="0"/>
          <c:order val="0"/>
          <c:tx>
            <c:strRef>
              <c:f>Sheet1!$B$1</c:f>
              <c:strCache>
                <c:ptCount val="1"/>
                <c:pt idx="0">
                  <c:v>Provenienza</c:v>
                </c:pt>
              </c:strCache>
            </c:strRef>
          </c:tx>
          <c:spPr>
            <a:ln w="12700">
              <a:solidFill>
                <a:schemeClr val="bg1"/>
              </a:solidFill>
            </a:ln>
          </c:spPr>
          <c:dPt>
            <c:idx val="0"/>
            <c:bubble3D val="0"/>
            <c:spPr>
              <a:solidFill>
                <a:srgbClr val="108C72"/>
              </a:solidFill>
              <a:ln w="12700">
                <a:solidFill>
                  <a:schemeClr val="bg1"/>
                </a:solidFill>
              </a:ln>
              <a:effectLst/>
            </c:spPr>
            <c:extLst>
              <c:ext xmlns:c16="http://schemas.microsoft.com/office/drawing/2014/chart" uri="{C3380CC4-5D6E-409C-BE32-E72D297353CC}">
                <c16:uniqueId val="{00000001-92FB-4B11-9172-73C7154A0AF1}"/>
              </c:ext>
            </c:extLst>
          </c:dPt>
          <c:dPt>
            <c:idx val="1"/>
            <c:bubble3D val="0"/>
            <c:spPr>
              <a:solidFill>
                <a:schemeClr val="accent2"/>
              </a:solidFill>
              <a:ln w="12700">
                <a:solidFill>
                  <a:schemeClr val="bg1"/>
                </a:solidFill>
              </a:ln>
              <a:effectLst/>
            </c:spPr>
            <c:extLst>
              <c:ext xmlns:c16="http://schemas.microsoft.com/office/drawing/2014/chart" uri="{C3380CC4-5D6E-409C-BE32-E72D297353CC}">
                <c16:uniqueId val="{00000003-92FB-4B11-9172-73C7154A0AF1}"/>
              </c:ext>
            </c:extLst>
          </c:dPt>
          <c:dPt>
            <c:idx val="2"/>
            <c:bubble3D val="0"/>
            <c:spPr>
              <a:solidFill>
                <a:srgbClr val="86BC25"/>
              </a:solidFill>
              <a:ln w="12700">
                <a:solidFill>
                  <a:schemeClr val="bg1"/>
                </a:solidFill>
              </a:ln>
              <a:effectLst/>
            </c:spPr>
            <c:extLst>
              <c:ext xmlns:c16="http://schemas.microsoft.com/office/drawing/2014/chart" uri="{C3380CC4-5D6E-409C-BE32-E72D297353CC}">
                <c16:uniqueId val="{00000005-92FB-4B11-9172-73C7154A0AF1}"/>
              </c:ext>
            </c:extLst>
          </c:dPt>
          <c:dPt>
            <c:idx val="3"/>
            <c:bubble3D val="0"/>
            <c:spPr>
              <a:solidFill>
                <a:srgbClr val="108C72"/>
              </a:solidFill>
              <a:ln w="12700">
                <a:solidFill>
                  <a:schemeClr val="bg1"/>
                </a:solidFill>
              </a:ln>
              <a:effectLst/>
            </c:spPr>
            <c:extLst>
              <c:ext xmlns:c16="http://schemas.microsoft.com/office/drawing/2014/chart" uri="{C3380CC4-5D6E-409C-BE32-E72D297353CC}">
                <c16:uniqueId val="{00000007-92FB-4B11-9172-73C7154A0AF1}"/>
              </c:ext>
            </c:extLst>
          </c:dPt>
          <c:dLbls>
            <c:dLbl>
              <c:idx val="0"/>
              <c:layout>
                <c:manualLayout>
                  <c:x val="-0.15430896978412476"/>
                  <c:y val="-0.12787962581890569"/>
                </c:manualLayout>
              </c:layout>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2FB-4B11-9172-73C7154A0AF1}"/>
                </c:ext>
              </c:extLst>
            </c:dLbl>
            <c:dLbl>
              <c:idx val="2"/>
              <c:layout>
                <c:manualLayout>
                  <c:x val="8.0471637426900583E-2"/>
                  <c:y val="0.16043080330008158"/>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2FB-4B11-9172-73C7154A0AF1}"/>
                </c:ext>
              </c:extLst>
            </c:dLbl>
            <c:dLbl>
              <c:idx val="3"/>
              <c:layout>
                <c:manualLayout>
                  <c:x val="7.1517465100316494E-2"/>
                  <c:y val="0.11857892324073518"/>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bg1"/>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extLst>
                <c:ext xmlns:c15="http://schemas.microsoft.com/office/drawing/2012/chart" uri="{CE6537A1-D6FC-4f65-9D91-7224C49458BB}">
                  <c15:layout>
                    <c:manualLayout>
                      <c:w val="0.1115242800486838"/>
                      <c:h val="0.20507241813140858"/>
                    </c:manualLayout>
                  </c15:layout>
                </c:ext>
                <c:ext xmlns:c16="http://schemas.microsoft.com/office/drawing/2014/chart" uri="{C3380CC4-5D6E-409C-BE32-E72D297353CC}">
                  <c16:uniqueId val="{00000007-92FB-4B11-9172-73C7154A0AF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Comune Torino</c:v>
                </c:pt>
                <c:pt idx="1">
                  <c:v>Altri comuni della Città Metropolitana di Torino</c:v>
                </c:pt>
                <c:pt idx="2">
                  <c:v>Altre Province</c:v>
                </c:pt>
              </c:strCache>
            </c:strRef>
          </c:cat>
          <c:val>
            <c:numRef>
              <c:f>Sheet1!$B$2:$B$4</c:f>
              <c:numCache>
                <c:formatCode>0%</c:formatCode>
                <c:ptCount val="3"/>
                <c:pt idx="0">
                  <c:v>0.61299999999999999</c:v>
                </c:pt>
                <c:pt idx="1">
                  <c:v>0.23899999999999999</c:v>
                </c:pt>
                <c:pt idx="2">
                  <c:v>0.14799999999999999</c:v>
                </c:pt>
              </c:numCache>
            </c:numRef>
          </c:val>
          <c:extLst>
            <c:ext xmlns:c16="http://schemas.microsoft.com/office/drawing/2014/chart" uri="{C3380CC4-5D6E-409C-BE32-E72D297353CC}">
              <c16:uniqueId val="{00000008-92FB-4B11-9172-73C7154A0AF1}"/>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9380870025978615"/>
          <c:y val="0.18326129844413425"/>
          <c:w val="0.49099912280701752"/>
          <c:h val="0.7516363465935138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Raleway" panose="020B0503030101060003" pitchFamily="34" charset="0"/>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34580611257939903"/>
          <c:y val="0"/>
          <c:w val="0.6989617321718764"/>
          <c:h val="0.62745297178511605"/>
        </c:manualLayout>
      </c:layout>
      <c:barChart>
        <c:barDir val="bar"/>
        <c:grouping val="percentStacked"/>
        <c:varyColors val="0"/>
        <c:ser>
          <c:idx val="0"/>
          <c:order val="0"/>
          <c:tx>
            <c:strRef>
              <c:f>Sheet1!$A$2</c:f>
              <c:strCache>
                <c:ptCount val="1"/>
                <c:pt idx="0">
                  <c:v>Nessuno</c:v>
                </c:pt>
              </c:strCache>
            </c:strRef>
          </c:tx>
          <c:spPr>
            <a:solidFill>
              <a:schemeClr val="bg1">
                <a:lumMod val="85000"/>
              </a:schemeClr>
            </a:solidFill>
            <a:ln>
              <a:noFill/>
            </a:ln>
            <a:effectLst/>
          </c:spPr>
          <c:invertIfNegative val="0"/>
          <c:dPt>
            <c:idx val="0"/>
            <c:invertIfNegative val="0"/>
            <c:bubble3D val="0"/>
            <c:spPr>
              <a:solidFill>
                <a:schemeClr val="bg1">
                  <a:lumMod val="85000"/>
                </a:schemeClr>
              </a:solidFill>
              <a:ln>
                <a:noFill/>
              </a:ln>
              <a:effectLst/>
            </c:spPr>
            <c:extLst>
              <c:ext xmlns:c16="http://schemas.microsoft.com/office/drawing/2014/chart" uri="{C3380CC4-5D6E-409C-BE32-E72D297353CC}">
                <c16:uniqueId val="{00000001-DC3E-4708-B9BA-92DDB782572C}"/>
              </c:ext>
            </c:extLst>
          </c:dPt>
          <c:dPt>
            <c:idx val="1"/>
            <c:invertIfNegative val="0"/>
            <c:bubble3D val="0"/>
            <c:spPr>
              <a:solidFill>
                <a:schemeClr val="bg1">
                  <a:lumMod val="85000"/>
                </a:schemeClr>
              </a:solidFill>
              <a:ln>
                <a:noFill/>
              </a:ln>
              <a:effectLst/>
            </c:spPr>
            <c:extLst>
              <c:ext xmlns:c16="http://schemas.microsoft.com/office/drawing/2014/chart" uri="{C3380CC4-5D6E-409C-BE32-E72D297353CC}">
                <c16:uniqueId val="{00000003-DC3E-4708-B9BA-92DDB782572C}"/>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5-DC3E-4708-B9BA-92DDB782572C}"/>
              </c:ext>
            </c:extLst>
          </c:dPt>
          <c:dPt>
            <c:idx val="3"/>
            <c:invertIfNegative val="0"/>
            <c:bubble3D val="0"/>
            <c:spPr>
              <a:solidFill>
                <a:schemeClr val="bg1">
                  <a:lumMod val="85000"/>
                </a:schemeClr>
              </a:solidFill>
              <a:ln>
                <a:noFill/>
              </a:ln>
              <a:effectLst/>
            </c:spPr>
            <c:extLst>
              <c:ext xmlns:c16="http://schemas.microsoft.com/office/drawing/2014/chart" uri="{C3380CC4-5D6E-409C-BE32-E72D297353CC}">
                <c16:uniqueId val="{00000007-DC3E-4708-B9BA-92DDB782572C}"/>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Frequentati</c:v>
                </c:pt>
                <c:pt idx="1">
                  <c:v>Conosciuti</c:v>
                </c:pt>
              </c:strCache>
            </c:strRef>
          </c:cat>
          <c:val>
            <c:numRef>
              <c:f>Sheet1!$B$2:$C$2</c:f>
              <c:numCache>
                <c:formatCode>0%</c:formatCode>
                <c:ptCount val="2"/>
                <c:pt idx="0">
                  <c:v>0.36</c:v>
                </c:pt>
                <c:pt idx="1">
                  <c:v>0.15</c:v>
                </c:pt>
              </c:numCache>
            </c:numRef>
          </c:val>
          <c:extLst>
            <c:ext xmlns:c16="http://schemas.microsoft.com/office/drawing/2014/chart" uri="{C3380CC4-5D6E-409C-BE32-E72D297353CC}">
              <c16:uniqueId val="{00000008-DC3E-4708-B9BA-92DDB782572C}"/>
            </c:ext>
          </c:extLst>
        </c:ser>
        <c:ser>
          <c:idx val="1"/>
          <c:order val="1"/>
          <c:tx>
            <c:strRef>
              <c:f>Sheet1!$A$3</c:f>
              <c:strCache>
                <c:ptCount val="1"/>
                <c:pt idx="0">
                  <c:v>1 Ente</c:v>
                </c:pt>
              </c:strCache>
            </c:strRef>
          </c:tx>
          <c:spPr>
            <a:solidFill>
              <a:schemeClr val="accent5">
                <a:tint val="86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Frequentati</c:v>
                </c:pt>
                <c:pt idx="1">
                  <c:v>Conosciuti</c:v>
                </c:pt>
              </c:strCache>
            </c:strRef>
          </c:cat>
          <c:val>
            <c:numRef>
              <c:f>Sheet1!$B$3:$C$3</c:f>
              <c:numCache>
                <c:formatCode>0%</c:formatCode>
                <c:ptCount val="2"/>
                <c:pt idx="0">
                  <c:v>0.33</c:v>
                </c:pt>
                <c:pt idx="1">
                  <c:v>0.34</c:v>
                </c:pt>
              </c:numCache>
            </c:numRef>
          </c:val>
          <c:extLst>
            <c:ext xmlns:c16="http://schemas.microsoft.com/office/drawing/2014/chart" uri="{C3380CC4-5D6E-409C-BE32-E72D297353CC}">
              <c16:uniqueId val="{00000009-DC3E-4708-B9BA-92DDB782572C}"/>
            </c:ext>
          </c:extLst>
        </c:ser>
        <c:ser>
          <c:idx val="2"/>
          <c:order val="2"/>
          <c:tx>
            <c:strRef>
              <c:f>Sheet1!$A$4</c:f>
              <c:strCache>
                <c:ptCount val="1"/>
                <c:pt idx="0">
                  <c:v>2 Enti</c:v>
                </c:pt>
              </c:strCache>
            </c:strRef>
          </c:tx>
          <c:spPr>
            <a:solidFill>
              <a:schemeClr val="accent5">
                <a:shade val="86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Frequentati</c:v>
                </c:pt>
                <c:pt idx="1">
                  <c:v>Conosciuti</c:v>
                </c:pt>
              </c:strCache>
            </c:strRef>
          </c:cat>
          <c:val>
            <c:numRef>
              <c:f>Sheet1!$B$4:$C$4</c:f>
              <c:numCache>
                <c:formatCode>0%</c:formatCode>
                <c:ptCount val="2"/>
                <c:pt idx="0">
                  <c:v>0.18</c:v>
                </c:pt>
                <c:pt idx="1">
                  <c:v>0.21</c:v>
                </c:pt>
              </c:numCache>
            </c:numRef>
          </c:val>
          <c:extLst>
            <c:ext xmlns:c16="http://schemas.microsoft.com/office/drawing/2014/chart" uri="{C3380CC4-5D6E-409C-BE32-E72D297353CC}">
              <c16:uniqueId val="{0000000A-DC3E-4708-B9BA-92DDB782572C}"/>
            </c:ext>
          </c:extLst>
        </c:ser>
        <c:ser>
          <c:idx val="3"/>
          <c:order val="3"/>
          <c:tx>
            <c:strRef>
              <c:f>Sheet1!$A$5</c:f>
              <c:strCache>
                <c:ptCount val="1"/>
                <c:pt idx="0">
                  <c:v>3 Enti</c:v>
                </c:pt>
              </c:strCache>
            </c:strRef>
          </c:tx>
          <c:spPr>
            <a:solidFill>
              <a:schemeClr val="accent5">
                <a:shade val="58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Frequentati</c:v>
                </c:pt>
                <c:pt idx="1">
                  <c:v>Conosciuti</c:v>
                </c:pt>
              </c:strCache>
            </c:strRef>
          </c:cat>
          <c:val>
            <c:numRef>
              <c:f>Sheet1!$B$5:$C$5</c:f>
              <c:numCache>
                <c:formatCode>0%</c:formatCode>
                <c:ptCount val="2"/>
                <c:pt idx="0">
                  <c:v>0.13</c:v>
                </c:pt>
                <c:pt idx="1">
                  <c:v>0.3</c:v>
                </c:pt>
              </c:numCache>
            </c:numRef>
          </c:val>
          <c:extLst>
            <c:ext xmlns:c16="http://schemas.microsoft.com/office/drawing/2014/chart" uri="{C3380CC4-5D6E-409C-BE32-E72D297353CC}">
              <c16:uniqueId val="{0000000B-DC3E-4708-B9BA-92DDB782572C}"/>
            </c:ext>
          </c:extLst>
        </c:ser>
        <c:dLbls>
          <c:showLegendKey val="0"/>
          <c:showVal val="0"/>
          <c:showCatName val="0"/>
          <c:showSerName val="0"/>
          <c:showPercent val="0"/>
          <c:showBubbleSize val="0"/>
        </c:dLbls>
        <c:gapWidth val="150"/>
        <c:overlap val="100"/>
        <c:axId val="713559168"/>
        <c:axId val="713552608"/>
      </c:barChart>
      <c:valAx>
        <c:axId val="713552608"/>
        <c:scaling>
          <c:orientation val="minMax"/>
        </c:scaling>
        <c:delete val="0"/>
        <c:axPos val="b"/>
        <c:majorGridlines>
          <c:spPr>
            <a:ln w="9525" cap="flat" cmpd="sng" algn="ctr">
              <a:solidFill>
                <a:schemeClr val="tx1">
                  <a:lumMod val="15000"/>
                  <a:lumOff val="85000"/>
                </a:schemeClr>
              </a:solidFill>
              <a:prstDash val="dash"/>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crossAx val="713559168"/>
        <c:crosses val="autoZero"/>
        <c:crossBetween val="between"/>
      </c:valAx>
      <c:catAx>
        <c:axId val="7135591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crossAx val="713552608"/>
        <c:crosses val="autoZero"/>
        <c:auto val="1"/>
        <c:lblAlgn val="ctr"/>
        <c:lblOffset val="100"/>
        <c:noMultiLvlLbl val="0"/>
      </c:catAx>
      <c:spPr>
        <a:noFill/>
        <a:ln>
          <a:noFill/>
        </a:ln>
        <a:effectLst/>
      </c:spPr>
    </c:plotArea>
    <c:legend>
      <c:legendPos val="b"/>
      <c:layout>
        <c:manualLayout>
          <c:xMode val="edge"/>
          <c:yMode val="edge"/>
          <c:x val="3.0622037257615725E-2"/>
          <c:y val="0.81368846286033025"/>
          <c:w val="0.91756021128401977"/>
          <c:h val="0.1366186853229981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Raleway" panose="020B0503030101060003" pitchFamily="34" charset="0"/>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960208600086234E-2"/>
          <c:y val="9.9397889458002681E-2"/>
          <c:w val="0.35295753418979303"/>
          <c:h val="0.79192730798466837"/>
        </c:manualLayout>
      </c:layout>
      <c:pieChart>
        <c:varyColors val="1"/>
        <c:ser>
          <c:idx val="0"/>
          <c:order val="0"/>
          <c:tx>
            <c:strRef>
              <c:f>Sheet1!$B$1</c:f>
              <c:strCache>
                <c:ptCount val="1"/>
                <c:pt idx="0">
                  <c:v>Provenienza</c:v>
                </c:pt>
              </c:strCache>
            </c:strRef>
          </c:tx>
          <c:spPr>
            <a:ln w="12700">
              <a:solidFill>
                <a:schemeClr val="bg1"/>
              </a:solidFill>
            </a:ln>
          </c:spPr>
          <c:dPt>
            <c:idx val="0"/>
            <c:bubble3D val="0"/>
            <c:spPr>
              <a:solidFill>
                <a:srgbClr val="108C72"/>
              </a:solidFill>
              <a:ln w="12700">
                <a:solidFill>
                  <a:schemeClr val="bg1"/>
                </a:solidFill>
              </a:ln>
              <a:effectLst/>
            </c:spPr>
            <c:extLst>
              <c:ext xmlns:c16="http://schemas.microsoft.com/office/drawing/2014/chart" uri="{C3380CC4-5D6E-409C-BE32-E72D297353CC}">
                <c16:uniqueId val="{00000001-1D0E-4681-B8D5-344C6C69D849}"/>
              </c:ext>
            </c:extLst>
          </c:dPt>
          <c:dPt>
            <c:idx val="1"/>
            <c:bubble3D val="0"/>
            <c:spPr>
              <a:solidFill>
                <a:schemeClr val="accent2"/>
              </a:solidFill>
              <a:ln w="12700">
                <a:solidFill>
                  <a:schemeClr val="bg1"/>
                </a:solidFill>
              </a:ln>
              <a:effectLst/>
            </c:spPr>
            <c:extLst>
              <c:ext xmlns:c16="http://schemas.microsoft.com/office/drawing/2014/chart" uri="{C3380CC4-5D6E-409C-BE32-E72D297353CC}">
                <c16:uniqueId val="{00000003-1D0E-4681-B8D5-344C6C69D849}"/>
              </c:ext>
            </c:extLst>
          </c:dPt>
          <c:dPt>
            <c:idx val="2"/>
            <c:bubble3D val="0"/>
            <c:spPr>
              <a:solidFill>
                <a:srgbClr val="86BC25"/>
              </a:solidFill>
              <a:ln w="12700">
                <a:solidFill>
                  <a:schemeClr val="bg1"/>
                </a:solidFill>
              </a:ln>
              <a:effectLst/>
            </c:spPr>
            <c:extLst>
              <c:ext xmlns:c16="http://schemas.microsoft.com/office/drawing/2014/chart" uri="{C3380CC4-5D6E-409C-BE32-E72D297353CC}">
                <c16:uniqueId val="{00000005-1D0E-4681-B8D5-344C6C69D849}"/>
              </c:ext>
            </c:extLst>
          </c:dPt>
          <c:dPt>
            <c:idx val="3"/>
            <c:bubble3D val="0"/>
            <c:spPr>
              <a:solidFill>
                <a:srgbClr val="D0CECE"/>
              </a:solidFill>
              <a:ln w="12700">
                <a:solidFill>
                  <a:schemeClr val="bg1"/>
                </a:solidFill>
              </a:ln>
              <a:effectLst/>
            </c:spPr>
            <c:extLst>
              <c:ext xmlns:c16="http://schemas.microsoft.com/office/drawing/2014/chart" uri="{C3380CC4-5D6E-409C-BE32-E72D297353CC}">
                <c16:uniqueId val="{00000007-1D0E-4681-B8D5-344C6C69D849}"/>
              </c:ext>
            </c:extLst>
          </c:dPt>
          <c:dLbls>
            <c:dLbl>
              <c:idx val="0"/>
              <c:layout>
                <c:manualLayout>
                  <c:x val="-0.13202836257309944"/>
                  <c:y val="2.0925756952184554E-2"/>
                </c:manualLayout>
              </c:layout>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D0E-4681-B8D5-344C6C69D849}"/>
                </c:ext>
              </c:extLst>
            </c:dLbl>
            <c:dLbl>
              <c:idx val="1"/>
              <c:layout>
                <c:manualLayout>
                  <c:x val="8.8408484208754981E-2"/>
                  <c:y val="-0.1266984098621646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D0E-4681-B8D5-344C6C69D849}"/>
                </c:ext>
              </c:extLst>
            </c:dLbl>
            <c:dLbl>
              <c:idx val="2"/>
              <c:layout>
                <c:manualLayout>
                  <c:x val="8.0471637426900583E-2"/>
                  <c:y val="-3.487626158697426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D0E-4681-B8D5-344C6C69D849}"/>
                </c:ext>
              </c:extLst>
            </c:dLbl>
            <c:dLbl>
              <c:idx val="3"/>
              <c:layout>
                <c:manualLayout>
                  <c:x val="7.5230994152046787E-2"/>
                  <c:y val="0.16508060535670085"/>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extLst>
                <c:ext xmlns:c15="http://schemas.microsoft.com/office/drawing/2012/chart" uri="{CE6537A1-D6FC-4f65-9D91-7224C49458BB}">
                  <c15:layout>
                    <c:manualLayout>
                      <c:w val="0.1115242800486838"/>
                      <c:h val="0.20507241813140858"/>
                    </c:manualLayout>
                  </c15:layout>
                </c:ext>
                <c:ext xmlns:c16="http://schemas.microsoft.com/office/drawing/2014/chart" uri="{C3380CC4-5D6E-409C-BE32-E72D297353CC}">
                  <c16:uniqueId val="{00000007-1D0E-4681-B8D5-344C6C69D84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Raleway" panose="020B0503030101060003" pitchFamily="34" charset="0"/>
                    <a:ea typeface="+mn-ea"/>
                    <a:cs typeface="+mn-cs"/>
                  </a:defRPr>
                </a:pPr>
                <a:endParaRPr lang="it-IT"/>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Amici e conoscenti</c:v>
                </c:pt>
                <c:pt idx="1">
                  <c:v>Pubblicità</c:v>
                </c:pt>
                <c:pt idx="2">
                  <c:v>Social Network</c:v>
                </c:pt>
                <c:pt idx="3">
                  <c:v>Altro</c:v>
                </c:pt>
              </c:strCache>
            </c:strRef>
          </c:cat>
          <c:val>
            <c:numRef>
              <c:f>Sheet1!$B$2:$B$5</c:f>
              <c:numCache>
                <c:formatCode>0%</c:formatCode>
                <c:ptCount val="4"/>
                <c:pt idx="0">
                  <c:v>0.58899999999999997</c:v>
                </c:pt>
                <c:pt idx="1">
                  <c:v>9.8000000000000004E-2</c:v>
                </c:pt>
                <c:pt idx="2">
                  <c:v>0.154</c:v>
                </c:pt>
                <c:pt idx="3">
                  <c:v>0.159</c:v>
                </c:pt>
              </c:numCache>
            </c:numRef>
          </c:val>
          <c:extLst>
            <c:ext xmlns:c16="http://schemas.microsoft.com/office/drawing/2014/chart" uri="{C3380CC4-5D6E-409C-BE32-E72D297353CC}">
              <c16:uniqueId val="{00000008-1D0E-4681-B8D5-344C6C69D849}"/>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9380870025978615"/>
          <c:y val="0.18326129844413425"/>
          <c:w val="0.47243187134502929"/>
          <c:h val="0.7516363465935138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Raleway" panose="020B0503030101060003" pitchFamily="34" charset="0"/>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5">
  <a:schemeClr val="accent5"/>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2839"/>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sz="quarter" idx="1"/>
          </p:nvPr>
        </p:nvSpPr>
        <p:spPr>
          <a:xfrm>
            <a:off x="3850443" y="0"/>
            <a:ext cx="2945659" cy="492839"/>
          </a:xfrm>
          <a:prstGeom prst="rect">
            <a:avLst/>
          </a:prstGeom>
        </p:spPr>
        <p:txBody>
          <a:bodyPr vert="horz" lIns="91440" tIns="45720" rIns="91440" bIns="45720" rtlCol="0"/>
          <a:lstStyle>
            <a:lvl1pPr algn="r">
              <a:defRPr sz="1200"/>
            </a:lvl1pPr>
          </a:lstStyle>
          <a:p>
            <a:fld id="{2B53BA27-4675-46BC-8309-3F7AF97B1A81}" type="datetimeFigureOut">
              <a:rPr lang="it-IT" smtClean="0"/>
              <a:t>17/10/2019</a:t>
            </a:fld>
            <a:endParaRPr lang="it-IT" dirty="0"/>
          </a:p>
        </p:txBody>
      </p:sp>
      <p:sp>
        <p:nvSpPr>
          <p:cNvPr id="4" name="Segnaposto piè di pagina 3"/>
          <p:cNvSpPr>
            <a:spLocks noGrp="1"/>
          </p:cNvSpPr>
          <p:nvPr>
            <p:ph type="ftr" sz="quarter" idx="2"/>
          </p:nvPr>
        </p:nvSpPr>
        <p:spPr>
          <a:xfrm>
            <a:off x="0" y="9362238"/>
            <a:ext cx="2945659" cy="492839"/>
          </a:xfrm>
          <a:prstGeom prst="rect">
            <a:avLst/>
          </a:prstGeom>
        </p:spPr>
        <p:txBody>
          <a:bodyPr vert="horz" lIns="91440" tIns="45720" rIns="91440" bIns="45720" rtlCol="0" anchor="b"/>
          <a:lstStyle>
            <a:lvl1pPr algn="l">
              <a:defRPr sz="1200"/>
            </a:lvl1pPr>
          </a:lstStyle>
          <a:p>
            <a:endParaRPr lang="it-IT" dirty="0"/>
          </a:p>
        </p:txBody>
      </p:sp>
      <p:sp>
        <p:nvSpPr>
          <p:cNvPr id="5" name="Segnaposto numero diapositiva 4"/>
          <p:cNvSpPr>
            <a:spLocks noGrp="1"/>
          </p:cNvSpPr>
          <p:nvPr>
            <p:ph type="sldNum" sz="quarter" idx="3"/>
          </p:nvPr>
        </p:nvSpPr>
        <p:spPr>
          <a:xfrm>
            <a:off x="3850443" y="9362238"/>
            <a:ext cx="2945659" cy="492839"/>
          </a:xfrm>
          <a:prstGeom prst="rect">
            <a:avLst/>
          </a:prstGeom>
        </p:spPr>
        <p:txBody>
          <a:bodyPr vert="horz" lIns="91440" tIns="45720" rIns="91440" bIns="45720" rtlCol="0" anchor="b"/>
          <a:lstStyle>
            <a:lvl1pPr algn="r">
              <a:defRPr sz="1200"/>
            </a:lvl1pPr>
          </a:lstStyle>
          <a:p>
            <a:fld id="{842AE431-7709-4E3A-8DC7-A205B9914FD4}" type="slidenum">
              <a:rPr lang="it-IT" smtClean="0"/>
              <a:t>‹N›</a:t>
            </a:fld>
            <a:endParaRPr lang="it-IT" dirty="0"/>
          </a:p>
        </p:txBody>
      </p:sp>
    </p:spTree>
    <p:extLst>
      <p:ext uri="{BB962C8B-B14F-4D97-AF65-F5344CB8AC3E}">
        <p14:creationId xmlns:p14="http://schemas.microsoft.com/office/powerpoint/2010/main" val="18594486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4551"/>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50443" y="0"/>
            <a:ext cx="2945659" cy="494551"/>
          </a:xfrm>
          <a:prstGeom prst="rect">
            <a:avLst/>
          </a:prstGeom>
        </p:spPr>
        <p:txBody>
          <a:bodyPr vert="horz" lIns="91440" tIns="45720" rIns="91440" bIns="45720" rtlCol="0"/>
          <a:lstStyle>
            <a:lvl1pPr algn="r">
              <a:defRPr sz="1200"/>
            </a:lvl1pPr>
          </a:lstStyle>
          <a:p>
            <a:fld id="{27222F0D-0338-C54B-A199-DBF4DB0F8C6F}" type="datetimeFigureOut">
              <a:rPr lang="it-IT" smtClean="0"/>
              <a:t>17/10/2019</a:t>
            </a:fld>
            <a:endParaRPr lang="it-IT" dirty="0"/>
          </a:p>
        </p:txBody>
      </p:sp>
      <p:sp>
        <p:nvSpPr>
          <p:cNvPr id="4" name="Segnaposto immagine diapositiva 3"/>
          <p:cNvSpPr>
            <a:spLocks noGrp="1" noRot="1" noChangeAspect="1"/>
          </p:cNvSpPr>
          <p:nvPr>
            <p:ph type="sldImg" idx="2"/>
          </p:nvPr>
        </p:nvSpPr>
        <p:spPr>
          <a:xfrm>
            <a:off x="441325" y="1231900"/>
            <a:ext cx="5915025" cy="33274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768" y="4743578"/>
            <a:ext cx="5438140" cy="388111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362239"/>
            <a:ext cx="2945659" cy="494550"/>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50443" y="9362239"/>
            <a:ext cx="2945659" cy="494550"/>
          </a:xfrm>
          <a:prstGeom prst="rect">
            <a:avLst/>
          </a:prstGeom>
        </p:spPr>
        <p:txBody>
          <a:bodyPr vert="horz" lIns="91440" tIns="45720" rIns="91440" bIns="45720" rtlCol="0" anchor="b"/>
          <a:lstStyle>
            <a:lvl1pPr algn="r">
              <a:defRPr sz="1200"/>
            </a:lvl1pPr>
          </a:lstStyle>
          <a:p>
            <a:fld id="{671E2A7D-A3AE-414F-8A8C-9A7D82272C44}" type="slidenum">
              <a:rPr lang="it-IT" smtClean="0"/>
              <a:t>‹N›</a:t>
            </a:fld>
            <a:endParaRPr lang="it-IT" dirty="0"/>
          </a:p>
        </p:txBody>
      </p:sp>
    </p:spTree>
    <p:extLst>
      <p:ext uri="{BB962C8B-B14F-4D97-AF65-F5344CB8AC3E}">
        <p14:creationId xmlns:p14="http://schemas.microsoft.com/office/powerpoint/2010/main" val="163378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71193971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 colonna SINGOLA">
    <p:spTree>
      <p:nvGrpSpPr>
        <p:cNvPr id="1" name=""/>
        <p:cNvGrpSpPr/>
        <p:nvPr/>
      </p:nvGrpSpPr>
      <p:grpSpPr>
        <a:xfrm>
          <a:off x="0" y="0"/>
          <a:ext cx="0" cy="0"/>
          <a:chOff x="0" y="0"/>
          <a:chExt cx="0" cy="0"/>
        </a:xfrm>
      </p:grpSpPr>
      <p:grpSp>
        <p:nvGrpSpPr>
          <p:cNvPr id="11" name="Gruppo 10"/>
          <p:cNvGrpSpPr/>
          <p:nvPr userDrawn="1"/>
        </p:nvGrpSpPr>
        <p:grpSpPr>
          <a:xfrm rot="16200000">
            <a:off x="5966461" y="632459"/>
            <a:ext cx="274319" cy="12176760"/>
            <a:chOff x="-3556" y="0"/>
            <a:chExt cx="106680" cy="6483096"/>
          </a:xfrm>
        </p:grpSpPr>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1027176"/>
              <a:ext cx="2161032" cy="106680"/>
            </a:xfrm>
            <a:prstGeom prst="rect">
              <a:avLst/>
            </a:prstGeom>
          </p:spPr>
        </p:pic>
        <p:pic>
          <p:nvPicPr>
            <p:cNvPr id="18" name="Immagin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3188208"/>
              <a:ext cx="2161032" cy="106680"/>
            </a:xfrm>
            <a:prstGeom prst="rect">
              <a:avLst/>
            </a:prstGeom>
          </p:spPr>
        </p:pic>
        <p:pic>
          <p:nvPicPr>
            <p:cNvPr id="19" name="Immagin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5349240"/>
              <a:ext cx="2161032" cy="106680"/>
            </a:xfrm>
            <a:prstGeom prst="rect">
              <a:avLst/>
            </a:prstGeom>
          </p:spPr>
        </p:pic>
      </p:grpSp>
      <p:sp>
        <p:nvSpPr>
          <p:cNvPr id="2" name="Title 1"/>
          <p:cNvSpPr>
            <a:spLocks noGrp="1"/>
          </p:cNvSpPr>
          <p:nvPr>
            <p:ph type="ctrTitle" hasCustomPrompt="1"/>
          </p:nvPr>
        </p:nvSpPr>
        <p:spPr>
          <a:xfrm>
            <a:off x="628363" y="217870"/>
            <a:ext cx="9877460" cy="620376"/>
          </a:xfrm>
          <a:prstGeom prst="rect">
            <a:avLst/>
          </a:prstGeom>
        </p:spPr>
        <p:txBody>
          <a:bodyPr lIns="0" tIns="0" rIns="0" bIns="0" anchor="t" anchorCtr="0">
            <a:normAutofit/>
          </a:bodyPr>
          <a:lstStyle>
            <a:lvl1pPr algn="l">
              <a:defRPr sz="2800" b="1">
                <a:gradFill>
                  <a:gsLst>
                    <a:gs pos="0">
                      <a:srgbClr val="036937"/>
                    </a:gs>
                    <a:gs pos="24000">
                      <a:srgbClr val="108C72"/>
                    </a:gs>
                    <a:gs pos="56000">
                      <a:srgbClr val="86BC25"/>
                    </a:gs>
                    <a:gs pos="97326">
                      <a:srgbClr val="FCEA10"/>
                    </a:gs>
                    <a:gs pos="76000">
                      <a:srgbClr val="CFD700"/>
                    </a:gs>
                  </a:gsLst>
                  <a:lin ang="0" scaled="1"/>
                </a:gradFill>
                <a:latin typeface="Raleway" charset="0"/>
                <a:ea typeface="Raleway" charset="0"/>
                <a:cs typeface="Raleway" charset="0"/>
              </a:defRPr>
            </a:lvl1pPr>
          </a:lstStyle>
          <a:p>
            <a:r>
              <a:rPr lang="it-IT" dirty="0"/>
              <a:t>Titolo titolo titolo titolo</a:t>
            </a:r>
            <a:endParaRPr lang="en-US" dirty="0"/>
          </a:p>
        </p:txBody>
      </p:sp>
      <p:sp>
        <p:nvSpPr>
          <p:cNvPr id="3" name="Subtitle 2"/>
          <p:cNvSpPr>
            <a:spLocks noGrp="1"/>
          </p:cNvSpPr>
          <p:nvPr>
            <p:ph type="subTitle" idx="1" hasCustomPrompt="1"/>
          </p:nvPr>
        </p:nvSpPr>
        <p:spPr>
          <a:xfrm>
            <a:off x="620741" y="1150374"/>
            <a:ext cx="11354949" cy="3833730"/>
          </a:xfrm>
          <a:prstGeom prst="rect">
            <a:avLst/>
          </a:prstGeom>
        </p:spPr>
        <p:txBody>
          <a:bodyPr lIns="0" tIns="0" rIns="0" bIns="0">
            <a:noAutofit/>
          </a:bodyPr>
          <a:lstStyle>
            <a:lvl1pPr marL="0" indent="0" algn="l">
              <a:lnSpc>
                <a:spcPts val="1800"/>
              </a:lnSpc>
              <a:buNone/>
              <a:defRPr sz="140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Corpo del testo COLONNA SINGOLA</a:t>
            </a:r>
            <a:endParaRPr lang="en-US" dirty="0"/>
          </a:p>
        </p:txBody>
      </p:sp>
      <p:sp>
        <p:nvSpPr>
          <p:cNvPr id="14" name="Slide Number Placeholder 3"/>
          <p:cNvSpPr>
            <a:spLocks noGrp="1"/>
          </p:cNvSpPr>
          <p:nvPr>
            <p:ph type="sldNum" sz="quarter" idx="12"/>
          </p:nvPr>
        </p:nvSpPr>
        <p:spPr>
          <a:xfrm>
            <a:off x="10591801" y="6535198"/>
            <a:ext cx="1173479" cy="365125"/>
          </a:xfrm>
          <a:prstGeom prst="rect">
            <a:avLst/>
          </a:prstGeom>
        </p:spPr>
        <p:txBody>
          <a:bodyPr/>
          <a:lstStyle>
            <a:lvl1pPr algn="ctr">
              <a:defRPr sz="1600">
                <a:solidFill>
                  <a:srgbClr val="146238"/>
                </a:solidFill>
                <a:latin typeface="Raleway" charset="0"/>
                <a:ea typeface="Raleway" charset="0"/>
                <a:cs typeface="Raleway" charset="0"/>
              </a:defRPr>
            </a:lvl1pPr>
          </a:lstStyle>
          <a:p>
            <a:fld id="{FEDAE875-4048-254F-AF2D-3CFA50F6E766}" type="slidenum">
              <a:rPr lang="it-IT" smtClean="0"/>
              <a:pPr/>
              <a:t>‹N›</a:t>
            </a:fld>
            <a:endParaRPr lang="it-IT" dirty="0"/>
          </a:p>
        </p:txBody>
      </p:sp>
      <p:pic>
        <p:nvPicPr>
          <p:cNvPr id="20" name="Immagin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05823" y="61475"/>
            <a:ext cx="1552949" cy="696289"/>
          </a:xfrm>
          <a:prstGeom prst="rect">
            <a:avLst/>
          </a:prstGeom>
        </p:spPr>
      </p:pic>
    </p:spTree>
    <p:extLst>
      <p:ext uri="{BB962C8B-B14F-4D97-AF65-F5344CB8AC3E}">
        <p14:creationId xmlns:p14="http://schemas.microsoft.com/office/powerpoint/2010/main" val="35568025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10/17/2019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‹N›</a:t>
            </a:fld>
            <a:endParaRPr lang="en-US" dirty="0"/>
          </a:p>
        </p:txBody>
      </p:sp>
    </p:spTree>
    <p:extLst>
      <p:ext uri="{BB962C8B-B14F-4D97-AF65-F5344CB8AC3E}">
        <p14:creationId xmlns:p14="http://schemas.microsoft.com/office/powerpoint/2010/main" val="2032044695"/>
      </p:ext>
    </p:extLst>
  </p:cSld>
  <p:clrMap bg1="lt1" tx1="dk1" bg2="lt2" tx2="dk2" accent1="accent1" accent2="accent2" accent3="accent3" accent4="accent4" accent5="accent5" accent6="accent6" hlink="hlink" folHlink="folHlink"/>
  <p:sldLayoutIdLst>
    <p:sldLayoutId id="2147483675" r:id="rId1"/>
    <p:sldLayoutId id="214748368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8.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7.png"/><Relationship Id="rId10" Type="http://schemas.microsoft.com/office/2007/relationships/hdphoto" Target="../media/hdphoto6.wdp"/><Relationship Id="rId4" Type="http://schemas.microsoft.com/office/2007/relationships/hdphoto" Target="../media/hdphoto4.wdp"/><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microsoft.com/office/2007/relationships/hdphoto" Target="../media/hdphoto8.wdp"/><Relationship Id="rId3" Type="http://schemas.microsoft.com/office/2007/relationships/hdphoto" Target="../media/hdphoto7.wdp"/><Relationship Id="rId7"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chart" Target="../charts/chart3.xml"/><Relationship Id="rId7" Type="http://schemas.openxmlformats.org/officeDocument/2006/relationships/chart" Target="../charts/chart5.xml"/><Relationship Id="rId2" Type="http://schemas.openxmlformats.org/officeDocument/2006/relationships/chart" Target="../charts/chart2.xml"/><Relationship Id="rId1" Type="http://schemas.openxmlformats.org/officeDocument/2006/relationships/slideLayout" Target="../slideLayouts/slideLayout2.xml"/><Relationship Id="rId6" Type="http://schemas.microsoft.com/office/2007/relationships/hdphoto" Target="../media/hdphoto9.wdp"/><Relationship Id="rId5" Type="http://schemas.openxmlformats.org/officeDocument/2006/relationships/image" Target="../media/image14.png"/><Relationship Id="rId10" Type="http://schemas.openxmlformats.org/officeDocument/2006/relationships/image" Target="../media/image17.jpg"/><Relationship Id="rId4" Type="http://schemas.openxmlformats.org/officeDocument/2006/relationships/chart" Target="../charts/chart4.xml"/><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600" y="359666"/>
            <a:ext cx="3599688" cy="1801367"/>
          </a:xfrm>
          <a:prstGeom prst="rect">
            <a:avLst/>
          </a:prstGeom>
        </p:spPr>
      </p:pic>
      <p:sp>
        <p:nvSpPr>
          <p:cNvPr id="3" name="CasellaDiTesto 2"/>
          <p:cNvSpPr txBox="1"/>
          <p:nvPr/>
        </p:nvSpPr>
        <p:spPr>
          <a:xfrm>
            <a:off x="1524000" y="3086100"/>
            <a:ext cx="9144000" cy="1508105"/>
          </a:xfrm>
          <a:prstGeom prst="rect">
            <a:avLst/>
          </a:prstGeom>
          <a:noFill/>
        </p:spPr>
        <p:txBody>
          <a:bodyPr wrap="square" rtlCol="0">
            <a:spAutoFit/>
          </a:bodyPr>
          <a:lstStyle/>
          <a:p>
            <a:pPr algn="ctr"/>
            <a:r>
              <a:rPr lang="it-IT" sz="2800" dirty="0">
                <a:solidFill>
                  <a:schemeClr val="bg2">
                    <a:lumMod val="75000"/>
                  </a:schemeClr>
                </a:solidFill>
                <a:latin typeface="Raleway" charset="0"/>
              </a:rPr>
              <a:t>Monitoraggio e valutazione</a:t>
            </a:r>
            <a:br>
              <a:rPr lang="it-IT" sz="3600" b="1" dirty="0">
                <a:solidFill>
                  <a:srgbClr val="108C72"/>
                </a:solidFill>
                <a:latin typeface="Raleway" charset="0"/>
              </a:rPr>
            </a:br>
            <a:r>
              <a:rPr lang="it-IT" sz="3200" b="1" dirty="0">
                <a:solidFill>
                  <a:srgbClr val="108C72"/>
                </a:solidFill>
                <a:latin typeface="Raleway" charset="0"/>
              </a:rPr>
              <a:t>Progetto: Nuovi Sguardi</a:t>
            </a:r>
          </a:p>
          <a:p>
            <a:pPr algn="ctr"/>
            <a:r>
              <a:rPr lang="it-IT" sz="3200" dirty="0">
                <a:solidFill>
                  <a:srgbClr val="108C72"/>
                </a:solidFill>
                <a:latin typeface="Raleway" charset="0"/>
              </a:rPr>
              <a:t>2018</a:t>
            </a:r>
            <a:endParaRPr lang="it-IT" sz="3200" dirty="0">
              <a:solidFill>
                <a:srgbClr val="108C72"/>
              </a:solidFill>
              <a:latin typeface="Raleway" charset="0"/>
              <a:ea typeface="Raleway" charset="0"/>
              <a:cs typeface="Raleway" charset="0"/>
            </a:endParaRPr>
          </a:p>
        </p:txBody>
      </p:sp>
      <p:sp>
        <p:nvSpPr>
          <p:cNvPr id="9" name="CasellaDiTesto 8"/>
          <p:cNvSpPr txBox="1"/>
          <p:nvPr/>
        </p:nvSpPr>
        <p:spPr>
          <a:xfrm>
            <a:off x="1527556" y="5378351"/>
            <a:ext cx="9144000" cy="338554"/>
          </a:xfrm>
          <a:prstGeom prst="rect">
            <a:avLst/>
          </a:prstGeom>
          <a:noFill/>
        </p:spPr>
        <p:txBody>
          <a:bodyPr wrap="square" rtlCol="0">
            <a:spAutoFit/>
          </a:bodyPr>
          <a:lstStyle/>
          <a:p>
            <a:pPr algn="ctr"/>
            <a:r>
              <a:rPr lang="it-IT" sz="1600" b="1" dirty="0">
                <a:solidFill>
                  <a:srgbClr val="146238"/>
                </a:solidFill>
                <a:latin typeface="Raleway" charset="0"/>
                <a:ea typeface="Raleway" charset="0"/>
                <a:cs typeface="Raleway" charset="0"/>
              </a:rPr>
              <a:t>Torino, Settembre 2018</a:t>
            </a:r>
          </a:p>
        </p:txBody>
      </p:sp>
      <p:cxnSp>
        <p:nvCxnSpPr>
          <p:cNvPr id="10" name="Connettore 1 9"/>
          <p:cNvCxnSpPr/>
          <p:nvPr/>
        </p:nvCxnSpPr>
        <p:spPr>
          <a:xfrm>
            <a:off x="4735830" y="2548890"/>
            <a:ext cx="2583180" cy="0"/>
          </a:xfrm>
          <a:prstGeom prst="line">
            <a:avLst/>
          </a:prstGeom>
          <a:ln w="25400">
            <a:solidFill>
              <a:srgbClr val="146238"/>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4735830" y="5215890"/>
            <a:ext cx="2583180" cy="0"/>
          </a:xfrm>
          <a:prstGeom prst="line">
            <a:avLst/>
          </a:prstGeom>
          <a:ln w="25400">
            <a:solidFill>
              <a:srgbClr val="146238"/>
            </a:solidFill>
          </a:ln>
        </p:spPr>
        <p:style>
          <a:lnRef idx="1">
            <a:schemeClr val="accent1"/>
          </a:lnRef>
          <a:fillRef idx="0">
            <a:schemeClr val="accent1"/>
          </a:fillRef>
          <a:effectRef idx="0">
            <a:schemeClr val="accent1"/>
          </a:effectRef>
          <a:fontRef idx="minor">
            <a:schemeClr val="tx1"/>
          </a:fontRef>
        </p:style>
      </p:cxnSp>
      <p:grpSp>
        <p:nvGrpSpPr>
          <p:cNvPr id="12" name="Gruppo 11"/>
          <p:cNvGrpSpPr/>
          <p:nvPr/>
        </p:nvGrpSpPr>
        <p:grpSpPr>
          <a:xfrm rot="16200000">
            <a:off x="5958842" y="624840"/>
            <a:ext cx="274322" cy="12191999"/>
            <a:chOff x="-3556" y="0"/>
            <a:chExt cx="106680" cy="6483096"/>
          </a:xfrm>
        </p:grpSpPr>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1027176"/>
              <a:ext cx="2161032" cy="106680"/>
            </a:xfrm>
            <a:prstGeom prst="rect">
              <a:avLst/>
            </a:prstGeom>
          </p:spPr>
        </p:pic>
        <p:pic>
          <p:nvPicPr>
            <p:cNvPr id="14" name="Immagin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3188208"/>
              <a:ext cx="2161032" cy="106680"/>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5349240"/>
              <a:ext cx="2161032" cy="106680"/>
            </a:xfrm>
            <a:prstGeom prst="rect">
              <a:avLst/>
            </a:prstGeom>
          </p:spPr>
        </p:pic>
      </p:grpSp>
    </p:spTree>
    <p:extLst>
      <p:ext uri="{BB962C8B-B14F-4D97-AF65-F5344CB8AC3E}">
        <p14:creationId xmlns:p14="http://schemas.microsoft.com/office/powerpoint/2010/main" val="1986752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07987" y="217870"/>
            <a:ext cx="10197836" cy="620376"/>
          </a:xfrm>
        </p:spPr>
        <p:txBody>
          <a:bodyPr>
            <a:normAutofit fontScale="90000"/>
          </a:bodyPr>
          <a:lstStyle/>
          <a:p>
            <a:r>
              <a:rPr lang="it-IT" dirty="0"/>
              <a:t>Premessa </a:t>
            </a:r>
            <a:r>
              <a:rPr lang="it-IT" b="0" dirty="0"/>
              <a:t>| Il ruolo del monitoraggio e della valutazione nel lavoro della Compagnia di San Paolo</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2</a:t>
            </a:fld>
            <a:endParaRPr lang="it-IT" dirty="0"/>
          </a:p>
        </p:txBody>
      </p:sp>
      <p:sp>
        <p:nvSpPr>
          <p:cNvPr id="23" name="Subtitle 2">
            <a:extLst>
              <a:ext uri="{FF2B5EF4-FFF2-40B4-BE49-F238E27FC236}">
                <a16:creationId xmlns:a16="http://schemas.microsoft.com/office/drawing/2014/main" id="{3F6ECAFA-1E17-4DAC-8F54-69DCD8A39B03}"/>
              </a:ext>
            </a:extLst>
          </p:cNvPr>
          <p:cNvSpPr txBox="1">
            <a:spLocks/>
          </p:cNvSpPr>
          <p:nvPr/>
        </p:nvSpPr>
        <p:spPr>
          <a:xfrm>
            <a:off x="356520" y="1139959"/>
            <a:ext cx="11571274" cy="313380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dirty="0"/>
              <a:t>La </a:t>
            </a:r>
            <a:r>
              <a:rPr lang="it-IT" sz="1200" b="1" dirty="0"/>
              <a:t>Compagnia di San Paolo </a:t>
            </a:r>
            <a:r>
              <a:rPr lang="it-IT" sz="1200" dirty="0"/>
              <a:t>svolge sui propri progetti attività di </a:t>
            </a:r>
            <a:r>
              <a:rPr lang="it-IT" sz="1200" b="1" dirty="0"/>
              <a:t>monitoraggio </a:t>
            </a:r>
            <a:r>
              <a:rPr lang="it-IT" sz="1200" dirty="0"/>
              <a:t> e di </a:t>
            </a:r>
            <a:r>
              <a:rPr lang="it-IT" sz="1200" b="1" dirty="0"/>
              <a:t>valutazione sistematica e rigorosa, </a:t>
            </a:r>
            <a:r>
              <a:rPr lang="it-IT" sz="1200" dirty="0"/>
              <a:t>ispirate ai principi di correttezza, economicità e trasparenza. Un approccio in linea con il senso di responsabilità che la Compagnia sente verso i propri stakeholder e il territorio di riferimento e rispondente alle richieste di legge (</a:t>
            </a:r>
            <a:r>
              <a:rPr lang="it-IT" sz="1200" dirty="0" err="1"/>
              <a:t>d.lgs</a:t>
            </a:r>
            <a:r>
              <a:rPr lang="it-IT" sz="1200" dirty="0"/>
              <a:t> 117/2017) e a quanto previsto dal Protocollo Acri-MEF.</a:t>
            </a:r>
          </a:p>
          <a:p>
            <a:r>
              <a:rPr lang="it-IT" sz="1200" dirty="0"/>
              <a:t>Le attività di valutazione sono realizzate sia su </a:t>
            </a:r>
            <a:r>
              <a:rPr lang="it-IT" sz="1200" b="1" dirty="0"/>
              <a:t>finanziamenti di progetti terzi</a:t>
            </a:r>
            <a:r>
              <a:rPr lang="it-IT" sz="1200" dirty="0"/>
              <a:t> che su </a:t>
            </a:r>
            <a:r>
              <a:rPr lang="it-IT" sz="1200" b="1" dirty="0"/>
              <a:t>progetti propri </a:t>
            </a:r>
            <a:r>
              <a:rPr lang="it-IT" sz="1200" dirty="0"/>
              <a:t>e si distinguono per </a:t>
            </a:r>
            <a:r>
              <a:rPr lang="it-IT" sz="1200" b="1" dirty="0"/>
              <a:t>due approcci </a:t>
            </a:r>
            <a:r>
              <a:rPr lang="it-IT" sz="1200" dirty="0"/>
              <a:t>fondamentali:</a:t>
            </a:r>
          </a:p>
          <a:p>
            <a:pPr marL="285750" indent="-285750">
              <a:spcBef>
                <a:spcPts val="0"/>
              </a:spcBef>
              <a:buFont typeface="Arial" panose="020B0604020202020204" pitchFamily="34" charset="0"/>
              <a:buChar char="•"/>
            </a:pPr>
            <a:r>
              <a:rPr lang="it-IT" sz="1200" dirty="0"/>
              <a:t>Misurazione di</a:t>
            </a:r>
            <a:r>
              <a:rPr lang="it-IT" sz="1200" b="1" dirty="0"/>
              <a:t> </a:t>
            </a:r>
            <a:r>
              <a:rPr lang="it-IT" sz="1200" b="1" i="1" dirty="0"/>
              <a:t>output (monitoraggio, analisi di implementazione)</a:t>
            </a:r>
            <a:r>
              <a:rPr lang="it-IT" sz="1200" b="1" dirty="0"/>
              <a:t>:</a:t>
            </a:r>
            <a:r>
              <a:rPr lang="it-IT" sz="1200" dirty="0"/>
              <a:t> valutazione dei risultati in termini di produzione/erogazione di sevizi realizzata grazie alla trasformazione degli input e valutazione della modalità operative utilizzate;</a:t>
            </a:r>
          </a:p>
          <a:p>
            <a:pPr marL="285750" indent="-285750">
              <a:spcBef>
                <a:spcPts val="0"/>
              </a:spcBef>
              <a:buFont typeface="Arial" panose="020B0604020202020204" pitchFamily="34" charset="0"/>
              <a:buChar char="•"/>
            </a:pPr>
            <a:r>
              <a:rPr lang="it-IT" sz="1200" dirty="0"/>
              <a:t>Misurazione di </a:t>
            </a:r>
            <a:r>
              <a:rPr lang="it-IT" sz="1200" b="1" i="1" dirty="0" err="1"/>
              <a:t>outcome</a:t>
            </a:r>
            <a:r>
              <a:rPr lang="it-IT" sz="1200" b="1" i="1" dirty="0"/>
              <a:t> (analisi di impatto)</a:t>
            </a:r>
            <a:r>
              <a:rPr lang="it-IT" sz="1200" dirty="0"/>
              <a:t>: valutazione dell’impatto ossia della capacità del progetto di produrre gli effetti desiderati a parità di altre condizioni.</a:t>
            </a:r>
          </a:p>
          <a:p>
            <a:r>
              <a:rPr lang="it-IT" sz="1200" dirty="0"/>
              <a:t>Il disegno di monitoraggio e valutazione viene definito in base alle caratteristiche del progetto e al suo costo opportunità ed è parte integrante delle attività di </a:t>
            </a:r>
            <a:r>
              <a:rPr lang="it-IT" sz="1200" b="1" i="1" dirty="0"/>
              <a:t>Project Management</a:t>
            </a:r>
            <a:r>
              <a:rPr lang="it-IT" sz="1200" i="1" dirty="0"/>
              <a:t> </a:t>
            </a:r>
            <a:r>
              <a:rPr lang="it-IT" sz="1200" dirty="0"/>
              <a:t>della Compagnia</a:t>
            </a:r>
            <a:r>
              <a:rPr lang="it-IT" sz="1200" i="1" dirty="0"/>
              <a:t>.</a:t>
            </a:r>
            <a:r>
              <a:rPr lang="it-IT" sz="1200" dirty="0"/>
              <a:t> </a:t>
            </a:r>
          </a:p>
          <a:p>
            <a:r>
              <a:rPr lang="it-IT" sz="1200" dirty="0"/>
              <a:t>L’applicazione sistematica di questo approccio consente di innescare processi di </a:t>
            </a:r>
            <a:r>
              <a:rPr lang="it-IT" sz="1200" b="1" i="1" dirty="0"/>
              <a:t>Knowledge Management</a:t>
            </a:r>
            <a:r>
              <a:rPr lang="it-IT" sz="1200" i="1" dirty="0"/>
              <a:t> </a:t>
            </a:r>
            <a:r>
              <a:rPr lang="it-IT" sz="1200" dirty="0"/>
              <a:t>funzionali alla programmazione strategica pluriennale della Compagnia. Ove i risultati delle valutazioni evidenzino credibili </a:t>
            </a:r>
            <a:r>
              <a:rPr lang="it-IT" sz="1200" b="1" i="1" dirty="0"/>
              <a:t>Policy </a:t>
            </a:r>
            <a:r>
              <a:rPr lang="it-IT" sz="1200" b="1" i="1" dirty="0" err="1"/>
              <a:t>Implications</a:t>
            </a:r>
            <a:r>
              <a:rPr lang="it-IT" sz="1200" b="1" i="1" dirty="0"/>
              <a:t>, </a:t>
            </a:r>
            <a:r>
              <a:rPr lang="it-IT" sz="1200" dirty="0"/>
              <a:t>la Compagnia agisce secondo principi di </a:t>
            </a:r>
            <a:r>
              <a:rPr lang="it-IT" sz="1200" b="1" i="1" dirty="0"/>
              <a:t>Knowledge Sharing</a:t>
            </a:r>
            <a:r>
              <a:rPr lang="it-IT" sz="1200" dirty="0"/>
              <a:t>, mettendo a disposizione dell’intera comunità le evidenze emerse.</a:t>
            </a:r>
            <a:endParaRPr lang="it-IT" sz="1200" i="1" dirty="0"/>
          </a:p>
        </p:txBody>
      </p:sp>
      <p:cxnSp>
        <p:nvCxnSpPr>
          <p:cNvPr id="73" name="Straight Connector 72">
            <a:extLst>
              <a:ext uri="{FF2B5EF4-FFF2-40B4-BE49-F238E27FC236}">
                <a16:creationId xmlns:a16="http://schemas.microsoft.com/office/drawing/2014/main" id="{3AF5095B-E6AF-4AFB-8365-1E289D17EB45}"/>
              </a:ext>
            </a:extLst>
          </p:cNvPr>
          <p:cNvCxnSpPr>
            <a:cxnSpLocks/>
          </p:cNvCxnSpPr>
          <p:nvPr/>
        </p:nvCxnSpPr>
        <p:spPr>
          <a:xfrm>
            <a:off x="377775" y="4431323"/>
            <a:ext cx="11571274"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C30A96A-3897-4BEF-ADB9-228A0B83BCE5}"/>
              </a:ext>
            </a:extLst>
          </p:cNvPr>
          <p:cNvGrpSpPr/>
          <p:nvPr/>
        </p:nvGrpSpPr>
        <p:grpSpPr>
          <a:xfrm>
            <a:off x="356519" y="4597142"/>
            <a:ext cx="11662229" cy="1800000"/>
            <a:chOff x="356519" y="4597142"/>
            <a:chExt cx="11662229" cy="1800000"/>
          </a:xfrm>
        </p:grpSpPr>
        <p:grpSp>
          <p:nvGrpSpPr>
            <p:cNvPr id="15" name="Group 14">
              <a:extLst>
                <a:ext uri="{FF2B5EF4-FFF2-40B4-BE49-F238E27FC236}">
                  <a16:creationId xmlns:a16="http://schemas.microsoft.com/office/drawing/2014/main" id="{16086EFA-4344-4552-9E1D-0B4DBC351643}"/>
                </a:ext>
              </a:extLst>
            </p:cNvPr>
            <p:cNvGrpSpPr/>
            <p:nvPr/>
          </p:nvGrpSpPr>
          <p:grpSpPr>
            <a:xfrm>
              <a:off x="10761049" y="5011523"/>
              <a:ext cx="1188000" cy="1188000"/>
              <a:chOff x="10103308" y="4855954"/>
              <a:chExt cx="1728000" cy="1728000"/>
            </a:xfrm>
          </p:grpSpPr>
          <p:sp>
            <p:nvSpPr>
              <p:cNvPr id="14" name="Oval 13">
                <a:extLst>
                  <a:ext uri="{FF2B5EF4-FFF2-40B4-BE49-F238E27FC236}">
                    <a16:creationId xmlns:a16="http://schemas.microsoft.com/office/drawing/2014/main" id="{E268FBCA-3995-40F4-9595-CA6794B569C0}"/>
                  </a:ext>
                </a:extLst>
              </p:cNvPr>
              <p:cNvSpPr>
                <a:spLocks noChangeAspect="1"/>
              </p:cNvSpPr>
              <p:nvPr/>
            </p:nvSpPr>
            <p:spPr>
              <a:xfrm>
                <a:off x="10103308" y="4855954"/>
                <a:ext cx="1728000" cy="1728000"/>
              </a:xfrm>
              <a:prstGeom prst="ellipse">
                <a:avLst/>
              </a:prstGeom>
              <a:solidFill>
                <a:schemeClr val="bg1"/>
              </a:solidFill>
              <a:ln w="57150">
                <a:solidFill>
                  <a:srgbClr val="0C69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6" name="Oval 75">
                <a:extLst>
                  <a:ext uri="{FF2B5EF4-FFF2-40B4-BE49-F238E27FC236}">
                    <a16:creationId xmlns:a16="http://schemas.microsoft.com/office/drawing/2014/main" id="{3A349909-B265-4B19-B664-423A1D024F2C}"/>
                  </a:ext>
                </a:extLst>
              </p:cNvPr>
              <p:cNvSpPr>
                <a:spLocks noChangeAspect="1"/>
              </p:cNvSpPr>
              <p:nvPr/>
            </p:nvSpPr>
            <p:spPr>
              <a:xfrm>
                <a:off x="10193308" y="4945954"/>
                <a:ext cx="1548000" cy="1548000"/>
              </a:xfrm>
              <a:prstGeom prst="ellipse">
                <a:avLst/>
              </a:prstGeom>
              <a:solidFill>
                <a:schemeClr val="bg1"/>
              </a:solidFill>
              <a:ln w="38100">
                <a:solidFill>
                  <a:srgbClr val="00A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solidFill>
                    <a:schemeClr val="tx1"/>
                  </a:solidFill>
                  <a:latin typeface="Raleway" panose="020B0503030101060003" pitchFamily="34" charset="0"/>
                </a:endParaRPr>
              </a:p>
            </p:txBody>
          </p:sp>
        </p:grpSp>
        <p:sp>
          <p:nvSpPr>
            <p:cNvPr id="16" name="TextBox 15">
              <a:extLst>
                <a:ext uri="{FF2B5EF4-FFF2-40B4-BE49-F238E27FC236}">
                  <a16:creationId xmlns:a16="http://schemas.microsoft.com/office/drawing/2014/main" id="{B1ED9F29-AFB0-409D-A49E-B1FEB39BEC08}"/>
                </a:ext>
              </a:extLst>
            </p:cNvPr>
            <p:cNvSpPr txBox="1"/>
            <p:nvPr/>
          </p:nvSpPr>
          <p:spPr>
            <a:xfrm>
              <a:off x="10722462" y="5376147"/>
              <a:ext cx="1296286" cy="430887"/>
            </a:xfrm>
            <a:prstGeom prst="rect">
              <a:avLst/>
            </a:prstGeom>
            <a:noFill/>
          </p:spPr>
          <p:txBody>
            <a:bodyPr wrap="square" rtlCol="0">
              <a:spAutoFit/>
            </a:bodyPr>
            <a:lstStyle/>
            <a:p>
              <a:pPr algn="ctr"/>
              <a:r>
                <a:rPr lang="it-IT" sz="1100" i="1" dirty="0">
                  <a:latin typeface="Raleway" panose="020B0503030101060003" pitchFamily="34" charset="0"/>
                </a:rPr>
                <a:t>POLICY IMPLICATIONS</a:t>
              </a:r>
            </a:p>
          </p:txBody>
        </p:sp>
        <p:sp>
          <p:nvSpPr>
            <p:cNvPr id="13" name="Arrow: Pentagon 12">
              <a:extLst>
                <a:ext uri="{FF2B5EF4-FFF2-40B4-BE49-F238E27FC236}">
                  <a16:creationId xmlns:a16="http://schemas.microsoft.com/office/drawing/2014/main" id="{6A317518-7541-4F3E-AF9C-97F32C791072}"/>
                </a:ext>
              </a:extLst>
            </p:cNvPr>
            <p:cNvSpPr/>
            <p:nvPr/>
          </p:nvSpPr>
          <p:spPr>
            <a:xfrm>
              <a:off x="3632267" y="4597142"/>
              <a:ext cx="7161062" cy="1800000"/>
            </a:xfrm>
            <a:custGeom>
              <a:avLst/>
              <a:gdLst>
                <a:gd name="connsiteX0" fmla="*/ 0 w 6982425"/>
                <a:gd name="connsiteY0" fmla="*/ 0 h 1800000"/>
                <a:gd name="connsiteX1" fmla="*/ 6524883 w 6982425"/>
                <a:gd name="connsiteY1" fmla="*/ 0 h 1800000"/>
                <a:gd name="connsiteX2" fmla="*/ 6982425 w 6982425"/>
                <a:gd name="connsiteY2" fmla="*/ 900000 h 1800000"/>
                <a:gd name="connsiteX3" fmla="*/ 6524883 w 6982425"/>
                <a:gd name="connsiteY3" fmla="*/ 1800000 h 1800000"/>
                <a:gd name="connsiteX4" fmla="*/ 0 w 6982425"/>
                <a:gd name="connsiteY4" fmla="*/ 1800000 h 1800000"/>
                <a:gd name="connsiteX5" fmla="*/ 0 w 6982425"/>
                <a:gd name="connsiteY5" fmla="*/ 0 h 1800000"/>
                <a:gd name="connsiteX0" fmla="*/ 0 w 6982425"/>
                <a:gd name="connsiteY0" fmla="*/ 0 h 1800000"/>
                <a:gd name="connsiteX1" fmla="*/ 6524883 w 6982425"/>
                <a:gd name="connsiteY1" fmla="*/ 0 h 1800000"/>
                <a:gd name="connsiteX2" fmla="*/ 6982425 w 6982425"/>
                <a:gd name="connsiteY2" fmla="*/ 1027590 h 1800000"/>
                <a:gd name="connsiteX3" fmla="*/ 6524883 w 6982425"/>
                <a:gd name="connsiteY3" fmla="*/ 1800000 h 1800000"/>
                <a:gd name="connsiteX4" fmla="*/ 0 w 6982425"/>
                <a:gd name="connsiteY4" fmla="*/ 1800000 h 1800000"/>
                <a:gd name="connsiteX5" fmla="*/ 0 w 6982425"/>
                <a:gd name="connsiteY5" fmla="*/ 0 h 1800000"/>
                <a:gd name="connsiteX0" fmla="*/ 0 w 7014322"/>
                <a:gd name="connsiteY0" fmla="*/ 0 h 1800000"/>
                <a:gd name="connsiteX1" fmla="*/ 6524883 w 7014322"/>
                <a:gd name="connsiteY1" fmla="*/ 0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 name="connsiteX0" fmla="*/ 0 w 7014322"/>
                <a:gd name="connsiteY0" fmla="*/ 0 h 1800000"/>
                <a:gd name="connsiteX1" fmla="*/ 6455471 w 7014322"/>
                <a:gd name="connsiteY1" fmla="*/ 5316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14322" h="1800000">
                  <a:moveTo>
                    <a:pt x="0" y="0"/>
                  </a:moveTo>
                  <a:lnTo>
                    <a:pt x="6455471" y="5316"/>
                  </a:lnTo>
                  <a:lnTo>
                    <a:pt x="7014322" y="1038223"/>
                  </a:lnTo>
                  <a:lnTo>
                    <a:pt x="6524883" y="1800000"/>
                  </a:lnTo>
                  <a:lnTo>
                    <a:pt x="0" y="1800000"/>
                  </a:lnTo>
                  <a:lnTo>
                    <a:pt x="0" y="0"/>
                  </a:lnTo>
                  <a:close/>
                </a:path>
              </a:pathLst>
            </a:custGeom>
            <a:solidFill>
              <a:srgbClr val="ECECE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Raleway" panose="020B0503030101060003" pitchFamily="34" charset="0"/>
              </a:endParaRPr>
            </a:p>
          </p:txBody>
        </p:sp>
        <p:sp>
          <p:nvSpPr>
            <p:cNvPr id="32" name="Arrow: Pentagon 31">
              <a:extLst>
                <a:ext uri="{FF2B5EF4-FFF2-40B4-BE49-F238E27FC236}">
                  <a16:creationId xmlns:a16="http://schemas.microsoft.com/office/drawing/2014/main" id="{5173AE34-C907-4795-9C88-E1DBDB71C766}"/>
                </a:ext>
              </a:extLst>
            </p:cNvPr>
            <p:cNvSpPr/>
            <p:nvPr/>
          </p:nvSpPr>
          <p:spPr>
            <a:xfrm>
              <a:off x="356519" y="4597142"/>
              <a:ext cx="3920155" cy="1800000"/>
            </a:xfrm>
            <a:custGeom>
              <a:avLst/>
              <a:gdLst>
                <a:gd name="connsiteX0" fmla="*/ 0 w 3934332"/>
                <a:gd name="connsiteY0" fmla="*/ 0 h 1800000"/>
                <a:gd name="connsiteX1" fmla="*/ 3531654 w 3934332"/>
                <a:gd name="connsiteY1" fmla="*/ 0 h 1800000"/>
                <a:gd name="connsiteX2" fmla="*/ 3934332 w 3934332"/>
                <a:gd name="connsiteY2" fmla="*/ 900000 h 1800000"/>
                <a:gd name="connsiteX3" fmla="*/ 3531654 w 3934332"/>
                <a:gd name="connsiteY3" fmla="*/ 1800000 h 1800000"/>
                <a:gd name="connsiteX4" fmla="*/ 0 w 3934332"/>
                <a:gd name="connsiteY4" fmla="*/ 1800000 h 1800000"/>
                <a:gd name="connsiteX5" fmla="*/ 0 w 3934332"/>
                <a:gd name="connsiteY5" fmla="*/ 0 h 1800000"/>
                <a:gd name="connsiteX0" fmla="*/ 0 w 3920155"/>
                <a:gd name="connsiteY0" fmla="*/ 0 h 1800000"/>
                <a:gd name="connsiteX1" fmla="*/ 3531654 w 3920155"/>
                <a:gd name="connsiteY1" fmla="*/ 0 h 1800000"/>
                <a:gd name="connsiteX2" fmla="*/ 3920155 w 3920155"/>
                <a:gd name="connsiteY2" fmla="*/ 1162270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148094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015187 h 1800000"/>
                <a:gd name="connsiteX3" fmla="*/ 3531654 w 3920155"/>
                <a:gd name="connsiteY3" fmla="*/ 1800000 h 1800000"/>
                <a:gd name="connsiteX4" fmla="*/ 0 w 3920155"/>
                <a:gd name="connsiteY4" fmla="*/ 1800000 h 1800000"/>
                <a:gd name="connsiteX5" fmla="*/ 0 w 3920155"/>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0155" h="1800000">
                  <a:moveTo>
                    <a:pt x="0" y="0"/>
                  </a:moveTo>
                  <a:lnTo>
                    <a:pt x="3531654" y="0"/>
                  </a:lnTo>
                  <a:lnTo>
                    <a:pt x="3920155" y="1015187"/>
                  </a:lnTo>
                  <a:lnTo>
                    <a:pt x="3531654" y="1800000"/>
                  </a:lnTo>
                  <a:lnTo>
                    <a:pt x="0" y="1800000"/>
                  </a:lnTo>
                  <a:lnTo>
                    <a:pt x="0" y="0"/>
                  </a:lnTo>
                  <a:close/>
                </a:path>
              </a:pathLst>
            </a:custGeom>
            <a:solidFill>
              <a:schemeClr val="bg2">
                <a:lumMod val="9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69" name="TextBox 68">
              <a:extLst>
                <a:ext uri="{FF2B5EF4-FFF2-40B4-BE49-F238E27FC236}">
                  <a16:creationId xmlns:a16="http://schemas.microsoft.com/office/drawing/2014/main" id="{F9CF5461-2A57-43F3-8D32-16A3A08E9EA5}"/>
                </a:ext>
              </a:extLst>
            </p:cNvPr>
            <p:cNvSpPr txBox="1"/>
            <p:nvPr/>
          </p:nvSpPr>
          <p:spPr>
            <a:xfrm>
              <a:off x="512106" y="4641187"/>
              <a:ext cx="3485970" cy="276999"/>
            </a:xfrm>
            <a:prstGeom prst="rect">
              <a:avLst/>
            </a:prstGeom>
            <a:noFill/>
          </p:spPr>
          <p:txBody>
            <a:bodyPr wrap="square" rtlCol="0">
              <a:spAutoFit/>
            </a:bodyPr>
            <a:lstStyle/>
            <a:p>
              <a:pPr algn="ctr"/>
              <a:r>
                <a:rPr lang="it-IT" sz="1200" dirty="0">
                  <a:latin typeface="Raleway" panose="020B0503030101060003" pitchFamily="34" charset="0"/>
                </a:rPr>
                <a:t>PROJECT MANAGEMENT</a:t>
              </a:r>
            </a:p>
          </p:txBody>
        </p:sp>
        <p:sp>
          <p:nvSpPr>
            <p:cNvPr id="44" name="Block Arc 43">
              <a:extLst>
                <a:ext uri="{FF2B5EF4-FFF2-40B4-BE49-F238E27FC236}">
                  <a16:creationId xmlns:a16="http://schemas.microsoft.com/office/drawing/2014/main" id="{199AFD12-747D-4D77-9D6A-B638ECED4D08}"/>
                </a:ext>
              </a:extLst>
            </p:cNvPr>
            <p:cNvSpPr>
              <a:spLocks noChangeAspect="1"/>
            </p:cNvSpPr>
            <p:nvPr/>
          </p:nvSpPr>
          <p:spPr>
            <a:xfrm>
              <a:off x="535300" y="4975762"/>
              <a:ext cx="1112197" cy="1112200"/>
            </a:xfrm>
            <a:prstGeom prst="blockArc">
              <a:avLst>
                <a:gd name="adj1" fmla="val 67131"/>
                <a:gd name="adj2" fmla="val 41355"/>
                <a:gd name="adj3" fmla="val 22829"/>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48" name="Right Triangle 47">
              <a:extLst>
                <a:ext uri="{FF2B5EF4-FFF2-40B4-BE49-F238E27FC236}">
                  <a16:creationId xmlns:a16="http://schemas.microsoft.com/office/drawing/2014/main" id="{7DA0C83F-01D9-4846-901C-3343A931E22C}"/>
                </a:ext>
              </a:extLst>
            </p:cNvPr>
            <p:cNvSpPr/>
            <p:nvPr/>
          </p:nvSpPr>
          <p:spPr>
            <a:xfrm>
              <a:off x="803781" y="5596561"/>
              <a:ext cx="125421" cy="81381"/>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49" name="Right Triangle 48">
              <a:extLst>
                <a:ext uri="{FF2B5EF4-FFF2-40B4-BE49-F238E27FC236}">
                  <a16:creationId xmlns:a16="http://schemas.microsoft.com/office/drawing/2014/main" id="{C2C951AC-0D15-4A84-B6E6-BC9603217803}"/>
                </a:ext>
              </a:extLst>
            </p:cNvPr>
            <p:cNvSpPr/>
            <p:nvPr/>
          </p:nvSpPr>
          <p:spPr>
            <a:xfrm rot="5400000">
              <a:off x="919548" y="5217416"/>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0" name="Right Triangle 49">
              <a:extLst>
                <a:ext uri="{FF2B5EF4-FFF2-40B4-BE49-F238E27FC236}">
                  <a16:creationId xmlns:a16="http://schemas.microsoft.com/office/drawing/2014/main" id="{98262E6B-64A6-4E03-BB66-DBA76DB0A87E}"/>
                </a:ext>
              </a:extLst>
            </p:cNvPr>
            <p:cNvSpPr/>
            <p:nvPr/>
          </p:nvSpPr>
          <p:spPr>
            <a:xfrm rot="10800000">
              <a:off x="1267525" y="5388558"/>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1" name="Right Triangle 50">
              <a:extLst>
                <a:ext uri="{FF2B5EF4-FFF2-40B4-BE49-F238E27FC236}">
                  <a16:creationId xmlns:a16="http://schemas.microsoft.com/office/drawing/2014/main" id="{2240EFB7-BA41-4DD4-AD02-FBDFBE7BF4E0}"/>
                </a:ext>
              </a:extLst>
            </p:cNvPr>
            <p:cNvSpPr/>
            <p:nvPr/>
          </p:nvSpPr>
          <p:spPr>
            <a:xfrm rot="16200000">
              <a:off x="1096227" y="5736582"/>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2" name="Right Triangle 51">
              <a:extLst>
                <a:ext uri="{FF2B5EF4-FFF2-40B4-BE49-F238E27FC236}">
                  <a16:creationId xmlns:a16="http://schemas.microsoft.com/office/drawing/2014/main" id="{9FEDED6E-11BA-43F3-90DF-6C5EDD1869CD}"/>
                </a:ext>
              </a:extLst>
            </p:cNvPr>
            <p:cNvSpPr/>
            <p:nvPr/>
          </p:nvSpPr>
          <p:spPr>
            <a:xfrm flipV="1">
              <a:off x="1565556" y="5398197"/>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3" name="Right Triangle 52">
              <a:extLst>
                <a:ext uri="{FF2B5EF4-FFF2-40B4-BE49-F238E27FC236}">
                  <a16:creationId xmlns:a16="http://schemas.microsoft.com/office/drawing/2014/main" id="{878476F8-D023-4547-BB96-C7568F4544C8}"/>
                </a:ext>
              </a:extLst>
            </p:cNvPr>
            <p:cNvSpPr/>
            <p:nvPr/>
          </p:nvSpPr>
          <p:spPr>
            <a:xfrm rot="5400000" flipV="1">
              <a:off x="1075970" y="6015825"/>
              <a:ext cx="173947" cy="13563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4" name="Right Triangle 53">
              <a:extLst>
                <a:ext uri="{FF2B5EF4-FFF2-40B4-BE49-F238E27FC236}">
                  <a16:creationId xmlns:a16="http://schemas.microsoft.com/office/drawing/2014/main" id="{31C9CDA7-885C-44D9-8572-50B6CBBCC689}"/>
                </a:ext>
              </a:extLst>
            </p:cNvPr>
            <p:cNvSpPr/>
            <p:nvPr/>
          </p:nvSpPr>
          <p:spPr>
            <a:xfrm rot="10800000" flipV="1">
              <a:off x="435116" y="5573507"/>
              <a:ext cx="173947" cy="9395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5" name="Right Triangle 54">
              <a:extLst>
                <a:ext uri="{FF2B5EF4-FFF2-40B4-BE49-F238E27FC236}">
                  <a16:creationId xmlns:a16="http://schemas.microsoft.com/office/drawing/2014/main" id="{89F36055-35D6-4D5A-B667-12192F265852}"/>
                </a:ext>
              </a:extLst>
            </p:cNvPr>
            <p:cNvSpPr/>
            <p:nvPr/>
          </p:nvSpPr>
          <p:spPr>
            <a:xfrm rot="16200000" flipV="1">
              <a:off x="937508" y="4905386"/>
              <a:ext cx="173947" cy="13563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pic>
          <p:nvPicPr>
            <p:cNvPr id="56" name="Picture 55">
              <a:extLst>
                <a:ext uri="{FF2B5EF4-FFF2-40B4-BE49-F238E27FC236}">
                  <a16:creationId xmlns:a16="http://schemas.microsoft.com/office/drawing/2014/main" id="{F64099AB-57CA-4F0E-A66D-43A1FCFF1035}"/>
                </a:ext>
              </a:extLst>
            </p:cNvPr>
            <p:cNvPicPr>
              <a:picLocks noChangeAspect="1"/>
            </p:cNvPicPr>
            <p:nvPr/>
          </p:nvPicPr>
          <p:blipFill rotWithShape="1">
            <a:blip r:embed="rId2"/>
            <a:srcRect r="31062" b="12514"/>
            <a:stretch/>
          </p:blipFill>
          <p:spPr>
            <a:xfrm rot="19918212">
              <a:off x="417180" y="5109606"/>
              <a:ext cx="385200" cy="560865"/>
            </a:xfrm>
            <a:prstGeom prst="rect">
              <a:avLst/>
            </a:prstGeom>
          </p:spPr>
        </p:pic>
        <p:sp>
          <p:nvSpPr>
            <p:cNvPr id="57" name="Arrow: Circular 56">
              <a:extLst>
                <a:ext uri="{FF2B5EF4-FFF2-40B4-BE49-F238E27FC236}">
                  <a16:creationId xmlns:a16="http://schemas.microsoft.com/office/drawing/2014/main" id="{4AA987B2-D92F-472B-8D81-A8B6231A235B}"/>
                </a:ext>
              </a:extLst>
            </p:cNvPr>
            <p:cNvSpPr/>
            <p:nvPr/>
          </p:nvSpPr>
          <p:spPr>
            <a:xfrm rot="10800000">
              <a:off x="436539" y="4879443"/>
              <a:ext cx="1306291" cy="1306295"/>
            </a:xfrm>
            <a:prstGeom prst="circularArrow">
              <a:avLst>
                <a:gd name="adj1" fmla="val 17903"/>
                <a:gd name="adj2" fmla="val 1142319"/>
                <a:gd name="adj3" fmla="val 20507888"/>
                <a:gd name="adj4" fmla="val 14532803"/>
                <a:gd name="adj5" fmla="val 17185"/>
              </a:avLst>
            </a:prstGeom>
            <a:solidFill>
              <a:srgbClr val="CF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solidFill>
                  <a:schemeClr val="tx1"/>
                </a:solidFill>
              </a:endParaRPr>
            </a:p>
          </p:txBody>
        </p:sp>
        <p:sp>
          <p:nvSpPr>
            <p:cNvPr id="58" name="Arrow: Circular 57">
              <a:extLst>
                <a:ext uri="{FF2B5EF4-FFF2-40B4-BE49-F238E27FC236}">
                  <a16:creationId xmlns:a16="http://schemas.microsoft.com/office/drawing/2014/main" id="{B6CEA843-A6F2-48EE-9B25-D546C1C6681B}"/>
                </a:ext>
              </a:extLst>
            </p:cNvPr>
            <p:cNvSpPr/>
            <p:nvPr/>
          </p:nvSpPr>
          <p:spPr>
            <a:xfrm rot="5400000">
              <a:off x="442886" y="4879445"/>
              <a:ext cx="1306295" cy="1306291"/>
            </a:xfrm>
            <a:prstGeom prst="circularArrow">
              <a:avLst>
                <a:gd name="adj1" fmla="val 17903"/>
                <a:gd name="adj2" fmla="val 1142319"/>
                <a:gd name="adj3" fmla="val 20507888"/>
                <a:gd name="adj4" fmla="val 14098802"/>
                <a:gd name="adj5" fmla="val 17185"/>
              </a:avLst>
            </a:prstGeom>
            <a:solidFill>
              <a:srgbClr val="86BC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dirty="0">
                <a:solidFill>
                  <a:schemeClr val="tx1"/>
                </a:solidFill>
              </a:endParaRPr>
            </a:p>
          </p:txBody>
        </p:sp>
        <p:sp>
          <p:nvSpPr>
            <p:cNvPr id="59" name="Arrow: Circular 58">
              <a:extLst>
                <a:ext uri="{FF2B5EF4-FFF2-40B4-BE49-F238E27FC236}">
                  <a16:creationId xmlns:a16="http://schemas.microsoft.com/office/drawing/2014/main" id="{9CE94FA5-6D8A-4525-8B46-93A60121DBAF}"/>
                </a:ext>
              </a:extLst>
            </p:cNvPr>
            <p:cNvSpPr/>
            <p:nvPr/>
          </p:nvSpPr>
          <p:spPr>
            <a:xfrm>
              <a:off x="442888" y="4879443"/>
              <a:ext cx="1306291" cy="1306295"/>
            </a:xfrm>
            <a:prstGeom prst="circularArrow">
              <a:avLst>
                <a:gd name="adj1" fmla="val 17903"/>
                <a:gd name="adj2" fmla="val 1142319"/>
                <a:gd name="adj3" fmla="val 20507888"/>
                <a:gd name="adj4" fmla="val 14532803"/>
                <a:gd name="adj5" fmla="val 17185"/>
              </a:avLst>
            </a:prstGeom>
            <a:solidFill>
              <a:srgbClr val="108C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solidFill>
                  <a:schemeClr val="tx1"/>
                </a:solidFill>
              </a:endParaRPr>
            </a:p>
          </p:txBody>
        </p:sp>
        <p:sp>
          <p:nvSpPr>
            <p:cNvPr id="60" name="Arrow: Circular 59">
              <a:extLst>
                <a:ext uri="{FF2B5EF4-FFF2-40B4-BE49-F238E27FC236}">
                  <a16:creationId xmlns:a16="http://schemas.microsoft.com/office/drawing/2014/main" id="{E8E65FD4-3E69-4D6C-9FE3-2CB04789B89B}"/>
                </a:ext>
              </a:extLst>
            </p:cNvPr>
            <p:cNvSpPr/>
            <p:nvPr/>
          </p:nvSpPr>
          <p:spPr>
            <a:xfrm rot="16200000">
              <a:off x="442886" y="4879446"/>
              <a:ext cx="1306295" cy="1306291"/>
            </a:xfrm>
            <a:prstGeom prst="circularArrow">
              <a:avLst>
                <a:gd name="adj1" fmla="val 17903"/>
                <a:gd name="adj2" fmla="val 1142319"/>
                <a:gd name="adj3" fmla="val 20507888"/>
                <a:gd name="adj4" fmla="val 16240362"/>
                <a:gd name="adj5" fmla="val 17185"/>
              </a:avLst>
            </a:prstGeom>
            <a:solidFill>
              <a:srgbClr val="146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dirty="0">
                <a:solidFill>
                  <a:schemeClr val="tx1"/>
                </a:solidFill>
              </a:endParaRPr>
            </a:p>
          </p:txBody>
        </p:sp>
        <p:grpSp>
          <p:nvGrpSpPr>
            <p:cNvPr id="61" name="Group 60">
              <a:extLst>
                <a:ext uri="{FF2B5EF4-FFF2-40B4-BE49-F238E27FC236}">
                  <a16:creationId xmlns:a16="http://schemas.microsoft.com/office/drawing/2014/main" id="{183DA592-F9C1-482D-BCA2-DAF00D35A85A}"/>
                </a:ext>
              </a:extLst>
            </p:cNvPr>
            <p:cNvGrpSpPr/>
            <p:nvPr/>
          </p:nvGrpSpPr>
          <p:grpSpPr>
            <a:xfrm>
              <a:off x="733725" y="5156465"/>
              <a:ext cx="728138" cy="728140"/>
              <a:chOff x="4754697" y="4852569"/>
              <a:chExt cx="1116000" cy="1116000"/>
            </a:xfrm>
            <a:noFill/>
          </p:grpSpPr>
          <p:sp>
            <p:nvSpPr>
              <p:cNvPr id="62" name="TextBox 61">
                <a:extLst>
                  <a:ext uri="{FF2B5EF4-FFF2-40B4-BE49-F238E27FC236}">
                    <a16:creationId xmlns:a16="http://schemas.microsoft.com/office/drawing/2014/main" id="{4C342ABC-BA8B-4298-8A04-A62501AF7209}"/>
                  </a:ext>
                </a:extLst>
              </p:cNvPr>
              <p:cNvSpPr txBox="1">
                <a:spLocks noChangeAspect="1"/>
              </p:cNvSpPr>
              <p:nvPr/>
            </p:nvSpPr>
            <p:spPr>
              <a:xfrm>
                <a:off x="5690697" y="5788569"/>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3</a:t>
                </a:r>
              </a:p>
            </p:txBody>
          </p:sp>
          <p:grpSp>
            <p:nvGrpSpPr>
              <p:cNvPr id="63" name="Group 62">
                <a:extLst>
                  <a:ext uri="{FF2B5EF4-FFF2-40B4-BE49-F238E27FC236}">
                    <a16:creationId xmlns:a16="http://schemas.microsoft.com/office/drawing/2014/main" id="{AEBA6B22-3B1B-483E-B963-9678B214A7CC}"/>
                  </a:ext>
                </a:extLst>
              </p:cNvPr>
              <p:cNvGrpSpPr/>
              <p:nvPr/>
            </p:nvGrpSpPr>
            <p:grpSpPr>
              <a:xfrm>
                <a:off x="4754697" y="4852569"/>
                <a:ext cx="1116000" cy="1116000"/>
                <a:chOff x="4754697" y="4914969"/>
                <a:chExt cx="1116000" cy="1116000"/>
              </a:xfrm>
              <a:grpFill/>
            </p:grpSpPr>
            <p:grpSp>
              <p:nvGrpSpPr>
                <p:cNvPr id="64" name="Group 63">
                  <a:extLst>
                    <a:ext uri="{FF2B5EF4-FFF2-40B4-BE49-F238E27FC236}">
                      <a16:creationId xmlns:a16="http://schemas.microsoft.com/office/drawing/2014/main" id="{43154A2A-21A9-4D26-8370-0C6C9B0FE077}"/>
                    </a:ext>
                  </a:extLst>
                </p:cNvPr>
                <p:cNvGrpSpPr/>
                <p:nvPr/>
              </p:nvGrpSpPr>
              <p:grpSpPr>
                <a:xfrm>
                  <a:off x="4754697" y="4914969"/>
                  <a:ext cx="1116000" cy="180000"/>
                  <a:chOff x="4754697" y="4877925"/>
                  <a:chExt cx="1116000" cy="180000"/>
                </a:xfrm>
                <a:grpFill/>
              </p:grpSpPr>
              <p:sp>
                <p:nvSpPr>
                  <p:cNvPr id="66" name="TextBox 65">
                    <a:extLst>
                      <a:ext uri="{FF2B5EF4-FFF2-40B4-BE49-F238E27FC236}">
                        <a16:creationId xmlns:a16="http://schemas.microsoft.com/office/drawing/2014/main" id="{C9653596-8429-4592-A9DC-6638A7C3A543}"/>
                      </a:ext>
                    </a:extLst>
                  </p:cNvPr>
                  <p:cNvSpPr txBox="1">
                    <a:spLocks noChangeAspect="1"/>
                  </p:cNvSpPr>
                  <p:nvPr/>
                </p:nvSpPr>
                <p:spPr>
                  <a:xfrm>
                    <a:off x="4754697" y="4877925"/>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1</a:t>
                    </a:r>
                  </a:p>
                </p:txBody>
              </p:sp>
              <p:sp>
                <p:nvSpPr>
                  <p:cNvPr id="67" name="TextBox 66">
                    <a:extLst>
                      <a:ext uri="{FF2B5EF4-FFF2-40B4-BE49-F238E27FC236}">
                        <a16:creationId xmlns:a16="http://schemas.microsoft.com/office/drawing/2014/main" id="{B4CA6BC7-8460-4F36-A012-584F43DF131F}"/>
                      </a:ext>
                    </a:extLst>
                  </p:cNvPr>
                  <p:cNvSpPr txBox="1">
                    <a:spLocks noChangeAspect="1"/>
                  </p:cNvSpPr>
                  <p:nvPr/>
                </p:nvSpPr>
                <p:spPr>
                  <a:xfrm>
                    <a:off x="5690697" y="4877925"/>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2</a:t>
                    </a:r>
                  </a:p>
                </p:txBody>
              </p:sp>
            </p:grpSp>
            <p:sp>
              <p:nvSpPr>
                <p:cNvPr id="65" name="TextBox 64">
                  <a:extLst>
                    <a:ext uri="{FF2B5EF4-FFF2-40B4-BE49-F238E27FC236}">
                      <a16:creationId xmlns:a16="http://schemas.microsoft.com/office/drawing/2014/main" id="{445B4E39-486D-4402-A961-31688A19B647}"/>
                    </a:ext>
                  </a:extLst>
                </p:cNvPr>
                <p:cNvSpPr txBox="1">
                  <a:spLocks noChangeAspect="1"/>
                </p:cNvSpPr>
                <p:nvPr/>
              </p:nvSpPr>
              <p:spPr>
                <a:xfrm>
                  <a:off x="4754697" y="5850969"/>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4</a:t>
                  </a:r>
                </a:p>
              </p:txBody>
            </p:sp>
          </p:grpSp>
        </p:grpSp>
        <p:sp>
          <p:nvSpPr>
            <p:cNvPr id="26" name="TextBox 25">
              <a:extLst>
                <a:ext uri="{FF2B5EF4-FFF2-40B4-BE49-F238E27FC236}">
                  <a16:creationId xmlns:a16="http://schemas.microsoft.com/office/drawing/2014/main" id="{5F6863ED-5758-4578-B435-B663D86287B0}"/>
                </a:ext>
              </a:extLst>
            </p:cNvPr>
            <p:cNvSpPr txBox="1"/>
            <p:nvPr/>
          </p:nvSpPr>
          <p:spPr>
            <a:xfrm>
              <a:off x="4328431" y="4614588"/>
              <a:ext cx="5708040" cy="276999"/>
            </a:xfrm>
            <a:prstGeom prst="rect">
              <a:avLst/>
            </a:prstGeom>
            <a:noFill/>
          </p:spPr>
          <p:txBody>
            <a:bodyPr wrap="square" rtlCol="0">
              <a:spAutoFit/>
            </a:bodyPr>
            <a:lstStyle/>
            <a:p>
              <a:pPr algn="ctr"/>
              <a:r>
                <a:rPr lang="it-IT" sz="1200" dirty="0">
                  <a:latin typeface="Raleway" panose="020B0503030101060003" pitchFamily="34" charset="0"/>
                </a:rPr>
                <a:t>KNOWLEDGE MANAGEMENT</a:t>
              </a:r>
            </a:p>
          </p:txBody>
        </p:sp>
        <p:grpSp>
          <p:nvGrpSpPr>
            <p:cNvPr id="11" name="Group 10">
              <a:extLst>
                <a:ext uri="{FF2B5EF4-FFF2-40B4-BE49-F238E27FC236}">
                  <a16:creationId xmlns:a16="http://schemas.microsoft.com/office/drawing/2014/main" id="{967A98C9-4750-4E1E-B3EB-C702FD688659}"/>
                </a:ext>
              </a:extLst>
            </p:cNvPr>
            <p:cNvGrpSpPr/>
            <p:nvPr/>
          </p:nvGrpSpPr>
          <p:grpSpPr>
            <a:xfrm>
              <a:off x="7706992" y="5724478"/>
              <a:ext cx="2886530" cy="647271"/>
              <a:chOff x="6901625" y="5816782"/>
              <a:chExt cx="2886530" cy="647271"/>
            </a:xfrm>
          </p:grpSpPr>
          <p:sp>
            <p:nvSpPr>
              <p:cNvPr id="22" name="Parallelogram 21">
                <a:extLst>
                  <a:ext uri="{FF2B5EF4-FFF2-40B4-BE49-F238E27FC236}">
                    <a16:creationId xmlns:a16="http://schemas.microsoft.com/office/drawing/2014/main" id="{5FE519B2-96FA-4CEF-A33A-6E76A4CEA24C}"/>
                  </a:ext>
                </a:extLst>
              </p:cNvPr>
              <p:cNvSpPr/>
              <p:nvPr/>
            </p:nvSpPr>
            <p:spPr>
              <a:xfrm flipH="1" flipV="1">
                <a:off x="6901625" y="5816782"/>
                <a:ext cx="2886530" cy="612000"/>
              </a:xfrm>
              <a:custGeom>
                <a:avLst/>
                <a:gdLst>
                  <a:gd name="connsiteX0" fmla="*/ 0 w 2844000"/>
                  <a:gd name="connsiteY0" fmla="*/ 612000 h 612000"/>
                  <a:gd name="connsiteX1" fmla="*/ 333014 w 2844000"/>
                  <a:gd name="connsiteY1" fmla="*/ 0 h 612000"/>
                  <a:gd name="connsiteX2" fmla="*/ 2844000 w 2844000"/>
                  <a:gd name="connsiteY2" fmla="*/ 0 h 612000"/>
                  <a:gd name="connsiteX3" fmla="*/ 2510986 w 2844000"/>
                  <a:gd name="connsiteY3" fmla="*/ 612000 h 612000"/>
                  <a:gd name="connsiteX4" fmla="*/ 0 w 2844000"/>
                  <a:gd name="connsiteY4" fmla="*/ 612000 h 612000"/>
                  <a:gd name="connsiteX0" fmla="*/ 0 w 2886530"/>
                  <a:gd name="connsiteY0" fmla="*/ 612000 h 612000"/>
                  <a:gd name="connsiteX1" fmla="*/ 375544 w 2886530"/>
                  <a:gd name="connsiteY1" fmla="*/ 0 h 612000"/>
                  <a:gd name="connsiteX2" fmla="*/ 2886530 w 2886530"/>
                  <a:gd name="connsiteY2" fmla="*/ 0 h 612000"/>
                  <a:gd name="connsiteX3" fmla="*/ 2553516 w 2886530"/>
                  <a:gd name="connsiteY3" fmla="*/ 612000 h 612000"/>
                  <a:gd name="connsiteX4" fmla="*/ 0 w 2886530"/>
                  <a:gd name="connsiteY4" fmla="*/ 612000 h 61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530" h="612000">
                    <a:moveTo>
                      <a:pt x="0" y="612000"/>
                    </a:moveTo>
                    <a:lnTo>
                      <a:pt x="375544" y="0"/>
                    </a:lnTo>
                    <a:lnTo>
                      <a:pt x="2886530" y="0"/>
                    </a:lnTo>
                    <a:lnTo>
                      <a:pt x="2553516" y="612000"/>
                    </a:lnTo>
                    <a:lnTo>
                      <a:pt x="0" y="612000"/>
                    </a:lnTo>
                    <a:close/>
                  </a:path>
                </a:pathLst>
              </a:custGeom>
              <a:solidFill>
                <a:srgbClr val="00A98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4" name="TextBox 23">
                <a:extLst>
                  <a:ext uri="{FF2B5EF4-FFF2-40B4-BE49-F238E27FC236}">
                    <a16:creationId xmlns:a16="http://schemas.microsoft.com/office/drawing/2014/main" id="{94423AAC-3531-419A-8806-2C31068629BB}"/>
                  </a:ext>
                </a:extLst>
              </p:cNvPr>
              <p:cNvSpPr txBox="1"/>
              <p:nvPr/>
            </p:nvSpPr>
            <p:spPr>
              <a:xfrm>
                <a:off x="7192600" y="5817722"/>
                <a:ext cx="2522787" cy="646331"/>
              </a:xfrm>
              <a:prstGeom prst="rect">
                <a:avLst/>
              </a:prstGeom>
              <a:noFill/>
            </p:spPr>
            <p:txBody>
              <a:bodyPr wrap="square" rtlCol="0">
                <a:spAutoFit/>
              </a:bodyPr>
              <a:lstStyle/>
              <a:p>
                <a:r>
                  <a:rPr lang="it-IT" sz="1200" b="1" u="sng" dirty="0">
                    <a:solidFill>
                      <a:schemeClr val="bg1"/>
                    </a:solidFill>
                    <a:latin typeface="Raleway" panose="020B0503030101060003" pitchFamily="34" charset="0"/>
                  </a:rPr>
                  <a:t>Esterno:</a:t>
                </a:r>
                <a:r>
                  <a:rPr lang="it-IT" sz="1200" b="1" dirty="0">
                    <a:solidFill>
                      <a:schemeClr val="bg1"/>
                    </a:solidFill>
                    <a:latin typeface="Raleway" panose="020B0503030101060003" pitchFamily="34" charset="0"/>
                  </a:rPr>
                  <a:t> </a:t>
                </a:r>
                <a:r>
                  <a:rPr lang="it-IT" sz="1200" dirty="0">
                    <a:solidFill>
                      <a:schemeClr val="bg1"/>
                    </a:solidFill>
                    <a:latin typeface="Raleway" panose="020B0503030101060003" pitchFamily="34" charset="0"/>
                  </a:rPr>
                  <a:t>condivisione del sapere verso le comunità e gli stakeholder di riferimento</a:t>
                </a:r>
              </a:p>
            </p:txBody>
          </p:sp>
        </p:grpSp>
        <p:grpSp>
          <p:nvGrpSpPr>
            <p:cNvPr id="9" name="Group 8">
              <a:extLst>
                <a:ext uri="{FF2B5EF4-FFF2-40B4-BE49-F238E27FC236}">
                  <a16:creationId xmlns:a16="http://schemas.microsoft.com/office/drawing/2014/main" id="{F33775CA-A535-4B35-B67E-8C303DF3004B}"/>
                </a:ext>
              </a:extLst>
            </p:cNvPr>
            <p:cNvGrpSpPr/>
            <p:nvPr/>
          </p:nvGrpSpPr>
          <p:grpSpPr>
            <a:xfrm>
              <a:off x="7706992" y="4881488"/>
              <a:ext cx="2844000" cy="646331"/>
              <a:chOff x="6901624" y="4991515"/>
              <a:chExt cx="2844000" cy="646331"/>
            </a:xfrm>
          </p:grpSpPr>
          <p:sp>
            <p:nvSpPr>
              <p:cNvPr id="10" name="Parallelogram 9">
                <a:extLst>
                  <a:ext uri="{FF2B5EF4-FFF2-40B4-BE49-F238E27FC236}">
                    <a16:creationId xmlns:a16="http://schemas.microsoft.com/office/drawing/2014/main" id="{8433C56B-C346-4F6F-8B60-48B5DAF3715B}"/>
                  </a:ext>
                </a:extLst>
              </p:cNvPr>
              <p:cNvSpPr/>
              <p:nvPr/>
            </p:nvSpPr>
            <p:spPr>
              <a:xfrm flipH="1">
                <a:off x="6901624" y="4997361"/>
                <a:ext cx="2844000" cy="612000"/>
              </a:xfrm>
              <a:prstGeom prst="parallelogram">
                <a:avLst>
                  <a:gd name="adj" fmla="val 54414"/>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it-IT" sz="1200" dirty="0">
                  <a:solidFill>
                    <a:schemeClr val="tx1"/>
                  </a:solidFill>
                  <a:latin typeface="Raleway" panose="020B0503030101060003" pitchFamily="34" charset="0"/>
                </a:endParaRPr>
              </a:p>
            </p:txBody>
          </p:sp>
          <p:sp>
            <p:nvSpPr>
              <p:cNvPr id="68" name="TextBox 67">
                <a:extLst>
                  <a:ext uri="{FF2B5EF4-FFF2-40B4-BE49-F238E27FC236}">
                    <a16:creationId xmlns:a16="http://schemas.microsoft.com/office/drawing/2014/main" id="{242D5A4C-8B3D-43A1-9B9D-7C7986C0B79E}"/>
                  </a:ext>
                </a:extLst>
              </p:cNvPr>
              <p:cNvSpPr txBox="1"/>
              <p:nvPr/>
            </p:nvSpPr>
            <p:spPr>
              <a:xfrm>
                <a:off x="7172682" y="4991515"/>
                <a:ext cx="2522787" cy="646331"/>
              </a:xfrm>
              <a:prstGeom prst="rect">
                <a:avLst/>
              </a:prstGeom>
              <a:noFill/>
            </p:spPr>
            <p:txBody>
              <a:bodyPr wrap="square" rtlCol="0">
                <a:spAutoFit/>
              </a:bodyPr>
              <a:lstStyle/>
              <a:p>
                <a:r>
                  <a:rPr lang="it-IT" sz="1200" b="1" u="sng" dirty="0">
                    <a:solidFill>
                      <a:schemeClr val="bg1"/>
                    </a:solidFill>
                    <a:latin typeface="Raleway" panose="020B0503030101060003" pitchFamily="34" charset="0"/>
                  </a:rPr>
                  <a:t>Interno:</a:t>
                </a:r>
                <a:r>
                  <a:rPr lang="it-IT" sz="1200" b="1" dirty="0">
                    <a:solidFill>
                      <a:schemeClr val="bg1"/>
                    </a:solidFill>
                    <a:latin typeface="Raleway" panose="020B0503030101060003" pitchFamily="34" charset="0"/>
                  </a:rPr>
                  <a:t> </a:t>
                </a:r>
                <a:r>
                  <a:rPr lang="it-IT" sz="1200" dirty="0">
                    <a:solidFill>
                      <a:schemeClr val="bg1"/>
                    </a:solidFill>
                    <a:latin typeface="Raleway" panose="020B0503030101060003" pitchFamily="34" charset="0"/>
                  </a:rPr>
                  <a:t>supporto alla </a:t>
                </a:r>
                <a:br>
                  <a:rPr lang="it-IT" sz="1200" dirty="0">
                    <a:solidFill>
                      <a:schemeClr val="bg1"/>
                    </a:solidFill>
                    <a:latin typeface="Raleway" panose="020B0503030101060003" pitchFamily="34" charset="0"/>
                  </a:rPr>
                </a:br>
                <a:r>
                  <a:rPr lang="it-IT" sz="1200" dirty="0">
                    <a:solidFill>
                      <a:schemeClr val="bg1"/>
                    </a:solidFill>
                    <a:latin typeface="Raleway" panose="020B0503030101060003" pitchFamily="34" charset="0"/>
                  </a:rPr>
                  <a:t>definizione delle strategie di intervento ed erogazione</a:t>
                </a:r>
              </a:p>
            </p:txBody>
          </p:sp>
        </p:grpSp>
        <p:sp>
          <p:nvSpPr>
            <p:cNvPr id="21" name="Arrow: Pentagon 20">
              <a:extLst>
                <a:ext uri="{FF2B5EF4-FFF2-40B4-BE49-F238E27FC236}">
                  <a16:creationId xmlns:a16="http://schemas.microsoft.com/office/drawing/2014/main" id="{22C97598-1244-4E63-B763-3554360B06E9}"/>
                </a:ext>
              </a:extLst>
            </p:cNvPr>
            <p:cNvSpPr/>
            <p:nvPr/>
          </p:nvSpPr>
          <p:spPr>
            <a:xfrm>
              <a:off x="1774229" y="5518630"/>
              <a:ext cx="2469167" cy="252000"/>
            </a:xfrm>
            <a:custGeom>
              <a:avLst/>
              <a:gdLst>
                <a:gd name="connsiteX0" fmla="*/ 0 w 2448000"/>
                <a:gd name="connsiteY0" fmla="*/ 0 h 232064"/>
                <a:gd name="connsiteX1" fmla="*/ 2388675 w 2448000"/>
                <a:gd name="connsiteY1" fmla="*/ 0 h 232064"/>
                <a:gd name="connsiteX2" fmla="*/ 2448000 w 2448000"/>
                <a:gd name="connsiteY2" fmla="*/ 116032 h 232064"/>
                <a:gd name="connsiteX3" fmla="*/ 2388675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56830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97773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75027 w 2448000"/>
                <a:gd name="connsiteY3" fmla="*/ 232064 h 232064"/>
                <a:gd name="connsiteX4" fmla="*/ 0 w 2448000"/>
                <a:gd name="connsiteY4" fmla="*/ 232064 h 232064"/>
                <a:gd name="connsiteX5" fmla="*/ 0 w 2448000"/>
                <a:gd name="connsiteY5" fmla="*/ 0 h 232064"/>
                <a:gd name="connsiteX0" fmla="*/ 0 w 2448000"/>
                <a:gd name="connsiteY0" fmla="*/ 4549 h 236613"/>
                <a:gd name="connsiteX1" fmla="*/ 2415970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48000"/>
                <a:gd name="connsiteY0" fmla="*/ 4549 h 236613"/>
                <a:gd name="connsiteX1" fmla="*/ 2411421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69167"/>
                <a:gd name="connsiteY0" fmla="*/ 4549 h 236613"/>
                <a:gd name="connsiteX1" fmla="*/ 2411421 w 2469167"/>
                <a:gd name="connsiteY1" fmla="*/ 0 h 236613"/>
                <a:gd name="connsiteX2" fmla="*/ 2469167 w 2469167"/>
                <a:gd name="connsiteY2" fmla="*/ 92757 h 236613"/>
                <a:gd name="connsiteX3" fmla="*/ 2375027 w 2469167"/>
                <a:gd name="connsiteY3" fmla="*/ 236613 h 236613"/>
                <a:gd name="connsiteX4" fmla="*/ 0 w 2469167"/>
                <a:gd name="connsiteY4" fmla="*/ 236613 h 236613"/>
                <a:gd name="connsiteX5" fmla="*/ 0 w 2469167"/>
                <a:gd name="connsiteY5" fmla="*/ 4549 h 236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9167" h="236613">
                  <a:moveTo>
                    <a:pt x="0" y="4549"/>
                  </a:moveTo>
                  <a:lnTo>
                    <a:pt x="2411421" y="0"/>
                  </a:lnTo>
                  <a:lnTo>
                    <a:pt x="2469167" y="92757"/>
                  </a:lnTo>
                  <a:lnTo>
                    <a:pt x="2375027" y="236613"/>
                  </a:lnTo>
                  <a:lnTo>
                    <a:pt x="0" y="236613"/>
                  </a:lnTo>
                  <a:lnTo>
                    <a:pt x="0" y="4549"/>
                  </a:lnTo>
                  <a:close/>
                </a:path>
              </a:pathLst>
            </a:custGeom>
            <a:solidFill>
              <a:srgbClr val="8BC327"/>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TextBox 46">
              <a:extLst>
                <a:ext uri="{FF2B5EF4-FFF2-40B4-BE49-F238E27FC236}">
                  <a16:creationId xmlns:a16="http://schemas.microsoft.com/office/drawing/2014/main" id="{E615E052-8DE7-495B-9533-5D16F26D068C}"/>
                </a:ext>
              </a:extLst>
            </p:cNvPr>
            <p:cNvSpPr txBox="1"/>
            <p:nvPr/>
          </p:nvSpPr>
          <p:spPr>
            <a:xfrm>
              <a:off x="1737436" y="4985306"/>
              <a:ext cx="2412451" cy="1061829"/>
            </a:xfrm>
            <a:prstGeom prst="rect">
              <a:avLst/>
            </a:prstGeom>
            <a:noFill/>
          </p:spPr>
          <p:txBody>
            <a:bodyPr wrap="square" rtlCol="0">
              <a:spAutoFit/>
            </a:bodyPr>
            <a:lstStyle/>
            <a:p>
              <a:pPr marL="228600" indent="-228600">
                <a:spcBef>
                  <a:spcPts val="600"/>
                </a:spcBef>
                <a:buAutoNum type="arabicPeriod"/>
              </a:pPr>
              <a:r>
                <a:rPr lang="it-IT" sz="1200" dirty="0">
                  <a:latin typeface="Raleway" panose="020B0503030101060003" pitchFamily="34" charset="0"/>
                </a:rPr>
                <a:t>Pianificazione intervento</a:t>
              </a:r>
            </a:p>
            <a:p>
              <a:pPr marL="228600" indent="-228600">
                <a:spcBef>
                  <a:spcPts val="600"/>
                </a:spcBef>
                <a:buAutoNum type="arabicPeriod"/>
              </a:pPr>
              <a:r>
                <a:rPr lang="it-IT" sz="1200" dirty="0">
                  <a:latin typeface="Raleway" panose="020B0503030101060003" pitchFamily="34" charset="0"/>
                </a:rPr>
                <a:t>Realizzazione del progetto</a:t>
              </a:r>
            </a:p>
            <a:p>
              <a:pPr marL="228600" indent="-228600">
                <a:spcBef>
                  <a:spcPts val="600"/>
                </a:spcBef>
                <a:buAutoNum type="arabicPeriod"/>
              </a:pPr>
              <a:r>
                <a:rPr lang="it-IT" sz="1200" b="1" dirty="0">
                  <a:solidFill>
                    <a:schemeClr val="bg1"/>
                  </a:solidFill>
                  <a:latin typeface="Raleway" panose="020B0503030101060003" pitchFamily="34" charset="0"/>
                </a:rPr>
                <a:t>Monitoraggio e valutazione</a:t>
              </a:r>
            </a:p>
            <a:p>
              <a:pPr marL="228600" indent="-228600">
                <a:spcBef>
                  <a:spcPts val="600"/>
                </a:spcBef>
                <a:buAutoNum type="arabicPeriod"/>
              </a:pPr>
              <a:r>
                <a:rPr lang="it-IT" sz="1200" dirty="0">
                  <a:latin typeface="Raleway" panose="020B0503030101060003" pitchFamily="34" charset="0"/>
                </a:rPr>
                <a:t>Azioni di miglioramento</a:t>
              </a:r>
            </a:p>
          </p:txBody>
        </p:sp>
        <p:sp>
          <p:nvSpPr>
            <p:cNvPr id="3" name="Heptagon 2">
              <a:extLst>
                <a:ext uri="{FF2B5EF4-FFF2-40B4-BE49-F238E27FC236}">
                  <a16:creationId xmlns:a16="http://schemas.microsoft.com/office/drawing/2014/main" id="{92E7043F-5C3D-4730-AB84-EF1B6A87FDFE}"/>
                </a:ext>
              </a:extLst>
            </p:cNvPr>
            <p:cNvSpPr/>
            <p:nvPr/>
          </p:nvSpPr>
          <p:spPr>
            <a:xfrm>
              <a:off x="4330571" y="4896225"/>
              <a:ext cx="3655653" cy="1448389"/>
            </a:xfrm>
            <a:custGeom>
              <a:avLst/>
              <a:gdLst>
                <a:gd name="connsiteX0" fmla="*/ -5 w 1739832"/>
                <a:gd name="connsiteY0" fmla="*/ 753816 h 1172147"/>
                <a:gd name="connsiteX1" fmla="*/ 172297 w 1739832"/>
                <a:gd name="connsiteY1" fmla="*/ 232159 h 1172147"/>
                <a:gd name="connsiteX2" fmla="*/ 869916 w 1739832"/>
                <a:gd name="connsiteY2" fmla="*/ 0 h 1172147"/>
                <a:gd name="connsiteX3" fmla="*/ 1567535 w 1739832"/>
                <a:gd name="connsiteY3" fmla="*/ 232159 h 1172147"/>
                <a:gd name="connsiteX4" fmla="*/ 1739837 w 1739832"/>
                <a:gd name="connsiteY4" fmla="*/ 753816 h 1172147"/>
                <a:gd name="connsiteX5" fmla="*/ 1257063 w 1739832"/>
                <a:gd name="connsiteY5" fmla="*/ 1172153 h 1172147"/>
                <a:gd name="connsiteX6" fmla="*/ 482769 w 1739832"/>
                <a:gd name="connsiteY6" fmla="*/ 1172153 h 1172147"/>
                <a:gd name="connsiteX7" fmla="*/ -5 w 1739832"/>
                <a:gd name="connsiteY7" fmla="*/ 753816 h 1172147"/>
                <a:gd name="connsiteX0" fmla="*/ 0 w 1739842"/>
                <a:gd name="connsiteY0" fmla="*/ 753816 h 1172153"/>
                <a:gd name="connsiteX1" fmla="*/ 5589 w 1739842"/>
                <a:gd name="connsiteY1" fmla="*/ 530223 h 1172153"/>
                <a:gd name="connsiteX2" fmla="*/ 869921 w 1739842"/>
                <a:gd name="connsiteY2" fmla="*/ 0 h 1172153"/>
                <a:gd name="connsiteX3" fmla="*/ 1567540 w 1739842"/>
                <a:gd name="connsiteY3" fmla="*/ 232159 h 1172153"/>
                <a:gd name="connsiteX4" fmla="*/ 1739842 w 1739842"/>
                <a:gd name="connsiteY4" fmla="*/ 753816 h 1172153"/>
                <a:gd name="connsiteX5" fmla="*/ 1257068 w 1739842"/>
                <a:gd name="connsiteY5" fmla="*/ 1172153 h 1172153"/>
                <a:gd name="connsiteX6" fmla="*/ 482774 w 1739842"/>
                <a:gd name="connsiteY6" fmla="*/ 1172153 h 1172153"/>
                <a:gd name="connsiteX7" fmla="*/ 0 w 1739842"/>
                <a:gd name="connsiteY7" fmla="*/ 753816 h 1172153"/>
                <a:gd name="connsiteX0" fmla="*/ 0 w 1739842"/>
                <a:gd name="connsiteY0" fmla="*/ 905374 h 1323711"/>
                <a:gd name="connsiteX1" fmla="*/ 5589 w 1739842"/>
                <a:gd name="connsiteY1" fmla="*/ 681781 h 1323711"/>
                <a:gd name="connsiteX2" fmla="*/ 258637 w 1739842"/>
                <a:gd name="connsiteY2" fmla="*/ 0 h 1323711"/>
                <a:gd name="connsiteX3" fmla="*/ 1567540 w 1739842"/>
                <a:gd name="connsiteY3" fmla="*/ 383717 h 1323711"/>
                <a:gd name="connsiteX4" fmla="*/ 1739842 w 1739842"/>
                <a:gd name="connsiteY4" fmla="*/ 905374 h 1323711"/>
                <a:gd name="connsiteX5" fmla="*/ 1257068 w 1739842"/>
                <a:gd name="connsiteY5" fmla="*/ 1323711 h 1323711"/>
                <a:gd name="connsiteX6" fmla="*/ 482774 w 1739842"/>
                <a:gd name="connsiteY6" fmla="*/ 1323711 h 1323711"/>
                <a:gd name="connsiteX7" fmla="*/ 0 w 1739842"/>
                <a:gd name="connsiteY7" fmla="*/ 905374 h 1323711"/>
                <a:gd name="connsiteX0" fmla="*/ 0 w 3088172"/>
                <a:gd name="connsiteY0" fmla="*/ 905604 h 1323941"/>
                <a:gd name="connsiteX1" fmla="*/ 5589 w 3088172"/>
                <a:gd name="connsiteY1" fmla="*/ 682011 h 1323941"/>
                <a:gd name="connsiteX2" fmla="*/ 258637 w 3088172"/>
                <a:gd name="connsiteY2" fmla="*/ 230 h 1323941"/>
                <a:gd name="connsiteX3" fmla="*/ 3088172 w 3088172"/>
                <a:gd name="connsiteY3" fmla="*/ 0 h 1323941"/>
                <a:gd name="connsiteX4" fmla="*/ 1739842 w 3088172"/>
                <a:gd name="connsiteY4" fmla="*/ 905604 h 1323941"/>
                <a:gd name="connsiteX5" fmla="*/ 1257068 w 3088172"/>
                <a:gd name="connsiteY5" fmla="*/ 1323941 h 1323941"/>
                <a:gd name="connsiteX6" fmla="*/ 482774 w 3088172"/>
                <a:gd name="connsiteY6" fmla="*/ 1323941 h 1323941"/>
                <a:gd name="connsiteX7" fmla="*/ 0 w 3088172"/>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125706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0 w 3452447"/>
                <a:gd name="connsiteY0" fmla="*/ 905604 h 1323941"/>
                <a:gd name="connsiteX1" fmla="*/ 5589 w 3452447"/>
                <a:gd name="connsiteY1" fmla="*/ 687063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14619 w 3446858"/>
                <a:gd name="connsiteY0" fmla="*/ 905604 h 1323941"/>
                <a:gd name="connsiteX1" fmla="*/ 0 w 3446858"/>
                <a:gd name="connsiteY1" fmla="*/ 687063 h 1323941"/>
                <a:gd name="connsiteX2" fmla="*/ 253048 w 3446858"/>
                <a:gd name="connsiteY2" fmla="*/ 230 h 1323941"/>
                <a:gd name="connsiteX3" fmla="*/ 3082583 w 3446858"/>
                <a:gd name="connsiteY3" fmla="*/ 0 h 1323941"/>
                <a:gd name="connsiteX4" fmla="*/ 3446858 w 3446858"/>
                <a:gd name="connsiteY4" fmla="*/ 673215 h 1323941"/>
                <a:gd name="connsiteX5" fmla="*/ 3105539 w 3446858"/>
                <a:gd name="connsiteY5" fmla="*/ 1323941 h 1323941"/>
                <a:gd name="connsiteX6" fmla="*/ 249848 w 3446858"/>
                <a:gd name="connsiteY6" fmla="*/ 1313837 h 1323941"/>
                <a:gd name="connsiteX7" fmla="*/ 14619 w 3446858"/>
                <a:gd name="connsiteY7" fmla="*/ 905604 h 1323941"/>
                <a:gd name="connsiteX0" fmla="*/ 10385 w 3442624"/>
                <a:gd name="connsiteY0" fmla="*/ 905604 h 1323941"/>
                <a:gd name="connsiteX1" fmla="*/ 0 w 3442624"/>
                <a:gd name="connsiteY1" fmla="*/ 661663 h 1323941"/>
                <a:gd name="connsiteX2" fmla="*/ 248814 w 3442624"/>
                <a:gd name="connsiteY2" fmla="*/ 230 h 1323941"/>
                <a:gd name="connsiteX3" fmla="*/ 3078349 w 3442624"/>
                <a:gd name="connsiteY3" fmla="*/ 0 h 1323941"/>
                <a:gd name="connsiteX4" fmla="*/ 3442624 w 3442624"/>
                <a:gd name="connsiteY4" fmla="*/ 673215 h 1323941"/>
                <a:gd name="connsiteX5" fmla="*/ 3101305 w 3442624"/>
                <a:gd name="connsiteY5" fmla="*/ 1323941 h 1323941"/>
                <a:gd name="connsiteX6" fmla="*/ 245614 w 3442624"/>
                <a:gd name="connsiteY6" fmla="*/ 1313837 h 1323941"/>
                <a:gd name="connsiteX7" fmla="*/ 10385 w 3442624"/>
                <a:gd name="connsiteY7" fmla="*/ 905604 h 1323941"/>
                <a:gd name="connsiteX0" fmla="*/ 6152 w 3438391"/>
                <a:gd name="connsiteY0" fmla="*/ 905604 h 1323941"/>
                <a:gd name="connsiteX1" fmla="*/ 0 w 3438391"/>
                <a:gd name="connsiteY1" fmla="*/ 695529 h 1323941"/>
                <a:gd name="connsiteX2" fmla="*/ 244581 w 3438391"/>
                <a:gd name="connsiteY2" fmla="*/ 230 h 1323941"/>
                <a:gd name="connsiteX3" fmla="*/ 3074116 w 3438391"/>
                <a:gd name="connsiteY3" fmla="*/ 0 h 1323941"/>
                <a:gd name="connsiteX4" fmla="*/ 3438391 w 3438391"/>
                <a:gd name="connsiteY4" fmla="*/ 673215 h 1323941"/>
                <a:gd name="connsiteX5" fmla="*/ 3097072 w 3438391"/>
                <a:gd name="connsiteY5" fmla="*/ 1323941 h 1323941"/>
                <a:gd name="connsiteX6" fmla="*/ 241381 w 3438391"/>
                <a:gd name="connsiteY6" fmla="*/ 1313837 h 1323941"/>
                <a:gd name="connsiteX7" fmla="*/ 6152 w 3438391"/>
                <a:gd name="connsiteY7" fmla="*/ 905604 h 1323941"/>
                <a:gd name="connsiteX0" fmla="*/ 6152 w 3438391"/>
                <a:gd name="connsiteY0" fmla="*/ 905604 h 1330770"/>
                <a:gd name="connsiteX1" fmla="*/ 0 w 3438391"/>
                <a:gd name="connsiteY1" fmla="*/ 695529 h 1330770"/>
                <a:gd name="connsiteX2" fmla="*/ 244581 w 3438391"/>
                <a:gd name="connsiteY2" fmla="*/ 230 h 1330770"/>
                <a:gd name="connsiteX3" fmla="*/ 3074116 w 3438391"/>
                <a:gd name="connsiteY3" fmla="*/ 0 h 1330770"/>
                <a:gd name="connsiteX4" fmla="*/ 3438391 w 3438391"/>
                <a:gd name="connsiteY4" fmla="*/ 673215 h 1330770"/>
                <a:gd name="connsiteX5" fmla="*/ 3097072 w 3438391"/>
                <a:gd name="connsiteY5" fmla="*/ 1323941 h 1330770"/>
                <a:gd name="connsiteX6" fmla="*/ 241381 w 3438391"/>
                <a:gd name="connsiteY6" fmla="*/ 1330770 h 1330770"/>
                <a:gd name="connsiteX7" fmla="*/ 6152 w 3438391"/>
                <a:gd name="connsiteY7" fmla="*/ 905604 h 1330770"/>
                <a:gd name="connsiteX0" fmla="*/ 6152 w 3425691"/>
                <a:gd name="connsiteY0" fmla="*/ 9056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05604 h 1330770"/>
                <a:gd name="connsiteX0" fmla="*/ 6152 w 3425691"/>
                <a:gd name="connsiteY0" fmla="*/ 9691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69104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10147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425691"/>
                <a:gd name="connsiteY0" fmla="*/ 910147 h 1330770"/>
                <a:gd name="connsiteX1" fmla="*/ 0 w 3425691"/>
                <a:gd name="connsiteY1" fmla="*/ 690092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398446"/>
                <a:gd name="connsiteY0" fmla="*/ 910147 h 1330770"/>
                <a:gd name="connsiteX1" fmla="*/ 0 w 3398446"/>
                <a:gd name="connsiteY1" fmla="*/ 690092 h 1330770"/>
                <a:gd name="connsiteX2" fmla="*/ 244581 w 3398446"/>
                <a:gd name="connsiteY2" fmla="*/ 230 h 1330770"/>
                <a:gd name="connsiteX3" fmla="*/ 3074116 w 3398446"/>
                <a:gd name="connsiteY3" fmla="*/ 0 h 1330770"/>
                <a:gd name="connsiteX4" fmla="*/ 3398446 w 3398446"/>
                <a:gd name="connsiteY4" fmla="*/ 560338 h 1330770"/>
                <a:gd name="connsiteX5" fmla="*/ 3097072 w 3398446"/>
                <a:gd name="connsiteY5" fmla="*/ 1323941 h 1330770"/>
                <a:gd name="connsiteX6" fmla="*/ 241381 w 3398446"/>
                <a:gd name="connsiteY6" fmla="*/ 1330770 h 1330770"/>
                <a:gd name="connsiteX7" fmla="*/ 6152 w 3398446"/>
                <a:gd name="connsiteY7" fmla="*/ 910147 h 1330770"/>
                <a:gd name="connsiteX0" fmla="*/ 6152 w 3405387"/>
                <a:gd name="connsiteY0" fmla="*/ 910147 h 1330770"/>
                <a:gd name="connsiteX1" fmla="*/ 0 w 3405387"/>
                <a:gd name="connsiteY1" fmla="*/ 690092 h 1330770"/>
                <a:gd name="connsiteX2" fmla="*/ 244581 w 3405387"/>
                <a:gd name="connsiteY2" fmla="*/ 230 h 1330770"/>
                <a:gd name="connsiteX3" fmla="*/ 3074116 w 3405387"/>
                <a:gd name="connsiteY3" fmla="*/ 0 h 1330770"/>
                <a:gd name="connsiteX4" fmla="*/ 3405387 w 3405387"/>
                <a:gd name="connsiteY4" fmla="*/ 652048 h 1330770"/>
                <a:gd name="connsiteX5" fmla="*/ 3097072 w 3405387"/>
                <a:gd name="connsiteY5" fmla="*/ 1323941 h 1330770"/>
                <a:gd name="connsiteX6" fmla="*/ 241381 w 3405387"/>
                <a:gd name="connsiteY6" fmla="*/ 1330770 h 1330770"/>
                <a:gd name="connsiteX7" fmla="*/ 6152 w 3405387"/>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97072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591831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52048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126446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8523"/>
                <a:gd name="connsiteX1" fmla="*/ 4260 w 3451298"/>
                <a:gd name="connsiteY1" fmla="*/ 591831 h 1338523"/>
                <a:gd name="connsiteX2" fmla="*/ 126446 w 3451298"/>
                <a:gd name="connsiteY2" fmla="*/ 230 h 1338523"/>
                <a:gd name="connsiteX3" fmla="*/ 3078376 w 3451298"/>
                <a:gd name="connsiteY3" fmla="*/ 0 h 1338523"/>
                <a:gd name="connsiteX4" fmla="*/ 3451298 w 3451298"/>
                <a:gd name="connsiteY4" fmla="*/ 671701 h 1338523"/>
                <a:gd name="connsiteX5" fmla="*/ 3066624 w 3451298"/>
                <a:gd name="connsiteY5" fmla="*/ 1323941 h 1338523"/>
                <a:gd name="connsiteX6" fmla="*/ 123246 w 3451298"/>
                <a:gd name="connsiteY6" fmla="*/ 1338523 h 1338523"/>
                <a:gd name="connsiteX7" fmla="*/ 0 w 3451298"/>
                <a:gd name="connsiteY7" fmla="*/ 811887 h 1338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298" h="1338523">
                  <a:moveTo>
                    <a:pt x="0" y="811887"/>
                  </a:moveTo>
                  <a:lnTo>
                    <a:pt x="4260" y="591831"/>
                  </a:lnTo>
                  <a:lnTo>
                    <a:pt x="126446" y="230"/>
                  </a:lnTo>
                  <a:lnTo>
                    <a:pt x="3078376" y="0"/>
                  </a:lnTo>
                  <a:lnTo>
                    <a:pt x="3451298" y="671701"/>
                  </a:lnTo>
                  <a:lnTo>
                    <a:pt x="3066624" y="1323941"/>
                  </a:lnTo>
                  <a:lnTo>
                    <a:pt x="123246" y="1338523"/>
                  </a:lnTo>
                  <a:lnTo>
                    <a:pt x="0" y="811887"/>
                  </a:lnTo>
                  <a:close/>
                </a:path>
              </a:pathLst>
            </a:custGeom>
            <a:noFill/>
            <a:ln w="22225">
              <a:solidFill>
                <a:srgbClr val="86BC2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7" name="TextBox 26">
              <a:extLst>
                <a:ext uri="{FF2B5EF4-FFF2-40B4-BE49-F238E27FC236}">
                  <a16:creationId xmlns:a16="http://schemas.microsoft.com/office/drawing/2014/main" id="{94B4A64B-D45C-4CCC-B520-BCDE08B7F5A1}"/>
                </a:ext>
              </a:extLst>
            </p:cNvPr>
            <p:cNvSpPr txBox="1"/>
            <p:nvPr/>
          </p:nvSpPr>
          <p:spPr>
            <a:xfrm>
              <a:off x="4963315" y="6105599"/>
              <a:ext cx="2520000" cy="153888"/>
            </a:xfrm>
            <a:prstGeom prst="rect">
              <a:avLst/>
            </a:prstGeom>
            <a:noFill/>
          </p:spPr>
          <p:txBody>
            <a:bodyPr wrap="square" lIns="36000" tIns="0" rIns="36000" bIns="0" rtlCol="0" anchor="ctr">
              <a:spAutoFit/>
            </a:bodyPr>
            <a:lstStyle/>
            <a:p>
              <a:endParaRPr lang="it-IT" sz="1000" dirty="0">
                <a:latin typeface="Raleway" panose="020B0503030101060003" pitchFamily="34" charset="0"/>
              </a:endParaRPr>
            </a:p>
          </p:txBody>
        </p:sp>
      </p:grpSp>
      <p:sp>
        <p:nvSpPr>
          <p:cNvPr id="72" name="TextBox 71">
            <a:extLst>
              <a:ext uri="{FF2B5EF4-FFF2-40B4-BE49-F238E27FC236}">
                <a16:creationId xmlns:a16="http://schemas.microsoft.com/office/drawing/2014/main" id="{EDAC875F-859D-4107-8BDC-0D2B48C2E849}"/>
              </a:ext>
            </a:extLst>
          </p:cNvPr>
          <p:cNvSpPr txBox="1"/>
          <p:nvPr/>
        </p:nvSpPr>
        <p:spPr>
          <a:xfrm>
            <a:off x="4459014" y="4976909"/>
            <a:ext cx="3329963" cy="819455"/>
          </a:xfrm>
          <a:prstGeom prst="rect">
            <a:avLst/>
          </a:prstGeom>
          <a:noFill/>
        </p:spPr>
        <p:txBody>
          <a:bodyPr wrap="square" rtlCol="0">
            <a:spAutoFit/>
          </a:bodyPr>
          <a:lstStyle/>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Monitoraggio (sempre presente)</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 implementazione (facoltativa)</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d’impatto (facoltativa): </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qualitativa</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quantitativa:</a:t>
            </a:r>
          </a:p>
        </p:txBody>
      </p:sp>
      <p:sp>
        <p:nvSpPr>
          <p:cNvPr id="74" name="Rectangle: Rounded Corners 73">
            <a:extLst>
              <a:ext uri="{FF2B5EF4-FFF2-40B4-BE49-F238E27FC236}">
                <a16:creationId xmlns:a16="http://schemas.microsoft.com/office/drawing/2014/main" id="{47F859D7-B513-4EB4-AB5B-7AC60E8A1B73}"/>
              </a:ext>
            </a:extLst>
          </p:cNvPr>
          <p:cNvSpPr/>
          <p:nvPr/>
        </p:nvSpPr>
        <p:spPr>
          <a:xfrm>
            <a:off x="5175968" y="6110430"/>
            <a:ext cx="252000" cy="104856"/>
          </a:xfrm>
          <a:prstGeom prst="roundRect">
            <a:avLst/>
          </a:prstGeom>
          <a:solidFill>
            <a:srgbClr val="99D55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dirty="0">
              <a:latin typeface="Raleway" panose="020B0503030101060003" pitchFamily="34" charset="0"/>
            </a:endParaRPr>
          </a:p>
        </p:txBody>
      </p:sp>
      <p:sp>
        <p:nvSpPr>
          <p:cNvPr id="77" name="TextBox 76">
            <a:extLst>
              <a:ext uri="{FF2B5EF4-FFF2-40B4-BE49-F238E27FC236}">
                <a16:creationId xmlns:a16="http://schemas.microsoft.com/office/drawing/2014/main" id="{ADB91BA8-DF3C-459C-8400-E25303F4B431}"/>
              </a:ext>
            </a:extLst>
          </p:cNvPr>
          <p:cNvSpPr txBox="1"/>
          <p:nvPr/>
        </p:nvSpPr>
        <p:spPr>
          <a:xfrm>
            <a:off x="5466224" y="6085914"/>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non controfattuale</a:t>
            </a:r>
          </a:p>
        </p:txBody>
      </p:sp>
      <p:sp>
        <p:nvSpPr>
          <p:cNvPr id="80" name="Rectangle: Rounded Corners 79">
            <a:extLst>
              <a:ext uri="{FF2B5EF4-FFF2-40B4-BE49-F238E27FC236}">
                <a16:creationId xmlns:a16="http://schemas.microsoft.com/office/drawing/2014/main" id="{66541445-D91D-4C8B-A4FA-32E767B09A5D}"/>
              </a:ext>
            </a:extLst>
          </p:cNvPr>
          <p:cNvSpPr/>
          <p:nvPr/>
        </p:nvSpPr>
        <p:spPr>
          <a:xfrm>
            <a:off x="5076489" y="5966275"/>
            <a:ext cx="360000" cy="104856"/>
          </a:xfrm>
          <a:prstGeom prst="roundRect">
            <a:avLst/>
          </a:prstGeom>
          <a:solidFill>
            <a:srgbClr val="68A52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81" name="TextBox 80">
            <a:extLst>
              <a:ext uri="{FF2B5EF4-FFF2-40B4-BE49-F238E27FC236}">
                <a16:creationId xmlns:a16="http://schemas.microsoft.com/office/drawing/2014/main" id="{5A266171-077D-4620-B893-559AEF02A5F0}"/>
              </a:ext>
            </a:extLst>
          </p:cNvPr>
          <p:cNvSpPr txBox="1"/>
          <p:nvPr/>
        </p:nvSpPr>
        <p:spPr>
          <a:xfrm>
            <a:off x="5474613" y="5941759"/>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a:t>
            </a:r>
          </a:p>
        </p:txBody>
      </p:sp>
      <p:sp>
        <p:nvSpPr>
          <p:cNvPr id="82" name="Rectangle: Rounded Corners 81">
            <a:extLst>
              <a:ext uri="{FF2B5EF4-FFF2-40B4-BE49-F238E27FC236}">
                <a16:creationId xmlns:a16="http://schemas.microsoft.com/office/drawing/2014/main" id="{EC319A52-6418-4889-8FDE-3A068C5D70C2}"/>
              </a:ext>
            </a:extLst>
          </p:cNvPr>
          <p:cNvSpPr/>
          <p:nvPr/>
        </p:nvSpPr>
        <p:spPr>
          <a:xfrm>
            <a:off x="4975245" y="5822121"/>
            <a:ext cx="468000" cy="104856"/>
          </a:xfrm>
          <a:prstGeom prst="roundRect">
            <a:avLst/>
          </a:prstGeom>
          <a:solidFill>
            <a:srgbClr val="41671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83" name="TextBox 82">
            <a:extLst>
              <a:ext uri="{FF2B5EF4-FFF2-40B4-BE49-F238E27FC236}">
                <a16:creationId xmlns:a16="http://schemas.microsoft.com/office/drawing/2014/main" id="{F2B45F96-17BF-410B-A802-A2AEE16239E8}"/>
              </a:ext>
            </a:extLst>
          </p:cNvPr>
          <p:cNvSpPr txBox="1"/>
          <p:nvPr/>
        </p:nvSpPr>
        <p:spPr>
          <a:xfrm>
            <a:off x="5479109" y="5797604"/>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 sperimentale</a:t>
            </a:r>
          </a:p>
        </p:txBody>
      </p:sp>
    </p:spTree>
    <p:extLst>
      <p:ext uri="{BB962C8B-B14F-4D97-AF65-F5344CB8AC3E}">
        <p14:creationId xmlns:p14="http://schemas.microsoft.com/office/powerpoint/2010/main" val="4034994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455933" y="217870"/>
            <a:ext cx="10049890" cy="620376"/>
          </a:xfrm>
        </p:spPr>
        <p:txBody>
          <a:bodyPr>
            <a:normAutofit fontScale="90000"/>
          </a:bodyPr>
          <a:lstStyle/>
          <a:p>
            <a:r>
              <a:rPr lang="it-IT" dirty="0"/>
              <a:t>Numeri </a:t>
            </a:r>
            <a:r>
              <a:rPr lang="it-IT" b="0" dirty="0"/>
              <a:t>| La dimensione della Compagnia a colpo d’occhio nel biennio 2017-18</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3</a:t>
            </a:fld>
            <a:endParaRPr lang="it-IT" dirty="0"/>
          </a:p>
        </p:txBody>
      </p:sp>
      <p:sp>
        <p:nvSpPr>
          <p:cNvPr id="23" name="Subtitle 2">
            <a:extLst>
              <a:ext uri="{FF2B5EF4-FFF2-40B4-BE49-F238E27FC236}">
                <a16:creationId xmlns:a16="http://schemas.microsoft.com/office/drawing/2014/main" id="{3F6ECAFA-1E17-4DAC-8F54-69DCD8A39B03}"/>
              </a:ext>
            </a:extLst>
          </p:cNvPr>
          <p:cNvSpPr txBox="1">
            <a:spLocks/>
          </p:cNvSpPr>
          <p:nvPr/>
        </p:nvSpPr>
        <p:spPr>
          <a:xfrm>
            <a:off x="455933" y="1489870"/>
            <a:ext cx="11280134" cy="1825756"/>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600"/>
              </a:spcBef>
              <a:spcAft>
                <a:spcPts val="1200"/>
              </a:spcAft>
            </a:pPr>
            <a:r>
              <a:rPr lang="it-IT" sz="1200" dirty="0"/>
              <a:t>Di seguito vengono riportati i </a:t>
            </a:r>
            <a:r>
              <a:rPr lang="it-IT" sz="1200" b="1" dirty="0"/>
              <a:t>risultati dell’attività operativa della Compagnia nel biennio 2017-2018</a:t>
            </a:r>
            <a:r>
              <a:rPr lang="it-IT" sz="1200" dirty="0"/>
              <a:t>, come presentati nel bilancio di metà mandato.</a:t>
            </a:r>
          </a:p>
          <a:p>
            <a:pPr algn="just">
              <a:spcBef>
                <a:spcPts val="600"/>
              </a:spcBef>
              <a:spcAft>
                <a:spcPts val="1200"/>
              </a:spcAft>
            </a:pPr>
            <a:r>
              <a:rPr lang="it-IT" sz="1200" dirty="0"/>
              <a:t>Tra il 2017 e il 2018 sono pervenute alla Compagnia oltre 4.000 richieste per un controvalore di oltre 512 milioni di euro. Di queste </a:t>
            </a:r>
            <a:r>
              <a:rPr lang="it-IT" sz="1200" b="1" dirty="0"/>
              <a:t>1.711</a:t>
            </a:r>
            <a:r>
              <a:rPr lang="it-IT" sz="1200" dirty="0"/>
              <a:t>, pari al 42,7%, sono state </a:t>
            </a:r>
            <a:r>
              <a:rPr lang="it-IT" sz="1200" b="1" dirty="0"/>
              <a:t>supportate dalla Compagnia, attraverso l’erogazione di </a:t>
            </a:r>
            <a:r>
              <a:rPr lang="it-IT" sz="1200" dirty="0"/>
              <a:t>oltre </a:t>
            </a:r>
            <a:r>
              <a:rPr lang="it-IT" sz="1200" b="1" dirty="0"/>
              <a:t>357 milioni di euro</a:t>
            </a:r>
            <a:r>
              <a:rPr lang="it-IT" sz="1200" dirty="0"/>
              <a:t>, pari a circa il 70% dei fondi richiesti dal territorio. Un trend di erogazione in costante crescita negli ultimi 4 anni e con un </a:t>
            </a:r>
            <a:r>
              <a:rPr lang="it-IT" sz="1200" b="1" dirty="0"/>
              <a:t>valore medio per progetto di 209 mila euro. </a:t>
            </a:r>
            <a:r>
              <a:rPr lang="it-IT" sz="1200" dirty="0"/>
              <a:t>Proprio questo dato appare interessante: aumentano i </a:t>
            </a:r>
            <a:r>
              <a:rPr lang="it-IT" sz="1200" b="1" dirty="0"/>
              <a:t>progetti a elevata</a:t>
            </a:r>
            <a:r>
              <a:rPr lang="it-IT" sz="1200" dirty="0"/>
              <a:t> </a:t>
            </a:r>
            <a:r>
              <a:rPr lang="it-IT" sz="1200" b="1" dirty="0"/>
              <a:t>complessità</a:t>
            </a:r>
            <a:r>
              <a:rPr lang="it-IT" sz="1200" dirty="0"/>
              <a:t> e presentati da </a:t>
            </a:r>
            <a:r>
              <a:rPr lang="it-IT" sz="1200" b="1" dirty="0"/>
              <a:t>reti di stakeholder</a:t>
            </a:r>
            <a:r>
              <a:rPr lang="it-IT" sz="1200" dirty="0"/>
              <a:t>.</a:t>
            </a:r>
          </a:p>
          <a:p>
            <a:pPr algn="just">
              <a:spcBef>
                <a:spcPts val="600"/>
              </a:spcBef>
              <a:spcAft>
                <a:spcPts val="1200"/>
              </a:spcAft>
            </a:pPr>
            <a:r>
              <a:rPr lang="it-IT" sz="1200" dirty="0"/>
              <a:t>Guardando alla tipologia di progetto il </a:t>
            </a:r>
            <a:r>
              <a:rPr lang="it-IT" sz="1200" b="1" dirty="0"/>
              <a:t>grant-making </a:t>
            </a:r>
            <a:r>
              <a:rPr lang="it-IT" sz="1200" dirty="0"/>
              <a:t>si conferma lo strumento principale, seguito dal sostegno agli </a:t>
            </a:r>
            <a:r>
              <a:rPr lang="it-IT" sz="1200" b="1" dirty="0"/>
              <a:t>enti strumentali </a:t>
            </a:r>
            <a:r>
              <a:rPr lang="it-IT" sz="1200" dirty="0"/>
              <a:t>e dalle </a:t>
            </a:r>
            <a:r>
              <a:rPr lang="it-IT" sz="1200" b="1" dirty="0"/>
              <a:t>convenzioni</a:t>
            </a:r>
            <a:r>
              <a:rPr lang="it-IT" sz="1200" dirty="0"/>
              <a:t>.</a:t>
            </a:r>
          </a:p>
        </p:txBody>
      </p:sp>
      <p:graphicFrame>
        <p:nvGraphicFramePr>
          <p:cNvPr id="6" name="Table 5">
            <a:extLst>
              <a:ext uri="{FF2B5EF4-FFF2-40B4-BE49-F238E27FC236}">
                <a16:creationId xmlns:a16="http://schemas.microsoft.com/office/drawing/2014/main" id="{DBA00E98-7AAE-4DF4-8D6B-62E152351F28}"/>
              </a:ext>
            </a:extLst>
          </p:cNvPr>
          <p:cNvGraphicFramePr>
            <a:graphicFrameLocks noGrp="1"/>
          </p:cNvGraphicFramePr>
          <p:nvPr/>
        </p:nvGraphicFramePr>
        <p:xfrm>
          <a:off x="473087" y="4217945"/>
          <a:ext cx="6588000" cy="2124000"/>
        </p:xfrm>
        <a:graphic>
          <a:graphicData uri="http://schemas.openxmlformats.org/drawingml/2006/table">
            <a:tbl>
              <a:tblPr firstRow="1" bandRow="1">
                <a:tableStyleId>{5C22544A-7EE6-4342-B048-85BDC9FD1C3A}</a:tableStyleId>
              </a:tblPr>
              <a:tblGrid>
                <a:gridCol w="1980000">
                  <a:extLst>
                    <a:ext uri="{9D8B030D-6E8A-4147-A177-3AD203B41FA5}">
                      <a16:colId xmlns:a16="http://schemas.microsoft.com/office/drawing/2014/main" val="490343944"/>
                    </a:ext>
                  </a:extLst>
                </a:gridCol>
                <a:gridCol w="1152000">
                  <a:extLst>
                    <a:ext uri="{9D8B030D-6E8A-4147-A177-3AD203B41FA5}">
                      <a16:colId xmlns:a16="http://schemas.microsoft.com/office/drawing/2014/main" val="615403787"/>
                    </a:ext>
                  </a:extLst>
                </a:gridCol>
                <a:gridCol w="1152000">
                  <a:extLst>
                    <a:ext uri="{9D8B030D-6E8A-4147-A177-3AD203B41FA5}">
                      <a16:colId xmlns:a16="http://schemas.microsoft.com/office/drawing/2014/main" val="2068096272"/>
                    </a:ext>
                  </a:extLst>
                </a:gridCol>
                <a:gridCol w="1152000">
                  <a:extLst>
                    <a:ext uri="{9D8B030D-6E8A-4147-A177-3AD203B41FA5}">
                      <a16:colId xmlns:a16="http://schemas.microsoft.com/office/drawing/2014/main" val="1361221458"/>
                    </a:ext>
                  </a:extLst>
                </a:gridCol>
                <a:gridCol w="1152000">
                  <a:extLst>
                    <a:ext uri="{9D8B030D-6E8A-4147-A177-3AD203B41FA5}">
                      <a16:colId xmlns:a16="http://schemas.microsoft.com/office/drawing/2014/main" val="31719945"/>
                    </a:ext>
                  </a:extLst>
                </a:gridCol>
              </a:tblGrid>
              <a:tr h="265500">
                <a:tc>
                  <a:txBody>
                    <a:bodyPr/>
                    <a:lstStyle/>
                    <a:p>
                      <a:r>
                        <a:rPr lang="it-IT" sz="1000" dirty="0">
                          <a:solidFill>
                            <a:schemeClr val="tx1"/>
                          </a:solidFill>
                          <a:latin typeface="Raleway" panose="020B0503030101060003" pitchFamily="34" charset="0"/>
                        </a:rPr>
                        <a:t>Aree</a:t>
                      </a:r>
                    </a:p>
                  </a:txBody>
                  <a:tcPr marL="72000" marR="72000" marT="36000" marB="36000" anchor="ctr">
                    <a:lnL w="12700" cmpd="sng">
                      <a:noFill/>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Erogato 2017-18</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 sul totale</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Progetti 2017-18</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Raleway" panose="020B0503030101060003" pitchFamily="34" charset="0"/>
                        </a:rPr>
                        <a:t>% sul totale</a:t>
                      </a:r>
                    </a:p>
                  </a:txBody>
                  <a:tcPr marL="72000" marR="72000" marT="36000" marB="36000" anchor="ctr">
                    <a:lnL w="12700" cap="flat" cmpd="sng" algn="ctr">
                      <a:noFill/>
                      <a:prstDash val="sysDot"/>
                      <a:round/>
                      <a:headEnd type="none" w="med" len="med"/>
                      <a:tailEnd type="none" w="med" len="med"/>
                    </a:lnL>
                    <a:lnR w="12700" cmpd="sng">
                      <a:noFill/>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1140811"/>
                  </a:ext>
                </a:extLst>
              </a:tr>
              <a:tr h="265500">
                <a:tc>
                  <a:txBody>
                    <a:bodyPr/>
                    <a:lstStyle/>
                    <a:p>
                      <a:r>
                        <a:rPr lang="it-IT" sz="1000" dirty="0">
                          <a:solidFill>
                            <a:schemeClr val="tx1"/>
                          </a:solidFill>
                          <a:latin typeface="Raleway" panose="020B0503030101060003" pitchFamily="34" charset="0"/>
                        </a:rPr>
                        <a:t>Ricerca e Sanità</a:t>
                      </a:r>
                    </a:p>
                  </a:txBody>
                  <a:tcPr marL="72000" marR="72000" marT="36000" marB="36000"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94.509.000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26,5%</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220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12,8%</a:t>
                      </a:r>
                    </a:p>
                  </a:txBody>
                  <a:tcPr marL="72000" marR="72000" marT="36000" marB="36000"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2714067937"/>
                  </a:ext>
                </a:extLst>
              </a:tr>
              <a:tr h="265500">
                <a:tc>
                  <a:txBody>
                    <a:bodyPr/>
                    <a:lstStyle/>
                    <a:p>
                      <a:r>
                        <a:rPr lang="it-IT" sz="1000" dirty="0">
                          <a:solidFill>
                            <a:schemeClr val="tx1"/>
                          </a:solidFill>
                          <a:latin typeface="Raleway" panose="020B0503030101060003" pitchFamily="34" charset="0"/>
                        </a:rPr>
                        <a:t>Arte, Attività e Beni culturali</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64.243.000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17,9%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537</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31,4%</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272761386"/>
                  </a:ext>
                </a:extLst>
              </a:tr>
              <a:tr h="265500">
                <a:tc>
                  <a:txBody>
                    <a:bodyPr/>
                    <a:lstStyle/>
                    <a:p>
                      <a:r>
                        <a:rPr lang="it-IT" sz="1000" dirty="0">
                          <a:solidFill>
                            <a:schemeClr val="tx1"/>
                          </a:solidFill>
                          <a:latin typeface="Raleway" panose="020B0503030101060003" pitchFamily="34" charset="0"/>
                        </a:rPr>
                        <a:t>Innovazione culturale</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14.184.000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4,1%</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205</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11,9%</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533212054"/>
                  </a:ext>
                </a:extLst>
              </a:tr>
              <a:tr h="265500">
                <a:tc>
                  <a:txBody>
                    <a:bodyPr/>
                    <a:lstStyle/>
                    <a:p>
                      <a:r>
                        <a:rPr lang="it-IT" sz="1000" dirty="0">
                          <a:solidFill>
                            <a:schemeClr val="tx1"/>
                          </a:solidFill>
                          <a:latin typeface="Raleway" panose="020B0503030101060003" pitchFamily="34" charset="0"/>
                        </a:rPr>
                        <a:t>Politiche sociali</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150.609.000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42,0%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456</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26,6%</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236084785"/>
                  </a:ext>
                </a:extLst>
              </a:tr>
              <a:tr h="265500">
                <a:tc>
                  <a:txBody>
                    <a:bodyPr/>
                    <a:lstStyle/>
                    <a:p>
                      <a:r>
                        <a:rPr lang="it-IT" sz="1000" dirty="0">
                          <a:solidFill>
                            <a:schemeClr val="tx1"/>
                          </a:solidFill>
                          <a:latin typeface="Raleway" panose="020B0503030101060003" pitchFamily="34" charset="0"/>
                        </a:rPr>
                        <a:t>Filantropia e Territorio</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23.480.000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6,6%</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8,8%</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491280429"/>
                  </a:ext>
                </a:extLst>
              </a:tr>
              <a:tr h="265500">
                <a:tc>
                  <a:txBody>
                    <a:bodyPr/>
                    <a:lstStyle/>
                    <a:p>
                      <a:r>
                        <a:rPr lang="it-IT" sz="1000" dirty="0">
                          <a:solidFill>
                            <a:schemeClr val="tx1"/>
                          </a:solidFill>
                          <a:latin typeface="Raleway" panose="020B0503030101060003" pitchFamily="34" charset="0"/>
                        </a:rPr>
                        <a:t>Programmi e piano strategico</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10.126.000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144</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8,5%</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extLst>
                  <a:ext uri="{0D108BD9-81ED-4DB2-BD59-A6C34878D82A}">
                    <a16:rowId xmlns:a16="http://schemas.microsoft.com/office/drawing/2014/main" val="3792930877"/>
                  </a:ext>
                </a:extLst>
              </a:tr>
              <a:tr h="265500">
                <a:tc>
                  <a:txBody>
                    <a:bodyPr/>
                    <a:lstStyle/>
                    <a:p>
                      <a:r>
                        <a:rPr lang="it-IT" sz="1000" b="1" dirty="0">
                          <a:solidFill>
                            <a:schemeClr val="tx1"/>
                          </a:solidFill>
                          <a:latin typeface="Raleway" panose="020B0503030101060003" pitchFamily="34" charset="0"/>
                        </a:rPr>
                        <a:t>Totale</a:t>
                      </a:r>
                    </a:p>
                  </a:txBody>
                  <a:tcPr marL="72000" marR="72000" marT="36000" marB="36000"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357.151.000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1.711</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100%</a:t>
                      </a:r>
                    </a:p>
                  </a:txBody>
                  <a:tcPr marL="72000" marR="72000" marT="36000" marB="36000"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solidFill>
                      <a:schemeClr val="bg1"/>
                    </a:solidFill>
                  </a:tcPr>
                </a:tc>
                <a:extLst>
                  <a:ext uri="{0D108BD9-81ED-4DB2-BD59-A6C34878D82A}">
                    <a16:rowId xmlns:a16="http://schemas.microsoft.com/office/drawing/2014/main" val="3315043500"/>
                  </a:ext>
                </a:extLst>
              </a:tr>
            </a:tbl>
          </a:graphicData>
        </a:graphic>
      </p:graphicFrame>
      <p:graphicFrame>
        <p:nvGraphicFramePr>
          <p:cNvPr id="29" name="Chart 28">
            <a:extLst>
              <a:ext uri="{FF2B5EF4-FFF2-40B4-BE49-F238E27FC236}">
                <a16:creationId xmlns:a16="http://schemas.microsoft.com/office/drawing/2014/main" id="{F808A0D1-44F8-4A18-B58B-053DCA6CAE79}"/>
              </a:ext>
            </a:extLst>
          </p:cNvPr>
          <p:cNvGraphicFramePr/>
          <p:nvPr/>
        </p:nvGraphicFramePr>
        <p:xfrm>
          <a:off x="7399322" y="4217946"/>
          <a:ext cx="4353899" cy="2124000"/>
        </p:xfrm>
        <a:graphic>
          <a:graphicData uri="http://schemas.openxmlformats.org/drawingml/2006/chart">
            <c:chart xmlns:c="http://schemas.openxmlformats.org/drawingml/2006/chart" xmlns:r="http://schemas.openxmlformats.org/officeDocument/2006/relationships" r:id="rId2"/>
          </a:graphicData>
        </a:graphic>
      </p:graphicFrame>
      <p:sp>
        <p:nvSpPr>
          <p:cNvPr id="87" name="Rectangle 86">
            <a:extLst>
              <a:ext uri="{FF2B5EF4-FFF2-40B4-BE49-F238E27FC236}">
                <a16:creationId xmlns:a16="http://schemas.microsoft.com/office/drawing/2014/main" id="{4B7D9911-5C9C-4F5E-80EB-31D33286E483}"/>
              </a:ext>
            </a:extLst>
          </p:cNvPr>
          <p:cNvSpPr/>
          <p:nvPr/>
        </p:nvSpPr>
        <p:spPr>
          <a:xfrm>
            <a:off x="7399322" y="3854879"/>
            <a:ext cx="4316440" cy="276999"/>
          </a:xfrm>
          <a:prstGeom prst="rect">
            <a:avLst/>
          </a:prstGeom>
          <a:solidFill>
            <a:srgbClr val="00A989"/>
          </a:solidFill>
        </p:spPr>
        <p:txBody>
          <a:bodyPr wrap="square">
            <a:spAutoFit/>
          </a:bodyPr>
          <a:lstStyle/>
          <a:p>
            <a:pPr algn="ctr">
              <a:spcBef>
                <a:spcPts val="300"/>
              </a:spcBef>
            </a:pPr>
            <a:r>
              <a:rPr lang="it-IT" sz="1200" b="1" dirty="0">
                <a:solidFill>
                  <a:schemeClr val="bg1"/>
                </a:solidFill>
                <a:latin typeface="Raleway" panose="020B0503030101060003" pitchFamily="34" charset="0"/>
              </a:rPr>
              <a:t>Erogato biennio 2017-18 per tipologia di progetto (%)</a:t>
            </a:r>
            <a:endParaRPr lang="it-IT" sz="1200" dirty="0">
              <a:solidFill>
                <a:schemeClr val="bg1"/>
              </a:solidFill>
              <a:latin typeface="Raleway" panose="020B0503030101060003" pitchFamily="34" charset="0"/>
            </a:endParaRPr>
          </a:p>
        </p:txBody>
      </p:sp>
      <p:sp>
        <p:nvSpPr>
          <p:cNvPr id="88" name="Rectangle 87">
            <a:extLst>
              <a:ext uri="{FF2B5EF4-FFF2-40B4-BE49-F238E27FC236}">
                <a16:creationId xmlns:a16="http://schemas.microsoft.com/office/drawing/2014/main" id="{9054E253-C665-42D9-902C-3E34CDD5FDB6}"/>
              </a:ext>
            </a:extLst>
          </p:cNvPr>
          <p:cNvSpPr/>
          <p:nvPr/>
        </p:nvSpPr>
        <p:spPr>
          <a:xfrm>
            <a:off x="473087" y="3854879"/>
            <a:ext cx="6588000" cy="276999"/>
          </a:xfrm>
          <a:prstGeom prst="rect">
            <a:avLst/>
          </a:prstGeom>
          <a:solidFill>
            <a:srgbClr val="00A989"/>
          </a:solidFill>
        </p:spPr>
        <p:txBody>
          <a:bodyPr wrap="square">
            <a:spAutoFit/>
          </a:bodyPr>
          <a:lstStyle/>
          <a:p>
            <a:pPr algn="ctr">
              <a:spcBef>
                <a:spcPts val="300"/>
              </a:spcBef>
            </a:pPr>
            <a:r>
              <a:rPr lang="it-IT" sz="1200" b="1" dirty="0">
                <a:solidFill>
                  <a:schemeClr val="bg1"/>
                </a:solidFill>
                <a:latin typeface="Raleway" panose="020B0503030101060003" pitchFamily="34" charset="0"/>
              </a:rPr>
              <a:t>Erogato e numero progetti nel biennio 2017,18 per Area (€, %)</a:t>
            </a:r>
            <a:endParaRPr lang="it-IT" sz="1200" dirty="0">
              <a:solidFill>
                <a:schemeClr val="bg1"/>
              </a:solidFill>
              <a:latin typeface="Raleway" panose="020B0503030101060003" pitchFamily="34" charset="0"/>
            </a:endParaRPr>
          </a:p>
        </p:txBody>
      </p:sp>
    </p:spTree>
    <p:extLst>
      <p:ext uri="{BB962C8B-B14F-4D97-AF65-F5344CB8AC3E}">
        <p14:creationId xmlns:p14="http://schemas.microsoft.com/office/powerpoint/2010/main" val="3551976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27991" y="217870"/>
            <a:ext cx="10177832" cy="620376"/>
          </a:xfrm>
        </p:spPr>
        <p:txBody>
          <a:bodyPr>
            <a:normAutofit/>
          </a:bodyPr>
          <a:lstStyle/>
          <a:p>
            <a:r>
              <a:rPr lang="it-IT" sz="2500" dirty="0">
                <a:gradFill flip="none" rotWithShape="1">
                  <a:gsLst>
                    <a:gs pos="0">
                      <a:srgbClr val="036937"/>
                    </a:gs>
                    <a:gs pos="24000">
                      <a:srgbClr val="108C72"/>
                    </a:gs>
                    <a:gs pos="56000">
                      <a:srgbClr val="86BC25"/>
                    </a:gs>
                    <a:gs pos="97326">
                      <a:srgbClr val="FCEA10"/>
                    </a:gs>
                    <a:gs pos="76000">
                      <a:srgbClr val="CFD700"/>
                    </a:gs>
                  </a:gsLst>
                  <a:lin ang="0" scaled="1"/>
                  <a:tileRect/>
                </a:gradFill>
              </a:rPr>
              <a:t>Executive </a:t>
            </a:r>
            <a:r>
              <a:rPr lang="it-IT" sz="2500" dirty="0" err="1">
                <a:gradFill flip="none" rotWithShape="1">
                  <a:gsLst>
                    <a:gs pos="0">
                      <a:srgbClr val="036937"/>
                    </a:gs>
                    <a:gs pos="24000">
                      <a:srgbClr val="108C72"/>
                    </a:gs>
                    <a:gs pos="56000">
                      <a:srgbClr val="86BC25"/>
                    </a:gs>
                    <a:gs pos="97326">
                      <a:srgbClr val="FCEA10"/>
                    </a:gs>
                    <a:gs pos="76000">
                      <a:srgbClr val="CFD700"/>
                    </a:gs>
                  </a:gsLst>
                  <a:lin ang="0" scaled="1"/>
                  <a:tileRect/>
                </a:gradFill>
              </a:rPr>
              <a:t>summary</a:t>
            </a:r>
            <a:r>
              <a:rPr lang="it-IT" sz="2500" dirty="0">
                <a:gradFill flip="none" rotWithShape="1">
                  <a:gsLst>
                    <a:gs pos="0">
                      <a:srgbClr val="036937"/>
                    </a:gs>
                    <a:gs pos="24000">
                      <a:srgbClr val="108C72"/>
                    </a:gs>
                    <a:gs pos="56000">
                      <a:srgbClr val="86BC25"/>
                    </a:gs>
                    <a:gs pos="97326">
                      <a:srgbClr val="FCEA10"/>
                    </a:gs>
                    <a:gs pos="76000">
                      <a:srgbClr val="CFD700"/>
                    </a:gs>
                  </a:gsLst>
                  <a:lin ang="0" scaled="1"/>
                  <a:tileRect/>
                </a:gradFill>
              </a:rPr>
              <a:t>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Nuovi Sguardi</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4</a:t>
            </a:fld>
            <a:endParaRPr lang="it-IT" dirty="0"/>
          </a:p>
        </p:txBody>
      </p:sp>
      <p:grpSp>
        <p:nvGrpSpPr>
          <p:cNvPr id="28" name="Group 27">
            <a:extLst>
              <a:ext uri="{FF2B5EF4-FFF2-40B4-BE49-F238E27FC236}">
                <a16:creationId xmlns:a16="http://schemas.microsoft.com/office/drawing/2014/main" id="{4A1311EF-0204-4FA5-A5D3-04EFA2C3930F}"/>
              </a:ext>
            </a:extLst>
          </p:cNvPr>
          <p:cNvGrpSpPr/>
          <p:nvPr/>
        </p:nvGrpSpPr>
        <p:grpSpPr>
          <a:xfrm>
            <a:off x="410615" y="3307419"/>
            <a:ext cx="11461611" cy="433166"/>
            <a:chOff x="343136" y="1256701"/>
            <a:chExt cx="11461611" cy="433166"/>
          </a:xfrm>
        </p:grpSpPr>
        <p:pic>
          <p:nvPicPr>
            <p:cNvPr id="8" name="Picture 7">
              <a:extLst>
                <a:ext uri="{FF2B5EF4-FFF2-40B4-BE49-F238E27FC236}">
                  <a16:creationId xmlns:a16="http://schemas.microsoft.com/office/drawing/2014/main" id="{541E7C89-D20D-4AF5-B6DB-279051BDFAA5}"/>
                </a:ext>
              </a:extLst>
            </p:cNvPr>
            <p:cNvPicPr>
              <a:picLocks noChangeAspect="1"/>
            </p:cNvPicPr>
            <p:nvPr/>
          </p:nvPicPr>
          <p:blipFill rotWithShape="1">
            <a:blip r:embed="rId2"/>
            <a:srcRect r="8761" b="7800"/>
            <a:stretch/>
          </p:blipFill>
          <p:spPr>
            <a:xfrm>
              <a:off x="343136" y="1256701"/>
              <a:ext cx="428651" cy="433166"/>
            </a:xfrm>
            <a:prstGeom prst="rect">
              <a:avLst/>
            </a:prstGeom>
          </p:spPr>
        </p:pic>
        <p:sp>
          <p:nvSpPr>
            <p:cNvPr id="25" name="Subtitle 2">
              <a:extLst>
                <a:ext uri="{FF2B5EF4-FFF2-40B4-BE49-F238E27FC236}">
                  <a16:creationId xmlns:a16="http://schemas.microsoft.com/office/drawing/2014/main" id="{26447FAF-DCE1-4A1C-8C9C-9F0EA436A980}"/>
                </a:ext>
              </a:extLst>
            </p:cNvPr>
            <p:cNvSpPr txBox="1">
              <a:spLocks/>
            </p:cNvSpPr>
            <p:nvPr/>
          </p:nvSpPr>
          <p:spPr>
            <a:xfrm>
              <a:off x="946653" y="1335253"/>
              <a:ext cx="10858094" cy="21300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Outcome attesi:</a:t>
              </a:r>
              <a:r>
                <a:rPr lang="it-IT" sz="1200" dirty="0"/>
                <a:t> </a:t>
              </a:r>
              <a:r>
                <a:rPr lang="it-IT" sz="1200" b="1" dirty="0"/>
                <a:t>maggiore coinvolgimento del target 14-25 anni</a:t>
              </a:r>
              <a:endParaRPr lang="it-IT" sz="1200" dirty="0"/>
            </a:p>
          </p:txBody>
        </p:sp>
      </p:grpSp>
      <p:cxnSp>
        <p:nvCxnSpPr>
          <p:cNvPr id="32" name="Straight Connector 31">
            <a:extLst>
              <a:ext uri="{FF2B5EF4-FFF2-40B4-BE49-F238E27FC236}">
                <a16:creationId xmlns:a16="http://schemas.microsoft.com/office/drawing/2014/main" id="{08E046CB-2A11-4DE0-8B8D-F753B64308F8}"/>
              </a:ext>
            </a:extLst>
          </p:cNvPr>
          <p:cNvCxnSpPr/>
          <p:nvPr/>
        </p:nvCxnSpPr>
        <p:spPr>
          <a:xfrm>
            <a:off x="1093644" y="3933049"/>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21F070B-50F3-4CCE-A06E-B3B2357564CE}"/>
              </a:ext>
            </a:extLst>
          </p:cNvPr>
          <p:cNvCxnSpPr/>
          <p:nvPr/>
        </p:nvCxnSpPr>
        <p:spPr>
          <a:xfrm>
            <a:off x="1045359" y="5631264"/>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D5370661-3A4B-4703-8DA4-46954CCD098B}"/>
              </a:ext>
            </a:extLst>
          </p:cNvPr>
          <p:cNvGrpSpPr/>
          <p:nvPr/>
        </p:nvGrpSpPr>
        <p:grpSpPr>
          <a:xfrm>
            <a:off x="410615" y="4174151"/>
            <a:ext cx="7728816" cy="1516555"/>
            <a:chOff x="569639" y="3061341"/>
            <a:chExt cx="7728816" cy="1516555"/>
          </a:xfrm>
        </p:grpSpPr>
        <p:pic>
          <p:nvPicPr>
            <p:cNvPr id="38" name="Picture 37">
              <a:extLst>
                <a:ext uri="{FF2B5EF4-FFF2-40B4-BE49-F238E27FC236}">
                  <a16:creationId xmlns:a16="http://schemas.microsoft.com/office/drawing/2014/main" id="{BCE6810E-2C2E-4F79-BE3D-E578E5786227}"/>
                </a:ext>
              </a:extLst>
            </p:cNvPr>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40000"/>
                      </a14:imgEffect>
                    </a14:imgLayer>
                  </a14:imgProps>
                </a:ext>
              </a:extLst>
            </a:blip>
            <a:stretch>
              <a:fillRect/>
            </a:stretch>
          </p:blipFill>
          <p:spPr>
            <a:xfrm>
              <a:off x="569639" y="3061341"/>
              <a:ext cx="432000" cy="432000"/>
            </a:xfrm>
            <a:prstGeom prst="rect">
              <a:avLst/>
            </a:prstGeom>
          </p:spPr>
        </p:pic>
        <p:sp>
          <p:nvSpPr>
            <p:cNvPr id="39" name="Subtitle 2">
              <a:extLst>
                <a:ext uri="{FF2B5EF4-FFF2-40B4-BE49-F238E27FC236}">
                  <a16:creationId xmlns:a16="http://schemas.microsoft.com/office/drawing/2014/main" id="{06284FCD-7D6E-4DB2-9DCC-806FEC51FE98}"/>
                </a:ext>
              </a:extLst>
            </p:cNvPr>
            <p:cNvSpPr txBox="1">
              <a:spLocks/>
            </p:cNvSpPr>
            <p:nvPr/>
          </p:nvSpPr>
          <p:spPr>
            <a:xfrm>
              <a:off x="1173156" y="3085564"/>
              <a:ext cx="7125299" cy="149233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Metodologia di monitoraggio e valutazione: </a:t>
              </a:r>
              <a:r>
                <a:rPr lang="it-IT" sz="1200" b="1" dirty="0"/>
                <a:t>analisi descrittiva </a:t>
              </a:r>
              <a:r>
                <a:rPr lang="it-IT" sz="1200" dirty="0"/>
                <a:t>di una serie di domande indicative della provenienza degli spettatori del Festival Nuovi Sguardi. Somministrazione di un questionario nel corso del Festival Nuovi Sguardi che consentisse un confronto </a:t>
              </a:r>
              <a:r>
                <a:rPr lang="it-IT" sz="1200" b="1" dirty="0"/>
                <a:t>tra le caratteristiche dei partecipanti al festival con il pubblico delle</a:t>
              </a:r>
              <a:r>
                <a:rPr lang="it-IT" sz="1200" dirty="0"/>
                <a:t> 3 realtà organizzatrici del progetto. Al termine dell’indagine sono stati raccolti </a:t>
              </a:r>
              <a:r>
                <a:rPr lang="it-IT" sz="1200" b="1" dirty="0"/>
                <a:t>158 questionari</a:t>
              </a:r>
            </a:p>
            <a:p>
              <a:endParaRPr lang="it-IT" sz="1200" dirty="0"/>
            </a:p>
          </p:txBody>
        </p:sp>
      </p:grpSp>
      <p:grpSp>
        <p:nvGrpSpPr>
          <p:cNvPr id="9" name="Group 8">
            <a:extLst>
              <a:ext uri="{FF2B5EF4-FFF2-40B4-BE49-F238E27FC236}">
                <a16:creationId xmlns:a16="http://schemas.microsoft.com/office/drawing/2014/main" id="{271187CC-C58A-4CEC-A331-7A2BC8B19DCD}"/>
              </a:ext>
            </a:extLst>
          </p:cNvPr>
          <p:cNvGrpSpPr/>
          <p:nvPr/>
        </p:nvGrpSpPr>
        <p:grpSpPr>
          <a:xfrm>
            <a:off x="469339" y="5604568"/>
            <a:ext cx="11388723" cy="1132318"/>
            <a:chOff x="628363" y="3461372"/>
            <a:chExt cx="11388723" cy="1132318"/>
          </a:xfrm>
        </p:grpSpPr>
        <p:pic>
          <p:nvPicPr>
            <p:cNvPr id="7" name="Picture 6">
              <a:extLst>
                <a:ext uri="{FF2B5EF4-FFF2-40B4-BE49-F238E27FC236}">
                  <a16:creationId xmlns:a16="http://schemas.microsoft.com/office/drawing/2014/main" id="{FF046DBE-09A1-46D7-9572-4A4DD1255998}"/>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Lst>
            </a:blip>
            <a:stretch>
              <a:fillRect/>
            </a:stretch>
          </p:blipFill>
          <p:spPr>
            <a:xfrm>
              <a:off x="628363" y="3461372"/>
              <a:ext cx="433231" cy="432000"/>
            </a:xfrm>
            <a:prstGeom prst="rect">
              <a:avLst/>
            </a:prstGeom>
          </p:spPr>
        </p:pic>
        <p:sp>
          <p:nvSpPr>
            <p:cNvPr id="42" name="Subtitle 2">
              <a:extLst>
                <a:ext uri="{FF2B5EF4-FFF2-40B4-BE49-F238E27FC236}">
                  <a16:creationId xmlns:a16="http://schemas.microsoft.com/office/drawing/2014/main" id="{8334E538-4C24-4E0C-B14A-A2602705D4A0}"/>
                </a:ext>
              </a:extLst>
            </p:cNvPr>
            <p:cNvSpPr txBox="1">
              <a:spLocks/>
            </p:cNvSpPr>
            <p:nvPr/>
          </p:nvSpPr>
          <p:spPr>
            <a:xfrm>
              <a:off x="1173156" y="3563023"/>
              <a:ext cx="10843930" cy="103066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Principali risultati:</a:t>
              </a:r>
              <a:r>
                <a:rPr lang="it-IT" sz="1200" dirty="0"/>
                <a:t> la quota di </a:t>
              </a:r>
              <a:r>
                <a:rPr lang="it-IT" sz="1200" b="1" dirty="0"/>
                <a:t>spettatori nella fascia di età 15-24 anni </a:t>
              </a:r>
              <a:r>
                <a:rPr lang="it-IT" sz="1200" dirty="0"/>
                <a:t>del </a:t>
              </a:r>
              <a:r>
                <a:rPr lang="it-IT" sz="1200" b="1" dirty="0"/>
                <a:t>Festival Nuovi Sguardi </a:t>
              </a:r>
              <a:r>
                <a:rPr lang="it-IT" sz="1200" dirty="0"/>
                <a:t>è significativa e pari al </a:t>
              </a:r>
              <a:r>
                <a:rPr lang="it-IT" sz="1200" b="1" dirty="0"/>
                <a:t>26,0%, contro il 3,8% registrato negli altri eventi monitorati</a:t>
              </a:r>
              <a:r>
                <a:rPr lang="it-IT" sz="1200" dirty="0"/>
                <a:t>. Pur</a:t>
              </a:r>
              <a:r>
                <a:rPr lang="it-IT" sz="1200" b="1" dirty="0"/>
                <a:t> </a:t>
              </a:r>
              <a:r>
                <a:rPr lang="it-IT" sz="1200" dirty="0"/>
                <a:t>non consentendo il piano di monitoraggio una </a:t>
              </a:r>
              <a:r>
                <a:rPr lang="it-IT" sz="1200" b="1" dirty="0"/>
                <a:t>robusta identificazione del legame causa-effetto</a:t>
              </a:r>
              <a:r>
                <a:rPr lang="it-IT" sz="1200" dirty="0"/>
                <a:t>, è plausibile ritenere che lo </a:t>
              </a:r>
              <a:r>
                <a:rPr lang="it-IT" sz="1200" b="1" dirty="0"/>
                <a:t>Young Board</a:t>
              </a:r>
              <a:r>
                <a:rPr lang="it-IT" sz="1200" dirty="0"/>
                <a:t>, che ha progettato il Festival Nuovi Sguardi, possa aver ricoperto un </a:t>
              </a:r>
              <a:r>
                <a:rPr lang="it-IT" sz="1200" b="1" dirty="0"/>
                <a:t>ruolo significativo nel coinvolgimento del target giovane.</a:t>
              </a:r>
            </a:p>
            <a:p>
              <a:endParaRPr lang="it-IT" sz="1200" b="1" dirty="0"/>
            </a:p>
          </p:txBody>
        </p:sp>
      </p:grpSp>
      <p:grpSp>
        <p:nvGrpSpPr>
          <p:cNvPr id="43" name="Group 42">
            <a:extLst>
              <a:ext uri="{FF2B5EF4-FFF2-40B4-BE49-F238E27FC236}">
                <a16:creationId xmlns:a16="http://schemas.microsoft.com/office/drawing/2014/main" id="{7270B803-C13F-4CB6-B096-A49766E58EA1}"/>
              </a:ext>
            </a:extLst>
          </p:cNvPr>
          <p:cNvGrpSpPr/>
          <p:nvPr/>
        </p:nvGrpSpPr>
        <p:grpSpPr>
          <a:xfrm>
            <a:off x="404475" y="2010543"/>
            <a:ext cx="11467751" cy="1044724"/>
            <a:chOff x="343135" y="3071054"/>
            <a:chExt cx="11467751" cy="1044724"/>
          </a:xfrm>
        </p:grpSpPr>
        <p:pic>
          <p:nvPicPr>
            <p:cNvPr id="44" name="Picture 43">
              <a:extLst>
                <a:ext uri="{FF2B5EF4-FFF2-40B4-BE49-F238E27FC236}">
                  <a16:creationId xmlns:a16="http://schemas.microsoft.com/office/drawing/2014/main" id="{25DFB040-5277-4ED6-B667-3B8C44BC3B5B}"/>
                </a:ext>
              </a:extLst>
            </p:cNvPr>
            <p:cNvPicPr>
              <a:picLocks noChangeAspect="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40000" contrast="-20000"/>
                      </a14:imgEffect>
                    </a14:imgLayer>
                  </a14:imgProps>
                </a:ext>
              </a:extLst>
            </a:blip>
            <a:stretch>
              <a:fillRect/>
            </a:stretch>
          </p:blipFill>
          <p:spPr>
            <a:xfrm>
              <a:off x="343135" y="3071054"/>
              <a:ext cx="433232" cy="432000"/>
            </a:xfrm>
            <a:prstGeom prst="rect">
              <a:avLst/>
            </a:prstGeom>
          </p:spPr>
        </p:pic>
        <p:sp>
          <p:nvSpPr>
            <p:cNvPr id="45" name="Subtitle 2">
              <a:extLst>
                <a:ext uri="{FF2B5EF4-FFF2-40B4-BE49-F238E27FC236}">
                  <a16:creationId xmlns:a16="http://schemas.microsoft.com/office/drawing/2014/main" id="{E0C5F6C6-C1D5-4D51-A954-3A5C3411EBFA}"/>
                </a:ext>
              </a:extLst>
            </p:cNvPr>
            <p:cNvSpPr txBox="1">
              <a:spLocks/>
            </p:cNvSpPr>
            <p:nvPr/>
          </p:nvSpPr>
          <p:spPr>
            <a:xfrm>
              <a:off x="946653" y="3085111"/>
              <a:ext cx="10864233" cy="103066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Nome del progetto: </a:t>
              </a:r>
              <a:r>
                <a:rPr lang="it-IT" sz="1200" b="1" dirty="0"/>
                <a:t>Nuovi Sguardi</a:t>
              </a:r>
              <a:r>
                <a:rPr lang="it-IT" sz="1200" dirty="0"/>
                <a:t>, focus su Festival Nuovi Sguardi</a:t>
              </a:r>
            </a:p>
            <a:p>
              <a:r>
                <a:rPr lang="it-IT" sz="1200" b="1" dirty="0">
                  <a:solidFill>
                    <a:srgbClr val="108C72"/>
                  </a:solidFill>
                </a:rPr>
                <a:t>Descrizione del progetto: </a:t>
              </a:r>
              <a:r>
                <a:rPr lang="it-IT" sz="1200" dirty="0"/>
                <a:t>progetto di </a:t>
              </a:r>
              <a:r>
                <a:rPr lang="it-IT" sz="1200" b="1" dirty="0"/>
                <a:t>Audience Engagement</a:t>
              </a:r>
              <a:r>
                <a:rPr lang="it-IT" sz="1200" dirty="0"/>
                <a:t>, volto coinvolgere il bacino di </a:t>
              </a:r>
              <a:r>
                <a:rPr lang="it-IT" sz="1200" b="1" dirty="0"/>
                <a:t>pubblico tra i 14 e i 25 anni</a:t>
              </a:r>
              <a:r>
                <a:rPr lang="it-IT" sz="1200" dirty="0"/>
                <a:t> attraverso la costituzione di uno </a:t>
              </a:r>
              <a:r>
                <a:rPr lang="it-IT" sz="1200" b="1" dirty="0"/>
                <a:t>Young Board </a:t>
              </a:r>
              <a:r>
                <a:rPr lang="it-IT" sz="1200" dirty="0"/>
                <a:t>composto da giovani che hanno preso parte al percorso di formazione e co-creazione di nuove pratiche di coinvolgimento del pubblico conclusosi con il </a:t>
              </a:r>
              <a:r>
                <a:rPr lang="it-IT" sz="1200" b="1" dirty="0"/>
                <a:t>Festival Nuovi Sguardi</a:t>
              </a:r>
              <a:endParaRPr lang="it-IT" sz="1200" b="1" strike="sngStrike" dirty="0">
                <a:solidFill>
                  <a:srgbClr val="FF0000"/>
                </a:solidFill>
              </a:endParaRPr>
            </a:p>
          </p:txBody>
        </p:sp>
      </p:grpSp>
      <p:cxnSp>
        <p:nvCxnSpPr>
          <p:cNvPr id="46" name="Straight Connector 45">
            <a:extLst>
              <a:ext uri="{FF2B5EF4-FFF2-40B4-BE49-F238E27FC236}">
                <a16:creationId xmlns:a16="http://schemas.microsoft.com/office/drawing/2014/main" id="{09070C6E-5202-484E-A2DF-DF3866C581A1}"/>
              </a:ext>
            </a:extLst>
          </p:cNvPr>
          <p:cNvCxnSpPr/>
          <p:nvPr/>
        </p:nvCxnSpPr>
        <p:spPr>
          <a:xfrm>
            <a:off x="1045359" y="3135315"/>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Subtitle 2">
            <a:extLst>
              <a:ext uri="{FF2B5EF4-FFF2-40B4-BE49-F238E27FC236}">
                <a16:creationId xmlns:a16="http://schemas.microsoft.com/office/drawing/2014/main" id="{6F0EFFEC-13D7-4072-9DDF-EFF81D34E02D}"/>
              </a:ext>
            </a:extLst>
          </p:cNvPr>
          <p:cNvSpPr txBox="1">
            <a:spLocks/>
          </p:cNvSpPr>
          <p:nvPr/>
        </p:nvSpPr>
        <p:spPr>
          <a:xfrm>
            <a:off x="327991" y="1007715"/>
            <a:ext cx="11544235"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i="1" dirty="0"/>
              <a:t>Il presente documento offre una vista sintetica delle evidenze emerse dalle attività di monitoraggio e valutazione realizzate sul progetto «</a:t>
            </a:r>
            <a:r>
              <a:rPr lang="it-IT" sz="1200" b="1" i="1" dirty="0"/>
              <a:t>Nuovi Sguardi</a:t>
            </a:r>
            <a:r>
              <a:rPr lang="it-IT" sz="1200" i="1" dirty="0"/>
              <a:t>». Il documento si articola in tre sezioni: la prima offre informazioni sul </a:t>
            </a:r>
            <a:r>
              <a:rPr lang="it-IT" sz="1200" b="1" i="1" dirty="0"/>
              <a:t>progetto</a:t>
            </a:r>
            <a:r>
              <a:rPr lang="it-IT" sz="1200" i="1" dirty="0"/>
              <a:t>, i suoi obiettivi e le modalità di realizzazione; la seconda definisce obiettivi e metodologia di </a:t>
            </a:r>
            <a:r>
              <a:rPr lang="it-IT" sz="1200" b="1" i="1" dirty="0"/>
              <a:t>monitoraggio e valutazione</a:t>
            </a:r>
            <a:r>
              <a:rPr lang="it-IT" sz="1200" i="1" dirty="0"/>
              <a:t> applicati; la terza ripercorre i </a:t>
            </a:r>
            <a:r>
              <a:rPr lang="it-IT" sz="1200" b="1" i="1" dirty="0"/>
              <a:t>risultati e gli </a:t>
            </a:r>
            <a:r>
              <a:rPr lang="it-IT" sz="1200" b="1" i="1" dirty="0" err="1"/>
              <a:t>outcome</a:t>
            </a:r>
            <a:r>
              <a:rPr lang="it-IT" sz="1200" b="1" i="1" dirty="0"/>
              <a:t> del progetto</a:t>
            </a:r>
            <a:r>
              <a:rPr lang="it-IT" sz="1200" i="1" dirty="0"/>
              <a:t>.</a:t>
            </a:r>
          </a:p>
        </p:txBody>
      </p:sp>
      <p:grpSp>
        <p:nvGrpSpPr>
          <p:cNvPr id="41" name="Group 40">
            <a:extLst>
              <a:ext uri="{FF2B5EF4-FFF2-40B4-BE49-F238E27FC236}">
                <a16:creationId xmlns:a16="http://schemas.microsoft.com/office/drawing/2014/main" id="{41DBD9C1-02DC-4773-B283-633DDBDD2FEE}"/>
              </a:ext>
            </a:extLst>
          </p:cNvPr>
          <p:cNvGrpSpPr/>
          <p:nvPr/>
        </p:nvGrpSpPr>
        <p:grpSpPr>
          <a:xfrm>
            <a:off x="8412863" y="4255255"/>
            <a:ext cx="3540095" cy="1213904"/>
            <a:chOff x="4459014" y="5059454"/>
            <a:chExt cx="3540095" cy="1213904"/>
          </a:xfrm>
        </p:grpSpPr>
        <p:sp>
          <p:nvSpPr>
            <p:cNvPr id="48" name="TextBox 47">
              <a:extLst>
                <a:ext uri="{FF2B5EF4-FFF2-40B4-BE49-F238E27FC236}">
                  <a16:creationId xmlns:a16="http://schemas.microsoft.com/office/drawing/2014/main" id="{7AAE0452-3568-4FDE-9BAF-CBBDE5F85447}"/>
                </a:ext>
              </a:extLst>
            </p:cNvPr>
            <p:cNvSpPr txBox="1"/>
            <p:nvPr/>
          </p:nvSpPr>
          <p:spPr>
            <a:xfrm>
              <a:off x="4459014" y="5059454"/>
              <a:ext cx="3329963" cy="819455"/>
            </a:xfrm>
            <a:prstGeom prst="rect">
              <a:avLst/>
            </a:prstGeom>
            <a:noFill/>
          </p:spPr>
          <p:txBody>
            <a:bodyPr wrap="square" rtlCol="0">
              <a:spAutoFit/>
            </a:bodyPr>
            <a:lstStyle/>
            <a:p>
              <a:pPr marL="265113" indent="-265113">
                <a:lnSpc>
                  <a:spcPct val="90000"/>
                </a:lnSpc>
                <a:buClr>
                  <a:schemeClr val="bg2">
                    <a:lumMod val="75000"/>
                  </a:schemeClr>
                </a:buClr>
                <a:buFont typeface="Wingdings" panose="05000000000000000000" pitchFamily="2" charset="2"/>
                <a:buChar char="¨"/>
              </a:pPr>
              <a:r>
                <a:rPr lang="it-IT" sz="1050" b="1" dirty="0">
                  <a:latin typeface="Raleway" panose="020B0503030101060003" pitchFamily="34" charset="0"/>
                </a:rPr>
                <a:t>Monitoraggio</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 implementazione</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d’impatto: </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qualitativa</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quantitativa</a:t>
              </a:r>
              <a:r>
                <a:rPr lang="it-IT" sz="1050" b="1" dirty="0">
                  <a:latin typeface="Raleway" panose="020B0503030101060003" pitchFamily="34" charset="0"/>
                </a:rPr>
                <a:t>:</a:t>
              </a:r>
            </a:p>
          </p:txBody>
        </p:sp>
        <p:sp>
          <p:nvSpPr>
            <p:cNvPr id="49" name="Rectangle: Rounded Corners 48">
              <a:extLst>
                <a:ext uri="{FF2B5EF4-FFF2-40B4-BE49-F238E27FC236}">
                  <a16:creationId xmlns:a16="http://schemas.microsoft.com/office/drawing/2014/main" id="{678AC2EB-35A6-4C96-83BC-5C3EF93BB0FF}"/>
                </a:ext>
              </a:extLst>
            </p:cNvPr>
            <p:cNvSpPr/>
            <p:nvPr/>
          </p:nvSpPr>
          <p:spPr>
            <a:xfrm>
              <a:off x="5175968" y="6143986"/>
              <a:ext cx="252000" cy="104856"/>
            </a:xfrm>
            <a:prstGeom prst="roundRect">
              <a:avLst/>
            </a:prstGeom>
            <a:solidFill>
              <a:srgbClr val="99D55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dirty="0">
                <a:latin typeface="Raleway" panose="020B0503030101060003" pitchFamily="34" charset="0"/>
              </a:endParaRPr>
            </a:p>
          </p:txBody>
        </p:sp>
        <p:sp>
          <p:nvSpPr>
            <p:cNvPr id="50" name="TextBox 49">
              <a:extLst>
                <a:ext uri="{FF2B5EF4-FFF2-40B4-BE49-F238E27FC236}">
                  <a16:creationId xmlns:a16="http://schemas.microsoft.com/office/drawing/2014/main" id="{8839DB78-2CD4-44F6-8D69-08B8E51384A0}"/>
                </a:ext>
              </a:extLst>
            </p:cNvPr>
            <p:cNvSpPr txBox="1"/>
            <p:nvPr/>
          </p:nvSpPr>
          <p:spPr>
            <a:xfrm>
              <a:off x="5466224" y="6119470"/>
              <a:ext cx="2520000" cy="153888"/>
            </a:xfrm>
            <a:prstGeom prst="rect">
              <a:avLst/>
            </a:prstGeom>
            <a:noFill/>
          </p:spPr>
          <p:txBody>
            <a:bodyPr wrap="square" lIns="36000" tIns="0" rIns="36000" bIns="0" rtlCol="0" anchor="ctr">
              <a:spAutoFit/>
            </a:bodyPr>
            <a:lstStyle/>
            <a:p>
              <a:r>
                <a:rPr lang="it-IT" sz="1000" b="1" dirty="0" err="1">
                  <a:latin typeface="Raleway" panose="020B0503030101060003" pitchFamily="34" charset="0"/>
                </a:rPr>
                <a:t>Outcome</a:t>
              </a:r>
              <a:r>
                <a:rPr lang="it-IT" sz="1000" b="1" dirty="0">
                  <a:latin typeface="Raleway" panose="020B0503030101060003" pitchFamily="34" charset="0"/>
                </a:rPr>
                <a:t> non controfattuale</a:t>
              </a:r>
            </a:p>
          </p:txBody>
        </p:sp>
        <p:sp>
          <p:nvSpPr>
            <p:cNvPr id="51" name="Rectangle: Rounded Corners 50">
              <a:extLst>
                <a:ext uri="{FF2B5EF4-FFF2-40B4-BE49-F238E27FC236}">
                  <a16:creationId xmlns:a16="http://schemas.microsoft.com/office/drawing/2014/main" id="{2A1B499E-F0B2-4A15-8170-DDEE1AEBFA66}"/>
                </a:ext>
              </a:extLst>
            </p:cNvPr>
            <p:cNvSpPr/>
            <p:nvPr/>
          </p:nvSpPr>
          <p:spPr>
            <a:xfrm>
              <a:off x="5076489" y="5999831"/>
              <a:ext cx="360000" cy="104856"/>
            </a:xfrm>
            <a:prstGeom prst="roundRect">
              <a:avLst/>
            </a:prstGeom>
            <a:solidFill>
              <a:srgbClr val="68A52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52" name="TextBox 51">
              <a:extLst>
                <a:ext uri="{FF2B5EF4-FFF2-40B4-BE49-F238E27FC236}">
                  <a16:creationId xmlns:a16="http://schemas.microsoft.com/office/drawing/2014/main" id="{41D2A8D3-3618-47D1-8CAD-BED4C3393A10}"/>
                </a:ext>
              </a:extLst>
            </p:cNvPr>
            <p:cNvSpPr txBox="1"/>
            <p:nvPr/>
          </p:nvSpPr>
          <p:spPr>
            <a:xfrm>
              <a:off x="5474613" y="5975315"/>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a:t>
              </a:r>
            </a:p>
          </p:txBody>
        </p:sp>
        <p:sp>
          <p:nvSpPr>
            <p:cNvPr id="53" name="Rectangle: Rounded Corners 52">
              <a:extLst>
                <a:ext uri="{FF2B5EF4-FFF2-40B4-BE49-F238E27FC236}">
                  <a16:creationId xmlns:a16="http://schemas.microsoft.com/office/drawing/2014/main" id="{076BAA3E-B5EB-430E-BD5C-CC8E12D8A83E}"/>
                </a:ext>
              </a:extLst>
            </p:cNvPr>
            <p:cNvSpPr/>
            <p:nvPr/>
          </p:nvSpPr>
          <p:spPr>
            <a:xfrm>
              <a:off x="4975245" y="5855677"/>
              <a:ext cx="468000" cy="104856"/>
            </a:xfrm>
            <a:prstGeom prst="roundRect">
              <a:avLst/>
            </a:prstGeom>
            <a:solidFill>
              <a:srgbClr val="41671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54" name="TextBox 53">
              <a:extLst>
                <a:ext uri="{FF2B5EF4-FFF2-40B4-BE49-F238E27FC236}">
                  <a16:creationId xmlns:a16="http://schemas.microsoft.com/office/drawing/2014/main" id="{AB0C283B-92F1-44EC-B242-43600846501C}"/>
                </a:ext>
              </a:extLst>
            </p:cNvPr>
            <p:cNvSpPr txBox="1"/>
            <p:nvPr/>
          </p:nvSpPr>
          <p:spPr>
            <a:xfrm>
              <a:off x="5479109" y="5831160"/>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 sperimentale</a:t>
              </a:r>
            </a:p>
          </p:txBody>
        </p:sp>
      </p:grpSp>
      <p:sp>
        <p:nvSpPr>
          <p:cNvPr id="55" name="Trapezoid 54">
            <a:extLst>
              <a:ext uri="{FF2B5EF4-FFF2-40B4-BE49-F238E27FC236}">
                <a16:creationId xmlns:a16="http://schemas.microsoft.com/office/drawing/2014/main" id="{B0E9015F-9B45-4DC9-845C-01849B84094A}"/>
              </a:ext>
            </a:extLst>
          </p:cNvPr>
          <p:cNvSpPr/>
          <p:nvPr/>
        </p:nvSpPr>
        <p:spPr>
          <a:xfrm rot="5400000">
            <a:off x="7529555" y="4748695"/>
            <a:ext cx="1440000" cy="144000"/>
          </a:xfrm>
          <a:prstGeom prst="trapezoid">
            <a:avLst>
              <a:gd name="adj" fmla="val 71764"/>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TextBox 55">
            <a:extLst>
              <a:ext uri="{FF2B5EF4-FFF2-40B4-BE49-F238E27FC236}">
                <a16:creationId xmlns:a16="http://schemas.microsoft.com/office/drawing/2014/main" id="{A17F75DC-1E31-4784-BE47-BEEB8580236C}"/>
              </a:ext>
            </a:extLst>
          </p:cNvPr>
          <p:cNvSpPr txBox="1"/>
          <p:nvPr/>
        </p:nvSpPr>
        <p:spPr>
          <a:xfrm>
            <a:off x="8504142" y="4216443"/>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grpSp>
        <p:nvGrpSpPr>
          <p:cNvPr id="57" name="Group 56">
            <a:extLst>
              <a:ext uri="{FF2B5EF4-FFF2-40B4-BE49-F238E27FC236}">
                <a16:creationId xmlns:a16="http://schemas.microsoft.com/office/drawing/2014/main" id="{A0F69514-320F-4CA1-8B61-322EDCC481C1}"/>
              </a:ext>
            </a:extLst>
          </p:cNvPr>
          <p:cNvGrpSpPr/>
          <p:nvPr/>
        </p:nvGrpSpPr>
        <p:grpSpPr>
          <a:xfrm>
            <a:off x="8374655" y="4053266"/>
            <a:ext cx="3456000" cy="1484609"/>
            <a:chOff x="8366116" y="4127450"/>
            <a:chExt cx="3234684" cy="1332422"/>
          </a:xfrm>
        </p:grpSpPr>
        <p:sp>
          <p:nvSpPr>
            <p:cNvPr id="58" name="Rectangle: Rounded Corners 57">
              <a:extLst>
                <a:ext uri="{FF2B5EF4-FFF2-40B4-BE49-F238E27FC236}">
                  <a16:creationId xmlns:a16="http://schemas.microsoft.com/office/drawing/2014/main" id="{B2BA6572-0C9D-432A-A2FA-618D04D185B0}"/>
                </a:ext>
              </a:extLst>
            </p:cNvPr>
            <p:cNvSpPr/>
            <p:nvPr/>
          </p:nvSpPr>
          <p:spPr>
            <a:xfrm>
              <a:off x="8366116" y="4143257"/>
              <a:ext cx="3234684" cy="1316615"/>
            </a:xfrm>
            <a:prstGeom prst="roundRect">
              <a:avLst>
                <a:gd name="adj" fmla="val 9693"/>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9" name="TextBox 58">
              <a:extLst>
                <a:ext uri="{FF2B5EF4-FFF2-40B4-BE49-F238E27FC236}">
                  <a16:creationId xmlns:a16="http://schemas.microsoft.com/office/drawing/2014/main" id="{366CB86F-15A2-48D2-999F-E56316133FAB}"/>
                </a:ext>
              </a:extLst>
            </p:cNvPr>
            <p:cNvSpPr txBox="1"/>
            <p:nvPr/>
          </p:nvSpPr>
          <p:spPr>
            <a:xfrm>
              <a:off x="9045806" y="4127450"/>
              <a:ext cx="1862365" cy="169277"/>
            </a:xfrm>
            <a:prstGeom prst="rect">
              <a:avLst/>
            </a:prstGeom>
            <a:solidFill>
              <a:schemeClr val="bg1"/>
            </a:solidFill>
          </p:spPr>
          <p:txBody>
            <a:bodyPr wrap="square" lIns="72000" tIns="0" rIns="72000" bIns="0" rtlCol="0">
              <a:spAutoFit/>
            </a:bodyPr>
            <a:lstStyle/>
            <a:p>
              <a:pPr algn="ctr"/>
              <a:r>
                <a:rPr lang="it-IT" sz="1100" dirty="0">
                  <a:latin typeface="Raleway" panose="020B0503030101060003" pitchFamily="34" charset="0"/>
                </a:rPr>
                <a:t>SCALA MONITORAGGIO</a:t>
              </a:r>
            </a:p>
          </p:txBody>
        </p:sp>
      </p:grpSp>
      <p:sp>
        <p:nvSpPr>
          <p:cNvPr id="60" name="Rectangle 59">
            <a:extLst>
              <a:ext uri="{FF2B5EF4-FFF2-40B4-BE49-F238E27FC236}">
                <a16:creationId xmlns:a16="http://schemas.microsoft.com/office/drawing/2014/main" id="{856B096E-70A5-4313-A6EF-28B29B4AA83D}"/>
              </a:ext>
            </a:extLst>
          </p:cNvPr>
          <p:cNvSpPr/>
          <p:nvPr/>
        </p:nvSpPr>
        <p:spPr>
          <a:xfrm>
            <a:off x="8895637" y="5037145"/>
            <a:ext cx="2847189" cy="2878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TextBox 33">
            <a:extLst>
              <a:ext uri="{FF2B5EF4-FFF2-40B4-BE49-F238E27FC236}">
                <a16:creationId xmlns:a16="http://schemas.microsoft.com/office/drawing/2014/main" id="{54047AE0-C091-4361-8D82-83414161CB31}"/>
              </a:ext>
            </a:extLst>
          </p:cNvPr>
          <p:cNvSpPr txBox="1"/>
          <p:nvPr/>
        </p:nvSpPr>
        <p:spPr>
          <a:xfrm>
            <a:off x="8691975" y="4780529"/>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sp>
        <p:nvSpPr>
          <p:cNvPr id="35" name="TextBox 33">
            <a:extLst>
              <a:ext uri="{FF2B5EF4-FFF2-40B4-BE49-F238E27FC236}">
                <a16:creationId xmlns:a16="http://schemas.microsoft.com/office/drawing/2014/main" id="{CD47B742-1CE2-4924-BBFD-766F8B170251}"/>
              </a:ext>
            </a:extLst>
          </p:cNvPr>
          <p:cNvSpPr txBox="1"/>
          <p:nvPr/>
        </p:nvSpPr>
        <p:spPr>
          <a:xfrm>
            <a:off x="8497646" y="4523729"/>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spTree>
    <p:extLst>
      <p:ext uri="{BB962C8B-B14F-4D97-AF65-F5344CB8AC3E}">
        <p14:creationId xmlns:p14="http://schemas.microsoft.com/office/powerpoint/2010/main" val="3329535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27991" y="217870"/>
            <a:ext cx="10177832" cy="620376"/>
          </a:xfrm>
        </p:spPr>
        <p:txBody>
          <a:bodyPr>
            <a:normAutofit/>
          </a:bodyPr>
          <a:lstStyle/>
          <a:p>
            <a:r>
              <a:rPr lang="it-IT" sz="2500" dirty="0"/>
              <a:t>Progetto</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 Nuovi Sguardi</a:t>
            </a:r>
            <a:endParaRPr lang="it-IT" sz="2500" dirty="0"/>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5</a:t>
            </a:fld>
            <a:endParaRPr lang="it-IT" dirty="0"/>
          </a:p>
        </p:txBody>
      </p:sp>
      <p:grpSp>
        <p:nvGrpSpPr>
          <p:cNvPr id="28" name="Group 27">
            <a:extLst>
              <a:ext uri="{FF2B5EF4-FFF2-40B4-BE49-F238E27FC236}">
                <a16:creationId xmlns:a16="http://schemas.microsoft.com/office/drawing/2014/main" id="{4A1311EF-0204-4FA5-A5D3-04EFA2C3930F}"/>
              </a:ext>
            </a:extLst>
          </p:cNvPr>
          <p:cNvGrpSpPr/>
          <p:nvPr/>
        </p:nvGrpSpPr>
        <p:grpSpPr>
          <a:xfrm>
            <a:off x="430493" y="1235436"/>
            <a:ext cx="11446768" cy="771410"/>
            <a:chOff x="343136" y="1235436"/>
            <a:chExt cx="11446768" cy="771410"/>
          </a:xfrm>
        </p:grpSpPr>
        <p:pic>
          <p:nvPicPr>
            <p:cNvPr id="8" name="Picture 7">
              <a:extLst>
                <a:ext uri="{FF2B5EF4-FFF2-40B4-BE49-F238E27FC236}">
                  <a16:creationId xmlns:a16="http://schemas.microsoft.com/office/drawing/2014/main" id="{541E7C89-D20D-4AF5-B6DB-279051BDFAA5}"/>
                </a:ext>
              </a:extLst>
            </p:cNvPr>
            <p:cNvPicPr>
              <a:picLocks noChangeAspect="1"/>
            </p:cNvPicPr>
            <p:nvPr/>
          </p:nvPicPr>
          <p:blipFill rotWithShape="1">
            <a:blip r:embed="rId2"/>
            <a:srcRect r="8761" b="7800"/>
            <a:stretch/>
          </p:blipFill>
          <p:spPr>
            <a:xfrm>
              <a:off x="343136" y="1235436"/>
              <a:ext cx="428651" cy="433166"/>
            </a:xfrm>
            <a:prstGeom prst="rect">
              <a:avLst/>
            </a:prstGeom>
          </p:spPr>
        </p:pic>
        <p:sp>
          <p:nvSpPr>
            <p:cNvPr id="25" name="Subtitle 2">
              <a:extLst>
                <a:ext uri="{FF2B5EF4-FFF2-40B4-BE49-F238E27FC236}">
                  <a16:creationId xmlns:a16="http://schemas.microsoft.com/office/drawing/2014/main" id="{26447FAF-DCE1-4A1C-8C9C-9F0EA436A980}"/>
                </a:ext>
              </a:extLst>
            </p:cNvPr>
            <p:cNvSpPr txBox="1">
              <a:spLocks/>
            </p:cNvSpPr>
            <p:nvPr/>
          </p:nvSpPr>
          <p:spPr>
            <a:xfrm>
              <a:off x="946653" y="1335252"/>
              <a:ext cx="10843251"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Obiettivi del progetto:</a:t>
              </a:r>
              <a:r>
                <a:rPr lang="it-IT" sz="1200" dirty="0"/>
                <a:t> progetto di </a:t>
              </a:r>
              <a:r>
                <a:rPr lang="it-IT" sz="1200" b="1" dirty="0"/>
                <a:t>Audience Engagement</a:t>
              </a:r>
              <a:r>
                <a:rPr lang="it-IT" sz="1200" dirty="0"/>
                <a:t>, volto coinvolgere il bacino di </a:t>
              </a:r>
              <a:r>
                <a:rPr lang="it-IT" sz="1200" b="1" dirty="0"/>
                <a:t>pubblico tra i 14 e i 25 anni</a:t>
              </a:r>
              <a:r>
                <a:rPr lang="it-IT" sz="1200" dirty="0"/>
                <a:t> attraverso la costituzione di uno </a:t>
              </a:r>
              <a:r>
                <a:rPr lang="it-IT" sz="1200" b="1" dirty="0"/>
                <a:t>Young Board </a:t>
              </a:r>
              <a:r>
                <a:rPr lang="it-IT" sz="1200" dirty="0"/>
                <a:t>composto da giovani che hanno preso parte al percorso di formazione e co-creazione di nuove pratiche di coinvolgimento del pubblico conclusosi con il </a:t>
              </a:r>
              <a:r>
                <a:rPr lang="it-IT" sz="1200" b="1" dirty="0"/>
                <a:t>Festival Nuovi Sguardi</a:t>
              </a:r>
              <a:endParaRPr lang="it-IT" sz="1200" b="1" strike="sngStrike" dirty="0">
                <a:solidFill>
                  <a:srgbClr val="FF0000"/>
                </a:solidFill>
              </a:endParaRPr>
            </a:p>
          </p:txBody>
        </p:sp>
      </p:grpSp>
      <p:grpSp>
        <p:nvGrpSpPr>
          <p:cNvPr id="27" name="Group 26">
            <a:extLst>
              <a:ext uri="{FF2B5EF4-FFF2-40B4-BE49-F238E27FC236}">
                <a16:creationId xmlns:a16="http://schemas.microsoft.com/office/drawing/2014/main" id="{B749E07C-AB8C-4ABE-BF73-EC5D4CBA3B8D}"/>
              </a:ext>
            </a:extLst>
          </p:cNvPr>
          <p:cNvGrpSpPr/>
          <p:nvPr/>
        </p:nvGrpSpPr>
        <p:grpSpPr>
          <a:xfrm>
            <a:off x="464969" y="2395487"/>
            <a:ext cx="11412292" cy="432000"/>
            <a:chOff x="377612" y="1833169"/>
            <a:chExt cx="11412292" cy="432000"/>
          </a:xfrm>
        </p:grpSpPr>
        <p:pic>
          <p:nvPicPr>
            <p:cNvPr id="11" name="Picture 10">
              <a:extLst>
                <a:ext uri="{FF2B5EF4-FFF2-40B4-BE49-F238E27FC236}">
                  <a16:creationId xmlns:a16="http://schemas.microsoft.com/office/drawing/2014/main" id="{361EEADC-4629-4C82-A3C7-05694A221ECD}"/>
                </a:ext>
              </a:extLst>
            </p:cNvPr>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20000"/>
                      </a14:imgEffect>
                    </a14:imgLayer>
                  </a14:imgProps>
                </a:ext>
              </a:extLst>
            </a:blip>
            <a:stretch>
              <a:fillRect/>
            </a:stretch>
          </p:blipFill>
          <p:spPr>
            <a:xfrm>
              <a:off x="377612" y="1833169"/>
              <a:ext cx="432000" cy="432000"/>
            </a:xfrm>
            <a:prstGeom prst="rect">
              <a:avLst/>
            </a:prstGeom>
          </p:spPr>
        </p:pic>
        <p:sp>
          <p:nvSpPr>
            <p:cNvPr id="26" name="Subtitle 2">
              <a:extLst>
                <a:ext uri="{FF2B5EF4-FFF2-40B4-BE49-F238E27FC236}">
                  <a16:creationId xmlns:a16="http://schemas.microsoft.com/office/drawing/2014/main" id="{7D38032F-B1AF-43F8-B7F2-AC4FD2A70D74}"/>
                </a:ext>
              </a:extLst>
            </p:cNvPr>
            <p:cNvSpPr txBox="1">
              <a:spLocks/>
            </p:cNvSpPr>
            <p:nvPr/>
          </p:nvSpPr>
          <p:spPr>
            <a:xfrm>
              <a:off x="946653" y="1931819"/>
              <a:ext cx="10843251"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Audience target:</a:t>
              </a:r>
              <a:r>
                <a:rPr lang="it-IT" sz="1200" dirty="0"/>
                <a:t> giovani appartenenti alla </a:t>
              </a:r>
              <a:r>
                <a:rPr lang="it-IT" sz="1200" b="1" dirty="0"/>
                <a:t>fascia 15-24 anni</a:t>
              </a:r>
              <a:r>
                <a:rPr lang="it-IT" sz="1200" dirty="0"/>
                <a:t>, corrispondente a uno dei target di pubblico più deboli nell’ambito della fruizione culturale</a:t>
              </a:r>
            </a:p>
          </p:txBody>
        </p:sp>
      </p:grpSp>
      <p:grpSp>
        <p:nvGrpSpPr>
          <p:cNvPr id="30" name="Group 29">
            <a:extLst>
              <a:ext uri="{FF2B5EF4-FFF2-40B4-BE49-F238E27FC236}">
                <a16:creationId xmlns:a16="http://schemas.microsoft.com/office/drawing/2014/main" id="{C270FE2B-82A4-476C-9469-CF88AA8678A6}"/>
              </a:ext>
            </a:extLst>
          </p:cNvPr>
          <p:cNvGrpSpPr/>
          <p:nvPr/>
        </p:nvGrpSpPr>
        <p:grpSpPr>
          <a:xfrm>
            <a:off x="424353" y="3187317"/>
            <a:ext cx="11446769" cy="1138223"/>
            <a:chOff x="343135" y="2964731"/>
            <a:chExt cx="11446769" cy="1138223"/>
          </a:xfrm>
        </p:grpSpPr>
        <p:pic>
          <p:nvPicPr>
            <p:cNvPr id="15" name="Picture 14">
              <a:extLst>
                <a:ext uri="{FF2B5EF4-FFF2-40B4-BE49-F238E27FC236}">
                  <a16:creationId xmlns:a16="http://schemas.microsoft.com/office/drawing/2014/main" id="{216962A1-8A7A-41F8-A5D2-DF69A98B56C3}"/>
                </a:ext>
              </a:extLst>
            </p:cNvPr>
            <p:cNvPicPr>
              <a:picLocks noChangeAspect="1"/>
            </p:cNvPicPr>
            <p:nvPr/>
          </p:nvPicPr>
          <p:blipFill>
            <a:blip r:embed="rId5">
              <a:duotone>
                <a:schemeClr val="accent6">
                  <a:shade val="45000"/>
                  <a:satMod val="135000"/>
                </a:schemeClr>
                <a:prstClr val="white"/>
              </a:duotone>
              <a:extLst>
                <a:ext uri="{BEBA8EAE-BF5A-486C-A8C5-ECC9F3942E4B}">
                  <a14:imgProps xmlns:a14="http://schemas.microsoft.com/office/drawing/2010/main">
                    <a14:imgLayer r:embed="rId6">
                      <a14:imgEffect>
                        <a14:brightnessContrast bright="-40000" contrast="-20000"/>
                      </a14:imgEffect>
                    </a14:imgLayer>
                  </a14:imgProps>
                </a:ext>
              </a:extLst>
            </a:blip>
            <a:stretch>
              <a:fillRect/>
            </a:stretch>
          </p:blipFill>
          <p:spPr>
            <a:xfrm>
              <a:off x="343135" y="2964731"/>
              <a:ext cx="433232" cy="432000"/>
            </a:xfrm>
            <a:prstGeom prst="rect">
              <a:avLst/>
            </a:prstGeom>
          </p:spPr>
        </p:pic>
        <p:sp>
          <p:nvSpPr>
            <p:cNvPr id="29" name="Subtitle 2">
              <a:extLst>
                <a:ext uri="{FF2B5EF4-FFF2-40B4-BE49-F238E27FC236}">
                  <a16:creationId xmlns:a16="http://schemas.microsoft.com/office/drawing/2014/main" id="{E7610E87-89DF-4BF8-AAA5-8C2A1C87D90C}"/>
                </a:ext>
              </a:extLst>
            </p:cNvPr>
            <p:cNvSpPr txBox="1">
              <a:spLocks/>
            </p:cNvSpPr>
            <p:nvPr/>
          </p:nvSpPr>
          <p:spPr>
            <a:xfrm>
              <a:off x="946653" y="3085111"/>
              <a:ext cx="10843251" cy="1017843"/>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Modalità di realizzazione: </a:t>
              </a:r>
            </a:p>
            <a:p>
              <a:pPr marL="171450" indent="-171450">
                <a:spcBef>
                  <a:spcPts val="300"/>
                </a:spcBef>
                <a:buFont typeface="Arial" panose="020B0604020202020204" pitchFamily="34" charset="0"/>
                <a:buChar char="•"/>
              </a:pPr>
              <a:r>
                <a:rPr lang="it-IT" sz="1200" dirty="0"/>
                <a:t>raccolta e analisi di dati sui </a:t>
              </a:r>
              <a:r>
                <a:rPr lang="it-IT" sz="1200" b="1" dirty="0"/>
                <a:t>giovani tra i 14 e i 25 anni;</a:t>
              </a:r>
              <a:r>
                <a:rPr lang="it-IT" sz="1200" dirty="0"/>
                <a:t> </a:t>
              </a:r>
            </a:p>
            <a:p>
              <a:pPr marL="171450" indent="-171450">
                <a:spcBef>
                  <a:spcPts val="300"/>
                </a:spcBef>
                <a:buFont typeface="Arial" panose="020B0604020202020204" pitchFamily="34" charset="0"/>
                <a:buChar char="•"/>
              </a:pPr>
              <a:r>
                <a:rPr lang="it-IT" sz="1200" dirty="0"/>
                <a:t>identificazione di un gruppo di giovani (circa 15) per la composizione dello “</a:t>
              </a:r>
              <a:r>
                <a:rPr lang="it-IT" sz="1200" b="1" dirty="0"/>
                <a:t>Young Board</a:t>
              </a:r>
              <a:r>
                <a:rPr lang="it-IT" sz="1200" dirty="0"/>
                <a:t>”; </a:t>
              </a:r>
            </a:p>
            <a:p>
              <a:pPr marL="171450" indent="-171450">
                <a:spcBef>
                  <a:spcPts val="300"/>
                </a:spcBef>
                <a:buFont typeface="Arial" panose="020B0604020202020204" pitchFamily="34" charset="0"/>
                <a:buChar char="•"/>
              </a:pPr>
              <a:r>
                <a:rPr lang="it-IT" sz="1200" dirty="0"/>
                <a:t>attività di </a:t>
              </a:r>
              <a:r>
                <a:rPr lang="it-IT" sz="1200" b="1" dirty="0"/>
                <a:t>co-creazione e co-progettazione</a:t>
              </a:r>
              <a:r>
                <a:rPr lang="it-IT" sz="1200" dirty="0"/>
                <a:t>, incontri con gli artisti delle tre realtà proponenti, conclusione con il Festival Nuovi Sguardi</a:t>
              </a:r>
            </a:p>
          </p:txBody>
        </p:sp>
      </p:grpSp>
      <p:cxnSp>
        <p:nvCxnSpPr>
          <p:cNvPr id="32" name="Straight Connector 31">
            <a:extLst>
              <a:ext uri="{FF2B5EF4-FFF2-40B4-BE49-F238E27FC236}">
                <a16:creationId xmlns:a16="http://schemas.microsoft.com/office/drawing/2014/main" id="{08E046CB-2A11-4DE0-8B8D-F753B64308F8}"/>
              </a:ext>
            </a:extLst>
          </p:cNvPr>
          <p:cNvCxnSpPr/>
          <p:nvPr/>
        </p:nvCxnSpPr>
        <p:spPr>
          <a:xfrm>
            <a:off x="1173156" y="2125796"/>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0FD5FA4-0197-46D2-8ADA-4E0DCF6EAB5E}"/>
              </a:ext>
            </a:extLst>
          </p:cNvPr>
          <p:cNvCxnSpPr/>
          <p:nvPr/>
        </p:nvCxnSpPr>
        <p:spPr>
          <a:xfrm>
            <a:off x="1173156" y="3091928"/>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CDF6F1CA-0E31-4F20-92D6-F564CB13001B}"/>
              </a:ext>
            </a:extLst>
          </p:cNvPr>
          <p:cNvGrpSpPr/>
          <p:nvPr/>
        </p:nvGrpSpPr>
        <p:grpSpPr>
          <a:xfrm>
            <a:off x="424353" y="4710147"/>
            <a:ext cx="11452908" cy="432000"/>
            <a:chOff x="336996" y="4324417"/>
            <a:chExt cx="11452908" cy="432000"/>
          </a:xfrm>
        </p:grpSpPr>
        <p:pic>
          <p:nvPicPr>
            <p:cNvPr id="19" name="Picture 18">
              <a:extLst>
                <a:ext uri="{FF2B5EF4-FFF2-40B4-BE49-F238E27FC236}">
                  <a16:creationId xmlns:a16="http://schemas.microsoft.com/office/drawing/2014/main" id="{9736F5D9-0C06-41E4-BC28-4B2DC1ACE3C7}"/>
                </a:ext>
              </a:extLst>
            </p:cNvPr>
            <p:cNvPicPr>
              <a:picLocks noChangeAspect="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40000" contrast="-20000"/>
                      </a14:imgEffect>
                    </a14:imgLayer>
                  </a14:imgProps>
                </a:ext>
              </a:extLst>
            </a:blip>
            <a:stretch>
              <a:fillRect/>
            </a:stretch>
          </p:blipFill>
          <p:spPr>
            <a:xfrm>
              <a:off x="336996" y="4324417"/>
              <a:ext cx="430964" cy="432000"/>
            </a:xfrm>
            <a:prstGeom prst="rect">
              <a:avLst/>
            </a:prstGeom>
          </p:spPr>
        </p:pic>
        <p:sp>
          <p:nvSpPr>
            <p:cNvPr id="34" name="Subtitle 2">
              <a:extLst>
                <a:ext uri="{FF2B5EF4-FFF2-40B4-BE49-F238E27FC236}">
                  <a16:creationId xmlns:a16="http://schemas.microsoft.com/office/drawing/2014/main" id="{5F156EF7-BB20-4561-8EE1-60FD22589039}"/>
                </a:ext>
              </a:extLst>
            </p:cNvPr>
            <p:cNvSpPr txBox="1">
              <a:spLocks/>
            </p:cNvSpPr>
            <p:nvPr/>
          </p:nvSpPr>
          <p:spPr>
            <a:xfrm>
              <a:off x="898368" y="4465597"/>
              <a:ext cx="10891536" cy="216085"/>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Durata:</a:t>
              </a:r>
              <a:r>
                <a:rPr lang="it-IT" sz="1200" dirty="0"/>
                <a:t> </a:t>
              </a:r>
              <a:r>
                <a:rPr lang="it-IT" sz="1200" b="1" dirty="0"/>
                <a:t>1 anno</a:t>
              </a:r>
            </a:p>
          </p:txBody>
        </p:sp>
      </p:grpSp>
      <p:grpSp>
        <p:nvGrpSpPr>
          <p:cNvPr id="37" name="Group 36">
            <a:extLst>
              <a:ext uri="{FF2B5EF4-FFF2-40B4-BE49-F238E27FC236}">
                <a16:creationId xmlns:a16="http://schemas.microsoft.com/office/drawing/2014/main" id="{DB753AA6-1715-47EF-BAEF-69944F12D526}"/>
              </a:ext>
            </a:extLst>
          </p:cNvPr>
          <p:cNvGrpSpPr/>
          <p:nvPr/>
        </p:nvGrpSpPr>
        <p:grpSpPr>
          <a:xfrm>
            <a:off x="424353" y="5426629"/>
            <a:ext cx="11452908" cy="641906"/>
            <a:chOff x="336996" y="5496473"/>
            <a:chExt cx="11452908" cy="641906"/>
          </a:xfrm>
        </p:grpSpPr>
        <p:pic>
          <p:nvPicPr>
            <p:cNvPr id="24" name="Picture 23">
              <a:extLst>
                <a:ext uri="{FF2B5EF4-FFF2-40B4-BE49-F238E27FC236}">
                  <a16:creationId xmlns:a16="http://schemas.microsoft.com/office/drawing/2014/main" id="{1725B850-5DD1-495B-BE11-B7D7ADEB6ACD}"/>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20000" contrast="-40000"/>
                      </a14:imgEffect>
                    </a14:imgLayer>
                  </a14:imgProps>
                </a:ext>
              </a:extLst>
            </a:blip>
            <a:stretch>
              <a:fillRect/>
            </a:stretch>
          </p:blipFill>
          <p:spPr>
            <a:xfrm>
              <a:off x="336996" y="5496473"/>
              <a:ext cx="472616" cy="432000"/>
            </a:xfrm>
            <a:prstGeom prst="rect">
              <a:avLst/>
            </a:prstGeom>
          </p:spPr>
        </p:pic>
        <p:sp>
          <p:nvSpPr>
            <p:cNvPr id="36" name="Subtitle 2">
              <a:extLst>
                <a:ext uri="{FF2B5EF4-FFF2-40B4-BE49-F238E27FC236}">
                  <a16:creationId xmlns:a16="http://schemas.microsoft.com/office/drawing/2014/main" id="{5410E5D9-CA2A-45C3-B938-1067670DF22B}"/>
                </a:ext>
              </a:extLst>
            </p:cNvPr>
            <p:cNvSpPr txBox="1">
              <a:spLocks/>
            </p:cNvSpPr>
            <p:nvPr/>
          </p:nvSpPr>
          <p:spPr>
            <a:xfrm>
              <a:off x="898368" y="5563222"/>
              <a:ext cx="10891536" cy="57515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Valore economico del progetto: </a:t>
              </a:r>
              <a:r>
                <a:rPr lang="it-IT" sz="1200" b="1" dirty="0"/>
                <a:t>62.236 euro</a:t>
              </a:r>
            </a:p>
            <a:p>
              <a:r>
                <a:rPr lang="it-IT" sz="1200" b="1" dirty="0">
                  <a:solidFill>
                    <a:srgbClr val="108C72"/>
                  </a:solidFill>
                </a:rPr>
                <a:t>Finanziamento della Compagnia di San Paolo: </a:t>
              </a:r>
              <a:r>
                <a:rPr lang="it-IT" sz="1200" b="1" dirty="0"/>
                <a:t>60.000 euro</a:t>
              </a:r>
              <a:r>
                <a:rPr lang="it-IT" sz="1200" dirty="0"/>
                <a:t>, nell’ambito del bando Open SAI</a:t>
              </a:r>
            </a:p>
          </p:txBody>
        </p:sp>
      </p:grpSp>
      <p:cxnSp>
        <p:nvCxnSpPr>
          <p:cNvPr id="40" name="Straight Connector 39">
            <a:extLst>
              <a:ext uri="{FF2B5EF4-FFF2-40B4-BE49-F238E27FC236}">
                <a16:creationId xmlns:a16="http://schemas.microsoft.com/office/drawing/2014/main" id="{D21F070B-50F3-4CCE-A06E-B3B2357564CE}"/>
              </a:ext>
            </a:extLst>
          </p:cNvPr>
          <p:cNvCxnSpPr/>
          <p:nvPr/>
        </p:nvCxnSpPr>
        <p:spPr>
          <a:xfrm>
            <a:off x="1124871" y="4580183"/>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1B99557-15F8-46E5-8705-BD24B1497DE7}"/>
              </a:ext>
            </a:extLst>
          </p:cNvPr>
          <p:cNvCxnSpPr/>
          <p:nvPr/>
        </p:nvCxnSpPr>
        <p:spPr>
          <a:xfrm>
            <a:off x="1108294" y="5309666"/>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4671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72289-C2F4-4A63-9986-A1E50D04D3D3}"/>
              </a:ext>
            </a:extLst>
          </p:cNvPr>
          <p:cNvSpPr>
            <a:spLocks noGrp="1"/>
          </p:cNvSpPr>
          <p:nvPr>
            <p:ph type="ctrTitle"/>
          </p:nvPr>
        </p:nvSpPr>
        <p:spPr>
          <a:xfrm>
            <a:off x="357809" y="217870"/>
            <a:ext cx="10148014" cy="620376"/>
          </a:xfrm>
        </p:spPr>
        <p:txBody>
          <a:bodyPr>
            <a:normAutofit/>
          </a:bodyPr>
          <a:lstStyle/>
          <a:p>
            <a:r>
              <a:rPr lang="it-IT" sz="2500" dirty="0"/>
              <a:t>Disegno di monitoraggio e valutazione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Nuovi Sguardi</a:t>
            </a:r>
            <a:endParaRPr lang="it-IT" sz="2500" dirty="0"/>
          </a:p>
        </p:txBody>
      </p:sp>
      <p:sp>
        <p:nvSpPr>
          <p:cNvPr id="4" name="Slide Number Placeholder 3">
            <a:extLst>
              <a:ext uri="{FF2B5EF4-FFF2-40B4-BE49-F238E27FC236}">
                <a16:creationId xmlns:a16="http://schemas.microsoft.com/office/drawing/2014/main" id="{B9892371-E9A4-41DD-AC6C-D3EE3444C34E}"/>
              </a:ext>
            </a:extLst>
          </p:cNvPr>
          <p:cNvSpPr>
            <a:spLocks noGrp="1"/>
          </p:cNvSpPr>
          <p:nvPr>
            <p:ph type="sldNum" sz="quarter" idx="12"/>
          </p:nvPr>
        </p:nvSpPr>
        <p:spPr/>
        <p:txBody>
          <a:bodyPr/>
          <a:lstStyle/>
          <a:p>
            <a:fld id="{FEDAE875-4048-254F-AF2D-3CFA50F6E766}" type="slidenum">
              <a:rPr lang="it-IT" smtClean="0"/>
              <a:pPr/>
              <a:t>6</a:t>
            </a:fld>
            <a:endParaRPr lang="it-IT" dirty="0"/>
          </a:p>
        </p:txBody>
      </p:sp>
      <p:grpSp>
        <p:nvGrpSpPr>
          <p:cNvPr id="30" name="Group 29">
            <a:extLst>
              <a:ext uri="{FF2B5EF4-FFF2-40B4-BE49-F238E27FC236}">
                <a16:creationId xmlns:a16="http://schemas.microsoft.com/office/drawing/2014/main" id="{A2B25A16-9D1B-448F-9C38-9FD07FD08890}"/>
              </a:ext>
            </a:extLst>
          </p:cNvPr>
          <p:cNvGrpSpPr/>
          <p:nvPr/>
        </p:nvGrpSpPr>
        <p:grpSpPr>
          <a:xfrm>
            <a:off x="430493" y="948785"/>
            <a:ext cx="11436828" cy="671594"/>
            <a:chOff x="569639" y="1419142"/>
            <a:chExt cx="11436828" cy="671594"/>
          </a:xfrm>
        </p:grpSpPr>
        <p:pic>
          <p:nvPicPr>
            <p:cNvPr id="8" name="Picture 7">
              <a:extLst>
                <a:ext uri="{FF2B5EF4-FFF2-40B4-BE49-F238E27FC236}">
                  <a16:creationId xmlns:a16="http://schemas.microsoft.com/office/drawing/2014/main" id="{6CD1AB03-FAB6-418F-BBC0-D4D9F4E28E4E}"/>
                </a:ext>
              </a:extLst>
            </p:cNvPr>
            <p:cNvPicPr>
              <a:picLocks noChangeAspect="1"/>
            </p:cNvPicPr>
            <p:nvPr/>
          </p:nvPicPr>
          <p:blipFill>
            <a:blip r:embed="rId2">
              <a:duotone>
                <a:schemeClr val="accent6">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saturation sat="0"/>
                      </a14:imgEffect>
                    </a14:imgLayer>
                  </a14:imgProps>
                </a:ext>
              </a:extLst>
            </a:blip>
            <a:stretch>
              <a:fillRect/>
            </a:stretch>
          </p:blipFill>
          <p:spPr>
            <a:xfrm>
              <a:off x="569639" y="1426819"/>
              <a:ext cx="433231" cy="432000"/>
            </a:xfrm>
            <a:prstGeom prst="rect">
              <a:avLst/>
            </a:prstGeom>
          </p:spPr>
        </p:pic>
        <p:sp>
          <p:nvSpPr>
            <p:cNvPr id="10" name="Subtitle 2">
              <a:extLst>
                <a:ext uri="{FF2B5EF4-FFF2-40B4-BE49-F238E27FC236}">
                  <a16:creationId xmlns:a16="http://schemas.microsoft.com/office/drawing/2014/main" id="{0987B0CC-A92E-4CB3-A450-756120D779AD}"/>
                </a:ext>
              </a:extLst>
            </p:cNvPr>
            <p:cNvSpPr txBox="1">
              <a:spLocks/>
            </p:cNvSpPr>
            <p:nvPr/>
          </p:nvSpPr>
          <p:spPr>
            <a:xfrm>
              <a:off x="1173156" y="1419142"/>
              <a:ext cx="10833311"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Obiettivi:</a:t>
              </a:r>
              <a:r>
                <a:rPr lang="it-IT" sz="1200" dirty="0"/>
                <a:t> il monitoraggio intende esplorare le caratteristiche dei partecipanti al Festival Nuovi Sguardi, in particolare le percentuali di conoscenza e fidelizzazione dei partecipanti rispetto alle 3 realtà organizzatrici del progetto. La valutazione indaga le </a:t>
              </a:r>
              <a:r>
                <a:rPr lang="it-IT" sz="1200" b="1" dirty="0"/>
                <a:t>differenze tra i pubblici </a:t>
              </a:r>
              <a:r>
                <a:rPr lang="it-IT" sz="1200" dirty="0"/>
                <a:t>confrontandoli in relazione a </a:t>
              </a:r>
              <a:r>
                <a:rPr lang="it-IT" sz="1200" b="1" dirty="0"/>
                <a:t>variabili socio-demografiche </a:t>
              </a:r>
              <a:r>
                <a:rPr lang="it-IT" sz="1200" dirty="0"/>
                <a:t>e di </a:t>
              </a:r>
              <a:r>
                <a:rPr lang="it-IT" sz="1200" b="1" dirty="0"/>
                <a:t>atteggiamento nella fruizione culturale</a:t>
              </a:r>
              <a:r>
                <a:rPr lang="it-IT" sz="1200" dirty="0"/>
                <a:t>.</a:t>
              </a:r>
            </a:p>
          </p:txBody>
        </p:sp>
      </p:grpSp>
      <p:grpSp>
        <p:nvGrpSpPr>
          <p:cNvPr id="26" name="Group 25">
            <a:extLst>
              <a:ext uri="{FF2B5EF4-FFF2-40B4-BE49-F238E27FC236}">
                <a16:creationId xmlns:a16="http://schemas.microsoft.com/office/drawing/2014/main" id="{9468C9A7-4974-4EF4-A735-79E78207AAA8}"/>
              </a:ext>
            </a:extLst>
          </p:cNvPr>
          <p:cNvGrpSpPr/>
          <p:nvPr/>
        </p:nvGrpSpPr>
        <p:grpSpPr>
          <a:xfrm>
            <a:off x="430493" y="2615022"/>
            <a:ext cx="11436828" cy="1409578"/>
            <a:chOff x="569639" y="3040077"/>
            <a:chExt cx="11436828" cy="1409578"/>
          </a:xfrm>
        </p:grpSpPr>
        <p:pic>
          <p:nvPicPr>
            <p:cNvPr id="9" name="Picture 8">
              <a:extLst>
                <a:ext uri="{FF2B5EF4-FFF2-40B4-BE49-F238E27FC236}">
                  <a16:creationId xmlns:a16="http://schemas.microsoft.com/office/drawing/2014/main" id="{998A99E1-304D-4ED3-8C87-DEA69505A947}"/>
                </a:ext>
              </a:extLst>
            </p:cNvPr>
            <p:cNvPicPr>
              <a:picLocks noChangeAspect="1"/>
            </p:cNvPicPr>
            <p:nvPr/>
          </p:nvPicPr>
          <p:blipFill>
            <a:blip r:embed="rId4">
              <a:duotone>
                <a:schemeClr val="accent6">
                  <a:shade val="45000"/>
                  <a:satMod val="135000"/>
                </a:schemeClr>
                <a:prstClr val="white"/>
              </a:duotone>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569639" y="3040077"/>
              <a:ext cx="432000" cy="432000"/>
            </a:xfrm>
            <a:prstGeom prst="rect">
              <a:avLst/>
            </a:prstGeom>
          </p:spPr>
        </p:pic>
        <p:sp>
          <p:nvSpPr>
            <p:cNvPr id="13" name="Subtitle 2">
              <a:extLst>
                <a:ext uri="{FF2B5EF4-FFF2-40B4-BE49-F238E27FC236}">
                  <a16:creationId xmlns:a16="http://schemas.microsoft.com/office/drawing/2014/main" id="{23F6471B-72DF-4B11-93DD-7985583D28AE}"/>
                </a:ext>
              </a:extLst>
            </p:cNvPr>
            <p:cNvSpPr txBox="1">
              <a:spLocks/>
            </p:cNvSpPr>
            <p:nvPr/>
          </p:nvSpPr>
          <p:spPr>
            <a:xfrm>
              <a:off x="1173156" y="3085564"/>
              <a:ext cx="10833311" cy="1364091"/>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Metodologia: </a:t>
              </a:r>
              <a:r>
                <a:rPr lang="it-IT" sz="1200" b="1" dirty="0"/>
                <a:t>analisi descrittiva </a:t>
              </a:r>
              <a:r>
                <a:rPr lang="it-IT" sz="1200" dirty="0"/>
                <a:t>di una serie di domande indicative della provenienza degli spettatori del Festival Nuovi Sguardi. Somministrazione di un questionario nel corso del Festival Nuovi Sguardi che consentisse un confronto con quelli distribuiti dalle 3 realtà organizzatrici del progetto </a:t>
              </a:r>
              <a:r>
                <a:rPr lang="it-IT" sz="1200" b="1" dirty="0"/>
                <a:t>durante la loro programmazione</a:t>
              </a:r>
              <a:r>
                <a:rPr lang="it-IT" sz="1200" dirty="0"/>
                <a:t>. Al termine dell’indagine sono stati raccolti </a:t>
              </a:r>
              <a:r>
                <a:rPr lang="it-IT" sz="1200" b="1" dirty="0"/>
                <a:t>158 questionari oltre ai 979 raccolti dalle altre realtà.</a:t>
              </a:r>
              <a:r>
                <a:rPr lang="it-IT" sz="1200" dirty="0"/>
                <a:t> Tutte le attività di analisi sono state effettuate al termine della raccolta, senza una programmazione a monte delle rilevazioni. I confronti non sono quindi bilanciati in termini numerici e di periodo di rilevazione. Inoltre, i dati del Festival Nuovi Sguardi riguardano un numero di spettatori significativamente inferiore rispetto al totale degli spettatori rispondenti nelle indagini dei 3 enti. La tabella di seguito offre il </a:t>
              </a:r>
              <a:r>
                <a:rPr lang="it-IT" sz="1200" b="1" dirty="0"/>
                <a:t>grado di sovrapposizione delle domande tra le diverse indagini</a:t>
              </a:r>
              <a:r>
                <a:rPr lang="it-IT" sz="1200" dirty="0"/>
                <a:t>:</a:t>
              </a:r>
            </a:p>
          </p:txBody>
        </p:sp>
      </p:grpSp>
      <p:grpSp>
        <p:nvGrpSpPr>
          <p:cNvPr id="31" name="Group 30">
            <a:extLst>
              <a:ext uri="{FF2B5EF4-FFF2-40B4-BE49-F238E27FC236}">
                <a16:creationId xmlns:a16="http://schemas.microsoft.com/office/drawing/2014/main" id="{DDA624A7-3A9A-4901-BDA0-3248AA2BB8D5}"/>
              </a:ext>
            </a:extLst>
          </p:cNvPr>
          <p:cNvGrpSpPr/>
          <p:nvPr/>
        </p:nvGrpSpPr>
        <p:grpSpPr>
          <a:xfrm>
            <a:off x="430493" y="1802242"/>
            <a:ext cx="11436828" cy="602187"/>
            <a:chOff x="569639" y="2084641"/>
            <a:chExt cx="11436828" cy="602187"/>
          </a:xfrm>
        </p:grpSpPr>
        <p:sp>
          <p:nvSpPr>
            <p:cNvPr id="20" name="Subtitle 2">
              <a:extLst>
                <a:ext uri="{FF2B5EF4-FFF2-40B4-BE49-F238E27FC236}">
                  <a16:creationId xmlns:a16="http://schemas.microsoft.com/office/drawing/2014/main" id="{E3691CB2-B76F-4740-A4C3-D4B9C0767F0B}"/>
                </a:ext>
              </a:extLst>
            </p:cNvPr>
            <p:cNvSpPr txBox="1">
              <a:spLocks/>
            </p:cNvSpPr>
            <p:nvPr/>
          </p:nvSpPr>
          <p:spPr>
            <a:xfrm>
              <a:off x="1173156" y="2246066"/>
              <a:ext cx="10833311"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Popolazione di riferimento: </a:t>
              </a:r>
              <a:r>
                <a:rPr lang="it-IT" sz="1200" dirty="0"/>
                <a:t>giovani appartenenti alla </a:t>
              </a:r>
              <a:r>
                <a:rPr lang="it-IT" sz="1200" b="1" dirty="0"/>
                <a:t>fascia 15-24 anni</a:t>
              </a:r>
              <a:r>
                <a:rPr lang="it-IT" sz="1200" dirty="0"/>
                <a:t>, corrispondente a uno dei target di pubblico più deboli nell’ambito della fruizione culturale</a:t>
              </a:r>
              <a:r>
                <a:rPr lang="it-IT" sz="1200" b="1" dirty="0">
                  <a:solidFill>
                    <a:srgbClr val="108C72"/>
                  </a:solidFill>
                </a:rPr>
                <a:t> </a:t>
              </a:r>
              <a:endParaRPr lang="it-IT" sz="1200" dirty="0"/>
            </a:p>
          </p:txBody>
        </p:sp>
        <p:pic>
          <p:nvPicPr>
            <p:cNvPr id="25" name="Picture 24">
              <a:extLst>
                <a:ext uri="{FF2B5EF4-FFF2-40B4-BE49-F238E27FC236}">
                  <a16:creationId xmlns:a16="http://schemas.microsoft.com/office/drawing/2014/main" id="{A3F451D5-03CF-4ACA-A595-6B99E2C61CDD}"/>
                </a:ext>
              </a:extLst>
            </p:cNvPr>
            <p:cNvPicPr>
              <a:picLocks noChangeAspect="1"/>
            </p:cNvPicPr>
            <p:nvPr/>
          </p:nvPicPr>
          <p:blipFill rotWithShape="1">
            <a:blip r:embed="rId6">
              <a:duotone>
                <a:schemeClr val="accent6">
                  <a:shade val="45000"/>
                  <a:satMod val="135000"/>
                </a:schemeClr>
                <a:prstClr val="white"/>
              </a:duotone>
            </a:blip>
            <a:srcRect l="12287" t="10019" r="11853" b="11355"/>
            <a:stretch/>
          </p:blipFill>
          <p:spPr>
            <a:xfrm>
              <a:off x="569639" y="2084641"/>
              <a:ext cx="468000" cy="485063"/>
            </a:xfrm>
            <a:prstGeom prst="rect">
              <a:avLst/>
            </a:prstGeom>
          </p:spPr>
        </p:pic>
      </p:grpSp>
      <p:cxnSp>
        <p:nvCxnSpPr>
          <p:cNvPr id="32" name="Straight Connector 31">
            <a:extLst>
              <a:ext uri="{FF2B5EF4-FFF2-40B4-BE49-F238E27FC236}">
                <a16:creationId xmlns:a16="http://schemas.microsoft.com/office/drawing/2014/main" id="{619B7B53-053B-4831-A92C-58E2DF0D8308}"/>
              </a:ext>
            </a:extLst>
          </p:cNvPr>
          <p:cNvCxnSpPr/>
          <p:nvPr/>
        </p:nvCxnSpPr>
        <p:spPr>
          <a:xfrm>
            <a:off x="1173156" y="1816531"/>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B30CBCB-9742-400C-B659-E005072EFC15}"/>
              </a:ext>
            </a:extLst>
          </p:cNvPr>
          <p:cNvCxnSpPr/>
          <p:nvPr/>
        </p:nvCxnSpPr>
        <p:spPr>
          <a:xfrm>
            <a:off x="1155433" y="2533145"/>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1BB43F27-E3AF-4DB2-8773-EBD0A3455F01}"/>
              </a:ext>
            </a:extLst>
          </p:cNvPr>
          <p:cNvGraphicFramePr>
            <a:graphicFrameLocks noGrp="1"/>
          </p:cNvGraphicFramePr>
          <p:nvPr>
            <p:extLst>
              <p:ext uri="{D42A27DB-BD31-4B8C-83A1-F6EECF244321}">
                <p14:modId xmlns:p14="http://schemas.microsoft.com/office/powerpoint/2010/main" val="4128316151"/>
              </p:ext>
            </p:extLst>
          </p:nvPr>
        </p:nvGraphicFramePr>
        <p:xfrm>
          <a:off x="1024071" y="4110137"/>
          <a:ext cx="10764001" cy="1728000"/>
        </p:xfrm>
        <a:graphic>
          <a:graphicData uri="http://schemas.openxmlformats.org/drawingml/2006/table">
            <a:tbl>
              <a:tblPr firstRow="1" firstCol="1" bandRow="1"/>
              <a:tblGrid>
                <a:gridCol w="2662060">
                  <a:extLst>
                    <a:ext uri="{9D8B030D-6E8A-4147-A177-3AD203B41FA5}">
                      <a16:colId xmlns:a16="http://schemas.microsoft.com/office/drawing/2014/main" val="1216868403"/>
                    </a:ext>
                  </a:extLst>
                </a:gridCol>
                <a:gridCol w="4398181">
                  <a:extLst>
                    <a:ext uri="{9D8B030D-6E8A-4147-A177-3AD203B41FA5}">
                      <a16:colId xmlns:a16="http://schemas.microsoft.com/office/drawing/2014/main" val="761778554"/>
                    </a:ext>
                  </a:extLst>
                </a:gridCol>
                <a:gridCol w="1157420">
                  <a:extLst>
                    <a:ext uri="{9D8B030D-6E8A-4147-A177-3AD203B41FA5}">
                      <a16:colId xmlns:a16="http://schemas.microsoft.com/office/drawing/2014/main" val="3102947319"/>
                    </a:ext>
                  </a:extLst>
                </a:gridCol>
                <a:gridCol w="848780">
                  <a:extLst>
                    <a:ext uri="{9D8B030D-6E8A-4147-A177-3AD203B41FA5}">
                      <a16:colId xmlns:a16="http://schemas.microsoft.com/office/drawing/2014/main" val="1267235984"/>
                    </a:ext>
                  </a:extLst>
                </a:gridCol>
                <a:gridCol w="848780">
                  <a:extLst>
                    <a:ext uri="{9D8B030D-6E8A-4147-A177-3AD203B41FA5}">
                      <a16:colId xmlns:a16="http://schemas.microsoft.com/office/drawing/2014/main" val="28965972"/>
                    </a:ext>
                  </a:extLst>
                </a:gridCol>
                <a:gridCol w="848780">
                  <a:extLst>
                    <a:ext uri="{9D8B030D-6E8A-4147-A177-3AD203B41FA5}">
                      <a16:colId xmlns:a16="http://schemas.microsoft.com/office/drawing/2014/main" val="1235078644"/>
                    </a:ext>
                  </a:extLst>
                </a:gridCol>
              </a:tblGrid>
              <a:tr h="216000">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Informazione</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Modalità di risposta</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Nuovi Sguardi</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Realtà 1</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Realtà 2</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it-IT" sz="1100" b="1" i="1" dirty="0">
                          <a:solidFill>
                            <a:sysClr val="windowText" lastClr="000000"/>
                          </a:solidFill>
                          <a:effectLst/>
                          <a:latin typeface="Raleway" panose="020B0503030101060003" pitchFamily="34" charset="0"/>
                          <a:cs typeface="Times New Roman" panose="02020603050405020304" pitchFamily="18" charset="0"/>
                        </a:rPr>
                        <a:t>Realtà 3</a:t>
                      </a:r>
                      <a:endParaRPr lang="it-IT" sz="1100" b="1" dirty="0">
                        <a:solidFill>
                          <a:sysClr val="windowText" lastClr="000000"/>
                        </a:solidFill>
                        <a:effectLst/>
                        <a:latin typeface="Raleway" panose="020B0503030101060003"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5732980"/>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Sesso</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Maschio; Femmina</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rgbClr val="108C72"/>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159145556"/>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Età</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Numerico</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1343606"/>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Titolo di studio</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Media/Elementare; Diploma; Laurea; Post-laurea</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4131073699"/>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Comune di residenza</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Torino; Altri comuni Torino; Fuori dalla provincia Torino</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29710581"/>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Fonte di conoscenza</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Sito; passaparola; per caso; amici; social network; scuola etc.</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10319960"/>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Frequenza stabile di altri teatri</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Sì ; No</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3773870"/>
                  </a:ext>
                </a:extLst>
              </a:tr>
              <a:tr h="216000">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Accompagnamento allo spettacolo</a:t>
                      </a:r>
                    </a:p>
                  </a:txBody>
                  <a:tcPr marL="68580" marR="68580" marT="0" marB="0" anchor="ctr">
                    <a:lnL w="12700" cap="flat" cmpd="sng" algn="ctr">
                      <a:no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Da solo; partner/coniuge; amici; genitori/figli</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 </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spcAft>
                          <a:spcPts val="0"/>
                        </a:spcAft>
                      </a:pPr>
                      <a:r>
                        <a:rPr lang="it-IT" sz="1100" dirty="0">
                          <a:effectLst/>
                          <a:latin typeface="Raleway" panose="020B0503030101060003" pitchFamily="34" charset="0"/>
                          <a:cs typeface="Times New Roman" panose="02020603050405020304" pitchFamily="18" charset="0"/>
                        </a:rPr>
                        <a:t>X</a:t>
                      </a:r>
                    </a:p>
                  </a:txBody>
                  <a:tcPr marL="68580" marR="68580" marT="0" marB="0" anchor="ctr">
                    <a:lnL w="12700" cap="flat" cmpd="sng" algn="ctr">
                      <a:solidFill>
                        <a:schemeClr val="bg1">
                          <a:lumMod val="6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rgbClr val="108C7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443688158"/>
                  </a:ext>
                </a:extLst>
              </a:tr>
            </a:tbl>
          </a:graphicData>
        </a:graphic>
      </p:graphicFrame>
      <p:sp>
        <p:nvSpPr>
          <p:cNvPr id="16" name="Subtitle 2">
            <a:extLst>
              <a:ext uri="{FF2B5EF4-FFF2-40B4-BE49-F238E27FC236}">
                <a16:creationId xmlns:a16="http://schemas.microsoft.com/office/drawing/2014/main" id="{4FCEB6EB-7BB8-44CA-9614-15328BBCBA2E}"/>
              </a:ext>
            </a:extLst>
          </p:cNvPr>
          <p:cNvSpPr txBox="1">
            <a:spLocks/>
          </p:cNvSpPr>
          <p:nvPr/>
        </p:nvSpPr>
        <p:spPr>
          <a:xfrm>
            <a:off x="1034010" y="6121903"/>
            <a:ext cx="10833311"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Responsabile valutazione:</a:t>
            </a:r>
            <a:r>
              <a:rPr lang="it-IT" sz="1200" dirty="0"/>
              <a:t> Compagnia di San Paolo - Direzione Pianificazione, Studi e Valutazione, Filippo Candela </a:t>
            </a:r>
          </a:p>
        </p:txBody>
      </p:sp>
      <p:pic>
        <p:nvPicPr>
          <p:cNvPr id="17" name="Picture 16">
            <a:extLst>
              <a:ext uri="{FF2B5EF4-FFF2-40B4-BE49-F238E27FC236}">
                <a16:creationId xmlns:a16="http://schemas.microsoft.com/office/drawing/2014/main" id="{7E291B3B-45E0-4068-B865-BCF6C12DAC3B}"/>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Lst>
          </a:blip>
          <a:stretch>
            <a:fillRect/>
          </a:stretch>
        </p:blipFill>
        <p:spPr>
          <a:xfrm>
            <a:off x="430493" y="6010867"/>
            <a:ext cx="431490" cy="432000"/>
          </a:xfrm>
          <a:prstGeom prst="rect">
            <a:avLst/>
          </a:prstGeom>
        </p:spPr>
      </p:pic>
      <p:cxnSp>
        <p:nvCxnSpPr>
          <p:cNvPr id="18" name="Straight Connector 17">
            <a:extLst>
              <a:ext uri="{FF2B5EF4-FFF2-40B4-BE49-F238E27FC236}">
                <a16:creationId xmlns:a16="http://schemas.microsoft.com/office/drawing/2014/main" id="{953B78E6-D9B3-4221-B744-F0844DD35AB5}"/>
              </a:ext>
            </a:extLst>
          </p:cNvPr>
          <p:cNvCxnSpPr/>
          <p:nvPr/>
        </p:nvCxnSpPr>
        <p:spPr>
          <a:xfrm>
            <a:off x="1155433" y="5990989"/>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755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72289-C2F4-4A63-9986-A1E50D04D3D3}"/>
              </a:ext>
            </a:extLst>
          </p:cNvPr>
          <p:cNvSpPr>
            <a:spLocks noGrp="1"/>
          </p:cNvSpPr>
          <p:nvPr>
            <p:ph type="ctrTitle"/>
          </p:nvPr>
        </p:nvSpPr>
        <p:spPr>
          <a:xfrm>
            <a:off x="310554" y="217870"/>
            <a:ext cx="10195269" cy="620376"/>
          </a:xfrm>
        </p:spPr>
        <p:txBody>
          <a:bodyPr>
            <a:normAutofit/>
          </a:bodyPr>
          <a:lstStyle/>
          <a:p>
            <a:r>
              <a:rPr lang="it-IT" sz="2500" dirty="0"/>
              <a:t>Risultati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Nuovi Sguardi</a:t>
            </a:r>
            <a:endParaRPr lang="it-IT" sz="2500" dirty="0"/>
          </a:p>
        </p:txBody>
      </p:sp>
      <p:sp>
        <p:nvSpPr>
          <p:cNvPr id="4" name="Slide Number Placeholder 3">
            <a:extLst>
              <a:ext uri="{FF2B5EF4-FFF2-40B4-BE49-F238E27FC236}">
                <a16:creationId xmlns:a16="http://schemas.microsoft.com/office/drawing/2014/main" id="{B9892371-E9A4-41DD-AC6C-D3EE3444C34E}"/>
              </a:ext>
            </a:extLst>
          </p:cNvPr>
          <p:cNvSpPr>
            <a:spLocks noGrp="1"/>
          </p:cNvSpPr>
          <p:nvPr>
            <p:ph type="sldNum" sz="quarter" idx="12"/>
          </p:nvPr>
        </p:nvSpPr>
        <p:spPr/>
        <p:txBody>
          <a:bodyPr/>
          <a:lstStyle/>
          <a:p>
            <a:fld id="{FEDAE875-4048-254F-AF2D-3CFA50F6E766}" type="slidenum">
              <a:rPr lang="it-IT" smtClean="0"/>
              <a:pPr/>
              <a:t>7</a:t>
            </a:fld>
            <a:endParaRPr lang="it-IT" dirty="0"/>
          </a:p>
        </p:txBody>
      </p:sp>
      <p:sp>
        <p:nvSpPr>
          <p:cNvPr id="96" name="Subtitle 2">
            <a:extLst>
              <a:ext uri="{FF2B5EF4-FFF2-40B4-BE49-F238E27FC236}">
                <a16:creationId xmlns:a16="http://schemas.microsoft.com/office/drawing/2014/main" id="{17E2EFED-0416-4B6A-8819-64020727495A}"/>
              </a:ext>
            </a:extLst>
          </p:cNvPr>
          <p:cNvSpPr txBox="1">
            <a:spLocks/>
          </p:cNvSpPr>
          <p:nvPr/>
        </p:nvSpPr>
        <p:spPr>
          <a:xfrm>
            <a:off x="310554" y="819158"/>
            <a:ext cx="11734350" cy="1210203"/>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2563" indent="-182563">
              <a:spcBef>
                <a:spcPts val="600"/>
              </a:spcBef>
              <a:buClr>
                <a:srgbClr val="108C72"/>
              </a:buClr>
              <a:buFont typeface="Arial" panose="020B0604020202020204" pitchFamily="34" charset="0"/>
              <a:buChar char="•"/>
            </a:pPr>
            <a:r>
              <a:rPr lang="it-IT" sz="1200" dirty="0"/>
              <a:t>Il pubblico è stato avvicinato dai ragazzi del Festival con l’invito a compilare il questionario stesso: non si tratta quindi di una procedura randomizzata di estrazione del campione. Il campione ideale, considerate le 700 presenze al Festival, sarebbe stato di circa 250 questionari (in considerazione di un intervallo di confidenza del 95% e del margine di errore del 5%). Il risultato finale di </a:t>
            </a:r>
            <a:r>
              <a:rPr lang="it-IT" sz="1200" b="1" dirty="0"/>
              <a:t>158 questionari raccolti </a:t>
            </a:r>
            <a:r>
              <a:rPr lang="it-IT" sz="1200" dirty="0"/>
              <a:t>e la mancanza di randomizzazione richiedono cautela nella interpretazione dei dati.</a:t>
            </a:r>
          </a:p>
          <a:p>
            <a:pPr marL="182563" indent="-182563">
              <a:spcBef>
                <a:spcPts val="600"/>
              </a:spcBef>
              <a:buClr>
                <a:srgbClr val="108C72"/>
              </a:buClr>
              <a:buFont typeface="Arial" panose="020B0604020202020204" pitchFamily="34" charset="0"/>
              <a:buChar char="•"/>
            </a:pPr>
            <a:r>
              <a:rPr lang="it-IT" sz="1200" dirty="0"/>
              <a:t>La quota di </a:t>
            </a:r>
            <a:r>
              <a:rPr lang="it-IT" sz="1200" b="1" dirty="0"/>
              <a:t>spettatori nella fascia di età 15-24 anni </a:t>
            </a:r>
            <a:r>
              <a:rPr lang="it-IT" sz="1200" dirty="0"/>
              <a:t>del </a:t>
            </a:r>
            <a:r>
              <a:rPr lang="it-IT" sz="1200" b="1" dirty="0"/>
              <a:t>Festival Nuovi Sguardi </a:t>
            </a:r>
            <a:r>
              <a:rPr lang="it-IT" sz="1200" dirty="0"/>
              <a:t>è significativa e pari al </a:t>
            </a:r>
            <a:r>
              <a:rPr lang="it-IT" sz="1200" b="1" dirty="0"/>
              <a:t>26,0%, contro il 3,8% medio registrato negli altri eventi monitorati</a:t>
            </a:r>
            <a:r>
              <a:rPr lang="it-IT" sz="1200" dirty="0"/>
              <a:t>. La creazione dello </a:t>
            </a:r>
            <a:r>
              <a:rPr lang="it-IT" sz="1200" b="1" dirty="0"/>
              <a:t>Young Board </a:t>
            </a:r>
            <a:r>
              <a:rPr lang="it-IT" sz="1200" dirty="0"/>
              <a:t>sembra quindi giocare un ruolo significativo nel </a:t>
            </a:r>
            <a:r>
              <a:rPr lang="it-IT" sz="1200" b="1" dirty="0"/>
              <a:t>coinvolgimento del target giovane per le attività teatrali.</a:t>
            </a:r>
          </a:p>
        </p:txBody>
      </p:sp>
      <p:grpSp>
        <p:nvGrpSpPr>
          <p:cNvPr id="41" name="Group 40">
            <a:extLst>
              <a:ext uri="{FF2B5EF4-FFF2-40B4-BE49-F238E27FC236}">
                <a16:creationId xmlns:a16="http://schemas.microsoft.com/office/drawing/2014/main" id="{E5C8329A-1074-4799-B771-309F0C3CFB4B}"/>
              </a:ext>
            </a:extLst>
          </p:cNvPr>
          <p:cNvGrpSpPr/>
          <p:nvPr/>
        </p:nvGrpSpPr>
        <p:grpSpPr>
          <a:xfrm>
            <a:off x="2422315" y="2576441"/>
            <a:ext cx="9718419" cy="3813734"/>
            <a:chOff x="2220300" y="2470112"/>
            <a:chExt cx="9718419" cy="3813734"/>
          </a:xfrm>
        </p:grpSpPr>
        <p:sp>
          <p:nvSpPr>
            <p:cNvPr id="93" name="Rectangle 92">
              <a:extLst>
                <a:ext uri="{FF2B5EF4-FFF2-40B4-BE49-F238E27FC236}">
                  <a16:creationId xmlns:a16="http://schemas.microsoft.com/office/drawing/2014/main" id="{A6B446A6-26A8-4C0A-9BC0-4A124EC04F11}"/>
                </a:ext>
              </a:extLst>
            </p:cNvPr>
            <p:cNvSpPr/>
            <p:nvPr/>
          </p:nvSpPr>
          <p:spPr>
            <a:xfrm>
              <a:off x="2412120" y="2470112"/>
              <a:ext cx="9396000" cy="3813734"/>
            </a:xfrm>
            <a:prstGeom prst="rect">
              <a:avLst/>
            </a:prstGeom>
            <a:noFill/>
            <a:ln>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5" name="Straight Connector 74">
              <a:extLst>
                <a:ext uri="{FF2B5EF4-FFF2-40B4-BE49-F238E27FC236}">
                  <a16:creationId xmlns:a16="http://schemas.microsoft.com/office/drawing/2014/main" id="{B62ADED9-A733-4E12-9F4A-45B2AFB67F85}"/>
                </a:ext>
              </a:extLst>
            </p:cNvPr>
            <p:cNvCxnSpPr>
              <a:cxnSpLocks/>
            </p:cNvCxnSpPr>
            <p:nvPr/>
          </p:nvCxnSpPr>
          <p:spPr>
            <a:xfrm>
              <a:off x="2461660" y="4518158"/>
              <a:ext cx="9180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14D969D3-F7D9-4C30-947E-7800ABA5D394}"/>
                </a:ext>
              </a:extLst>
            </p:cNvPr>
            <p:cNvGrpSpPr/>
            <p:nvPr/>
          </p:nvGrpSpPr>
          <p:grpSpPr>
            <a:xfrm>
              <a:off x="2220300" y="4601507"/>
              <a:ext cx="3420000" cy="1579763"/>
              <a:chOff x="8768566" y="3839307"/>
              <a:chExt cx="3136304" cy="1579763"/>
            </a:xfrm>
          </p:grpSpPr>
          <p:sp>
            <p:nvSpPr>
              <p:cNvPr id="69" name="Rectangle 68">
                <a:extLst>
                  <a:ext uri="{FF2B5EF4-FFF2-40B4-BE49-F238E27FC236}">
                    <a16:creationId xmlns:a16="http://schemas.microsoft.com/office/drawing/2014/main" id="{5E3BDC5E-5768-4394-99FD-230322DADC44}"/>
                  </a:ext>
                </a:extLst>
              </p:cNvPr>
              <p:cNvSpPr/>
              <p:nvPr/>
            </p:nvSpPr>
            <p:spPr>
              <a:xfrm>
                <a:off x="8989905" y="3839307"/>
                <a:ext cx="2914965"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Scolarizzazione</a:t>
                </a:r>
                <a:endParaRPr lang="it-IT" sz="1200" dirty="0">
                  <a:solidFill>
                    <a:srgbClr val="108C72"/>
                  </a:solidFill>
                  <a:latin typeface="Raleway" panose="020B0503030101060003" pitchFamily="34" charset="0"/>
                </a:endParaRPr>
              </a:p>
            </p:txBody>
          </p:sp>
          <p:graphicFrame>
            <p:nvGraphicFramePr>
              <p:cNvPr id="97" name="Chart 96">
                <a:extLst>
                  <a:ext uri="{FF2B5EF4-FFF2-40B4-BE49-F238E27FC236}">
                    <a16:creationId xmlns:a16="http://schemas.microsoft.com/office/drawing/2014/main" id="{320E0D6D-A7C6-40A1-8CCB-A3A9667E0C64}"/>
                  </a:ext>
                </a:extLst>
              </p:cNvPr>
              <p:cNvGraphicFramePr/>
              <p:nvPr>
                <p:extLst>
                  <p:ext uri="{D42A27DB-BD31-4B8C-83A1-F6EECF244321}">
                    <p14:modId xmlns:p14="http://schemas.microsoft.com/office/powerpoint/2010/main" val="1341288205"/>
                  </p:ext>
                </p:extLst>
              </p:nvPr>
            </p:nvGraphicFramePr>
            <p:xfrm>
              <a:off x="8768566" y="4053528"/>
              <a:ext cx="3063853" cy="1365542"/>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53" name="Group 52">
              <a:extLst>
                <a:ext uri="{FF2B5EF4-FFF2-40B4-BE49-F238E27FC236}">
                  <a16:creationId xmlns:a16="http://schemas.microsoft.com/office/drawing/2014/main" id="{1EF803DF-1685-4D21-916D-0040BF778B60}"/>
                </a:ext>
              </a:extLst>
            </p:cNvPr>
            <p:cNvGrpSpPr/>
            <p:nvPr/>
          </p:nvGrpSpPr>
          <p:grpSpPr>
            <a:xfrm>
              <a:off x="5498463" y="4612140"/>
              <a:ext cx="3420000" cy="1579763"/>
              <a:chOff x="8768566" y="3839307"/>
              <a:chExt cx="3397025" cy="1579763"/>
            </a:xfrm>
          </p:grpSpPr>
          <p:sp>
            <p:nvSpPr>
              <p:cNvPr id="54" name="Rectangle 53">
                <a:extLst>
                  <a:ext uri="{FF2B5EF4-FFF2-40B4-BE49-F238E27FC236}">
                    <a16:creationId xmlns:a16="http://schemas.microsoft.com/office/drawing/2014/main" id="{D36B51E2-1F2B-4823-AA35-30A0BBC8EA79}"/>
                  </a:ext>
                </a:extLst>
              </p:cNvPr>
              <p:cNvSpPr/>
              <p:nvPr/>
            </p:nvSpPr>
            <p:spPr>
              <a:xfrm>
                <a:off x="8989905" y="3839307"/>
                <a:ext cx="2914965"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Provenienza geografica</a:t>
                </a:r>
                <a:endParaRPr lang="it-IT" sz="1200" dirty="0">
                  <a:solidFill>
                    <a:srgbClr val="108C72"/>
                  </a:solidFill>
                  <a:latin typeface="Raleway" panose="020B0503030101060003" pitchFamily="34" charset="0"/>
                </a:endParaRPr>
              </a:p>
            </p:txBody>
          </p:sp>
          <p:graphicFrame>
            <p:nvGraphicFramePr>
              <p:cNvPr id="55" name="Chart 54">
                <a:extLst>
                  <a:ext uri="{FF2B5EF4-FFF2-40B4-BE49-F238E27FC236}">
                    <a16:creationId xmlns:a16="http://schemas.microsoft.com/office/drawing/2014/main" id="{AB6A44E7-CDF0-41EB-9B91-FB5902C20354}"/>
                  </a:ext>
                </a:extLst>
              </p:cNvPr>
              <p:cNvGraphicFramePr/>
              <p:nvPr>
                <p:extLst>
                  <p:ext uri="{D42A27DB-BD31-4B8C-83A1-F6EECF244321}">
                    <p14:modId xmlns:p14="http://schemas.microsoft.com/office/powerpoint/2010/main" val="941665289"/>
                  </p:ext>
                </p:extLst>
              </p:nvPr>
            </p:nvGraphicFramePr>
            <p:xfrm>
              <a:off x="8768566" y="4053528"/>
              <a:ext cx="3397025" cy="136554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9" name="Group 18">
              <a:extLst>
                <a:ext uri="{FF2B5EF4-FFF2-40B4-BE49-F238E27FC236}">
                  <a16:creationId xmlns:a16="http://schemas.microsoft.com/office/drawing/2014/main" id="{8BA3CD64-7A64-4779-8C63-128D77ED8593}"/>
                </a:ext>
              </a:extLst>
            </p:cNvPr>
            <p:cNvGrpSpPr/>
            <p:nvPr/>
          </p:nvGrpSpPr>
          <p:grpSpPr>
            <a:xfrm>
              <a:off x="2502598" y="2565497"/>
              <a:ext cx="6405655" cy="1942037"/>
              <a:chOff x="1012604" y="2119235"/>
              <a:chExt cx="6405655" cy="1942037"/>
            </a:xfrm>
          </p:grpSpPr>
          <p:sp>
            <p:nvSpPr>
              <p:cNvPr id="47" name="Rectangle 46">
                <a:extLst>
                  <a:ext uri="{FF2B5EF4-FFF2-40B4-BE49-F238E27FC236}">
                    <a16:creationId xmlns:a16="http://schemas.microsoft.com/office/drawing/2014/main" id="{28640956-EF62-4240-98E7-C6C474152397}"/>
                  </a:ext>
                </a:extLst>
              </p:cNvPr>
              <p:cNvSpPr/>
              <p:nvPr/>
            </p:nvSpPr>
            <p:spPr>
              <a:xfrm>
                <a:off x="1012604" y="2119235"/>
                <a:ext cx="6126284"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Numero di realtà teatrali conosciute e frequentate dal pubblico</a:t>
                </a:r>
                <a:endParaRPr lang="it-IT" sz="1200" dirty="0">
                  <a:solidFill>
                    <a:srgbClr val="108C72"/>
                  </a:solidFill>
                  <a:latin typeface="Raleway" panose="020B0503030101060003" pitchFamily="34" charset="0"/>
                </a:endParaRPr>
              </a:p>
            </p:txBody>
          </p:sp>
          <p:graphicFrame>
            <p:nvGraphicFramePr>
              <p:cNvPr id="70" name="Chart 69">
                <a:extLst>
                  <a:ext uri="{FF2B5EF4-FFF2-40B4-BE49-F238E27FC236}">
                    <a16:creationId xmlns:a16="http://schemas.microsoft.com/office/drawing/2014/main" id="{7A8A5594-948C-4147-8FAF-64FA2E76A818}"/>
                  </a:ext>
                </a:extLst>
              </p:cNvPr>
              <p:cNvGraphicFramePr/>
              <p:nvPr>
                <p:extLst>
                  <p:ext uri="{D42A27DB-BD31-4B8C-83A1-F6EECF244321}">
                    <p14:modId xmlns:p14="http://schemas.microsoft.com/office/powerpoint/2010/main" val="2189588438"/>
                  </p:ext>
                </p:extLst>
              </p:nvPr>
            </p:nvGraphicFramePr>
            <p:xfrm>
              <a:off x="1012604" y="2463883"/>
              <a:ext cx="4327489" cy="1597389"/>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a:extLst>
                  <a:ext uri="{FF2B5EF4-FFF2-40B4-BE49-F238E27FC236}">
                    <a16:creationId xmlns:a16="http://schemas.microsoft.com/office/drawing/2014/main" id="{43CE31A6-6898-41BC-9FED-D927F388B48B}"/>
                  </a:ext>
                </a:extLst>
              </p:cNvPr>
              <p:cNvSpPr/>
              <p:nvPr/>
            </p:nvSpPr>
            <p:spPr>
              <a:xfrm>
                <a:off x="3094068" y="3075916"/>
                <a:ext cx="2031294" cy="295684"/>
              </a:xfrm>
              <a:prstGeom prst="rect">
                <a:avLst/>
              </a:prstGeom>
              <a:noFill/>
              <a:ln w="19050">
                <a:solidFill>
                  <a:srgbClr val="00A98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2" name="Trapezoid 91">
                <a:extLst>
                  <a:ext uri="{FF2B5EF4-FFF2-40B4-BE49-F238E27FC236}">
                    <a16:creationId xmlns:a16="http://schemas.microsoft.com/office/drawing/2014/main" id="{3F73F3B5-509E-412B-BA3F-CB33B3F4F4DC}"/>
                  </a:ext>
                </a:extLst>
              </p:cNvPr>
              <p:cNvSpPr/>
              <p:nvPr/>
            </p:nvSpPr>
            <p:spPr>
              <a:xfrm rot="16200000" flipH="1" flipV="1">
                <a:off x="5160434" y="3153866"/>
                <a:ext cx="288000" cy="139786"/>
              </a:xfrm>
              <a:prstGeom prst="trapezoid">
                <a:avLst>
                  <a:gd name="adj" fmla="val 50000"/>
                </a:avLst>
              </a:prstGeom>
              <a:solidFill>
                <a:srgbClr val="00A9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extBox 8">
                <a:extLst>
                  <a:ext uri="{FF2B5EF4-FFF2-40B4-BE49-F238E27FC236}">
                    <a16:creationId xmlns:a16="http://schemas.microsoft.com/office/drawing/2014/main" id="{EBF042D7-EE56-48EE-A4EE-5594500268AB}"/>
                  </a:ext>
                </a:extLst>
              </p:cNvPr>
              <p:cNvSpPr txBox="1"/>
              <p:nvPr/>
            </p:nvSpPr>
            <p:spPr>
              <a:xfrm>
                <a:off x="5763175" y="2992926"/>
                <a:ext cx="1655084" cy="461665"/>
              </a:xfrm>
              <a:prstGeom prst="rect">
                <a:avLst/>
              </a:prstGeom>
              <a:noFill/>
            </p:spPr>
            <p:txBody>
              <a:bodyPr wrap="square" rtlCol="0">
                <a:spAutoFit/>
              </a:bodyPr>
              <a:lstStyle/>
              <a:p>
                <a:r>
                  <a:rPr lang="it-IT" sz="1200" dirty="0">
                    <a:latin typeface="Raleway" panose="020B0503030101060003" pitchFamily="34" charset="0"/>
                  </a:rPr>
                  <a:t>Anni medi di frequentazione: 7</a:t>
                </a:r>
              </a:p>
            </p:txBody>
          </p:sp>
          <p:pic>
            <p:nvPicPr>
              <p:cNvPr id="16" name="Picture 15">
                <a:extLst>
                  <a:ext uri="{FF2B5EF4-FFF2-40B4-BE49-F238E27FC236}">
                    <a16:creationId xmlns:a16="http://schemas.microsoft.com/office/drawing/2014/main" id="{3E682AC3-6355-4C85-B695-FC41C6DAA329}"/>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5406741" y="3028669"/>
                <a:ext cx="384081" cy="390178"/>
              </a:xfrm>
              <a:prstGeom prst="rect">
                <a:avLst/>
              </a:prstGeom>
            </p:spPr>
          </p:pic>
        </p:grpSp>
        <p:cxnSp>
          <p:nvCxnSpPr>
            <p:cNvPr id="35" name="Straight Connector 34">
              <a:extLst>
                <a:ext uri="{FF2B5EF4-FFF2-40B4-BE49-F238E27FC236}">
                  <a16:creationId xmlns:a16="http://schemas.microsoft.com/office/drawing/2014/main" id="{A2D1B968-EB90-4BB4-B993-4C153F134591}"/>
                </a:ext>
              </a:extLst>
            </p:cNvPr>
            <p:cNvCxnSpPr/>
            <p:nvPr/>
          </p:nvCxnSpPr>
          <p:spPr>
            <a:xfrm>
              <a:off x="8970333" y="2693672"/>
              <a:ext cx="0" cy="167042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173993C9-63AD-410C-9E1B-9E8C489C8E47}"/>
                </a:ext>
              </a:extLst>
            </p:cNvPr>
            <p:cNvGrpSpPr/>
            <p:nvPr/>
          </p:nvGrpSpPr>
          <p:grpSpPr>
            <a:xfrm>
              <a:off x="8670294" y="4601507"/>
              <a:ext cx="3268425" cy="1579763"/>
              <a:chOff x="8768566" y="3839307"/>
              <a:chExt cx="3246468" cy="1579763"/>
            </a:xfrm>
          </p:grpSpPr>
          <p:sp>
            <p:nvSpPr>
              <p:cNvPr id="77" name="Rectangle 76">
                <a:extLst>
                  <a:ext uri="{FF2B5EF4-FFF2-40B4-BE49-F238E27FC236}">
                    <a16:creationId xmlns:a16="http://schemas.microsoft.com/office/drawing/2014/main" id="{0B91AB6A-16C9-44CB-BD5B-96EB31F65D26}"/>
                  </a:ext>
                </a:extLst>
              </p:cNvPr>
              <p:cNvSpPr/>
              <p:nvPr/>
            </p:nvSpPr>
            <p:spPr>
              <a:xfrm>
                <a:off x="8989905" y="3839307"/>
                <a:ext cx="2914965"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Fonte di conoscenza</a:t>
                </a:r>
                <a:endParaRPr lang="it-IT" sz="1200" dirty="0">
                  <a:solidFill>
                    <a:srgbClr val="108C72"/>
                  </a:solidFill>
                  <a:latin typeface="Raleway" panose="020B0503030101060003" pitchFamily="34" charset="0"/>
                </a:endParaRPr>
              </a:p>
            </p:txBody>
          </p:sp>
          <p:graphicFrame>
            <p:nvGraphicFramePr>
              <p:cNvPr id="80" name="Chart 79">
                <a:extLst>
                  <a:ext uri="{FF2B5EF4-FFF2-40B4-BE49-F238E27FC236}">
                    <a16:creationId xmlns:a16="http://schemas.microsoft.com/office/drawing/2014/main" id="{3C22A6A6-0508-41FE-A141-DF0B3595EF15}"/>
                  </a:ext>
                </a:extLst>
              </p:cNvPr>
              <p:cNvGraphicFramePr/>
              <p:nvPr>
                <p:extLst>
                  <p:ext uri="{D42A27DB-BD31-4B8C-83A1-F6EECF244321}">
                    <p14:modId xmlns:p14="http://schemas.microsoft.com/office/powerpoint/2010/main" val="3187372014"/>
                  </p:ext>
                </p:extLst>
              </p:nvPr>
            </p:nvGraphicFramePr>
            <p:xfrm>
              <a:off x="8768566" y="4053528"/>
              <a:ext cx="3246468" cy="1365542"/>
            </p:xfrm>
            <a:graphic>
              <a:graphicData uri="http://schemas.openxmlformats.org/drawingml/2006/chart">
                <c:chart xmlns:c="http://schemas.openxmlformats.org/drawingml/2006/chart" xmlns:r="http://schemas.openxmlformats.org/officeDocument/2006/relationships" r:id="rId7"/>
              </a:graphicData>
            </a:graphic>
          </p:graphicFrame>
        </p:grpSp>
        <p:cxnSp>
          <p:nvCxnSpPr>
            <p:cNvPr id="81" name="Straight Connector 80">
              <a:extLst>
                <a:ext uri="{FF2B5EF4-FFF2-40B4-BE49-F238E27FC236}">
                  <a16:creationId xmlns:a16="http://schemas.microsoft.com/office/drawing/2014/main" id="{F707E26F-9F54-4923-AA55-414603C4E765}"/>
                </a:ext>
              </a:extLst>
            </p:cNvPr>
            <p:cNvCxnSpPr/>
            <p:nvPr/>
          </p:nvCxnSpPr>
          <p:spPr>
            <a:xfrm>
              <a:off x="5282304" y="4796553"/>
              <a:ext cx="0" cy="1296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65D8A38-156C-400B-8F0B-8FE853AFD36B}"/>
                </a:ext>
              </a:extLst>
            </p:cNvPr>
            <p:cNvCxnSpPr/>
            <p:nvPr/>
          </p:nvCxnSpPr>
          <p:spPr>
            <a:xfrm>
              <a:off x="8709315" y="4785920"/>
              <a:ext cx="0" cy="12960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8" name="Group 87">
              <a:extLst>
                <a:ext uri="{FF2B5EF4-FFF2-40B4-BE49-F238E27FC236}">
                  <a16:creationId xmlns:a16="http://schemas.microsoft.com/office/drawing/2014/main" id="{EEA6787F-D01D-48FB-9850-E66C0849A590}"/>
                </a:ext>
              </a:extLst>
            </p:cNvPr>
            <p:cNvGrpSpPr/>
            <p:nvPr/>
          </p:nvGrpSpPr>
          <p:grpSpPr>
            <a:xfrm>
              <a:off x="9129798" y="2603887"/>
              <a:ext cx="2757404" cy="1624949"/>
              <a:chOff x="8266256" y="2119236"/>
              <a:chExt cx="2757404" cy="1624949"/>
            </a:xfrm>
          </p:grpSpPr>
          <p:grpSp>
            <p:nvGrpSpPr>
              <p:cNvPr id="94" name="Group 93">
                <a:extLst>
                  <a:ext uri="{FF2B5EF4-FFF2-40B4-BE49-F238E27FC236}">
                    <a16:creationId xmlns:a16="http://schemas.microsoft.com/office/drawing/2014/main" id="{FC8B0106-8850-4365-837F-61D7C67648BF}"/>
                  </a:ext>
                </a:extLst>
              </p:cNvPr>
              <p:cNvGrpSpPr/>
              <p:nvPr/>
            </p:nvGrpSpPr>
            <p:grpSpPr>
              <a:xfrm>
                <a:off x="8266256" y="2119236"/>
                <a:ext cx="2757404" cy="1624949"/>
                <a:chOff x="5324264" y="3907591"/>
                <a:chExt cx="2757404" cy="1624949"/>
              </a:xfrm>
            </p:grpSpPr>
            <p:grpSp>
              <p:nvGrpSpPr>
                <p:cNvPr id="104" name="Group 103">
                  <a:extLst>
                    <a:ext uri="{FF2B5EF4-FFF2-40B4-BE49-F238E27FC236}">
                      <a16:creationId xmlns:a16="http://schemas.microsoft.com/office/drawing/2014/main" id="{68AE5D05-7BAA-4525-B3E7-A184184F31F5}"/>
                    </a:ext>
                  </a:extLst>
                </p:cNvPr>
                <p:cNvGrpSpPr/>
                <p:nvPr/>
              </p:nvGrpSpPr>
              <p:grpSpPr>
                <a:xfrm>
                  <a:off x="5324264" y="3907591"/>
                  <a:ext cx="2555386" cy="782174"/>
                  <a:chOff x="5699647" y="1181069"/>
                  <a:chExt cx="2555386" cy="782174"/>
                </a:xfrm>
              </p:grpSpPr>
              <p:pic>
                <p:nvPicPr>
                  <p:cNvPr id="106" name="Picture 105">
                    <a:extLst>
                      <a:ext uri="{FF2B5EF4-FFF2-40B4-BE49-F238E27FC236}">
                        <a16:creationId xmlns:a16="http://schemas.microsoft.com/office/drawing/2014/main" id="{E64FFDD5-C2FF-4174-ADCE-CF50ED5EC3D0}"/>
                      </a:ext>
                    </a:extLst>
                  </p:cNvPr>
                  <p:cNvPicPr>
                    <a:picLocks noChangeAspect="1"/>
                  </p:cNvPicPr>
                  <p:nvPr/>
                </p:nvPicPr>
                <p:blipFill rotWithShape="1">
                  <a:blip r:embed="rId8"/>
                  <a:srcRect t="-1" b="8101"/>
                  <a:stretch/>
                </p:blipFill>
                <p:spPr>
                  <a:xfrm>
                    <a:off x="5900733" y="1545894"/>
                    <a:ext cx="448995" cy="413857"/>
                  </a:xfrm>
                  <a:prstGeom prst="rect">
                    <a:avLst/>
                  </a:prstGeom>
                </p:spPr>
              </p:pic>
              <p:sp>
                <p:nvSpPr>
                  <p:cNvPr id="107" name="Subtitle 2">
                    <a:extLst>
                      <a:ext uri="{FF2B5EF4-FFF2-40B4-BE49-F238E27FC236}">
                        <a16:creationId xmlns:a16="http://schemas.microsoft.com/office/drawing/2014/main" id="{63EA7886-6E63-40A9-BDBD-40A8C322A0D0}"/>
                      </a:ext>
                    </a:extLst>
                  </p:cNvPr>
                  <p:cNvSpPr txBox="1">
                    <a:spLocks/>
                  </p:cNvSpPr>
                  <p:nvPr/>
                </p:nvSpPr>
                <p:spPr>
                  <a:xfrm>
                    <a:off x="6792818" y="1522481"/>
                    <a:ext cx="1462209"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it-IT" sz="1200" dirty="0"/>
                      <a:t>Donne: 67,6%</a:t>
                    </a:r>
                  </a:p>
                  <a:p>
                    <a:pPr>
                      <a:spcBef>
                        <a:spcPts val="0"/>
                      </a:spcBef>
                    </a:pPr>
                    <a:r>
                      <a:rPr lang="it-IT" sz="1200" dirty="0"/>
                      <a:t>Uomini: 32,4%</a:t>
                    </a:r>
                  </a:p>
                </p:txBody>
              </p:sp>
              <p:sp>
                <p:nvSpPr>
                  <p:cNvPr id="108" name="Rectangle 107">
                    <a:extLst>
                      <a:ext uri="{FF2B5EF4-FFF2-40B4-BE49-F238E27FC236}">
                        <a16:creationId xmlns:a16="http://schemas.microsoft.com/office/drawing/2014/main" id="{FCAA07B4-9B9F-4E32-9439-68C550F5FC8D}"/>
                      </a:ext>
                    </a:extLst>
                  </p:cNvPr>
                  <p:cNvSpPr/>
                  <p:nvPr/>
                </p:nvSpPr>
                <p:spPr>
                  <a:xfrm>
                    <a:off x="5699647" y="1181069"/>
                    <a:ext cx="2555386"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Caratteristiche demografiche</a:t>
                    </a:r>
                    <a:endParaRPr lang="it-IT" sz="1200" dirty="0">
                      <a:solidFill>
                        <a:srgbClr val="108C72"/>
                      </a:solidFill>
                      <a:latin typeface="Raleway" panose="020B0503030101060003" pitchFamily="34" charset="0"/>
                    </a:endParaRPr>
                  </a:p>
                </p:txBody>
              </p:sp>
            </p:grpSp>
            <p:sp>
              <p:nvSpPr>
                <p:cNvPr id="105" name="Subtitle 2">
                  <a:extLst>
                    <a:ext uri="{FF2B5EF4-FFF2-40B4-BE49-F238E27FC236}">
                      <a16:creationId xmlns:a16="http://schemas.microsoft.com/office/drawing/2014/main" id="{AA5CD876-ACB4-4149-B8A8-843DDA040D2E}"/>
                    </a:ext>
                  </a:extLst>
                </p:cNvPr>
                <p:cNvSpPr txBox="1">
                  <a:spLocks/>
                </p:cNvSpPr>
                <p:nvPr/>
              </p:nvSpPr>
              <p:spPr>
                <a:xfrm>
                  <a:off x="6421107" y="4860946"/>
                  <a:ext cx="1660561"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it-IT" sz="1200" dirty="0"/>
                    <a:t>Età media: 35 anni </a:t>
                  </a:r>
                  <a:br>
                    <a:rPr lang="it-IT" sz="1200" dirty="0"/>
                  </a:br>
                  <a:r>
                    <a:rPr lang="it-IT" sz="1200" i="1" dirty="0"/>
                    <a:t>vs </a:t>
                  </a:r>
                  <a:r>
                    <a:rPr lang="it-IT" sz="1200" dirty="0"/>
                    <a:t>45 anni medi degli </a:t>
                  </a:r>
                  <a:br>
                    <a:rPr lang="it-IT" sz="1200" dirty="0"/>
                  </a:br>
                  <a:r>
                    <a:rPr lang="it-IT" sz="1200" dirty="0"/>
                    <a:t>altri enti</a:t>
                  </a:r>
                </a:p>
              </p:txBody>
            </p:sp>
          </p:grpSp>
          <p:pic>
            <p:nvPicPr>
              <p:cNvPr id="98" name="Picture 97">
                <a:extLst>
                  <a:ext uri="{FF2B5EF4-FFF2-40B4-BE49-F238E27FC236}">
                    <a16:creationId xmlns:a16="http://schemas.microsoft.com/office/drawing/2014/main" id="{A16B9006-FE92-4A91-B5CC-F15A1A0BEB84}"/>
                  </a:ext>
                </a:extLst>
              </p:cNvPr>
              <p:cNvPicPr>
                <a:picLocks noChangeAspect="1"/>
              </p:cNvPicPr>
              <p:nvPr/>
            </p:nvPicPr>
            <p:blipFill>
              <a:blip r:embed="rId9"/>
              <a:stretch>
                <a:fillRect/>
              </a:stretch>
            </p:blipFill>
            <p:spPr>
              <a:xfrm>
                <a:off x="8321372" y="2891018"/>
                <a:ext cx="890093" cy="573074"/>
              </a:xfrm>
              <a:prstGeom prst="rect">
                <a:avLst/>
              </a:prstGeom>
            </p:spPr>
          </p:pic>
        </p:grpSp>
      </p:grpSp>
      <p:sp>
        <p:nvSpPr>
          <p:cNvPr id="42" name="Rectangle 41">
            <a:extLst>
              <a:ext uri="{FF2B5EF4-FFF2-40B4-BE49-F238E27FC236}">
                <a16:creationId xmlns:a16="http://schemas.microsoft.com/office/drawing/2014/main" id="{138E7492-0CC5-43CF-A9B3-4C1C30C60AAE}"/>
              </a:ext>
            </a:extLst>
          </p:cNvPr>
          <p:cNvSpPr/>
          <p:nvPr/>
        </p:nvSpPr>
        <p:spPr>
          <a:xfrm>
            <a:off x="225490" y="2262205"/>
            <a:ext cx="2314565" cy="4138603"/>
          </a:xfrm>
          <a:prstGeom prst="rect">
            <a:avLst/>
          </a:prstGeom>
          <a:solidFill>
            <a:srgbClr val="00A9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Picture 44">
            <a:extLst>
              <a:ext uri="{FF2B5EF4-FFF2-40B4-BE49-F238E27FC236}">
                <a16:creationId xmlns:a16="http://schemas.microsoft.com/office/drawing/2014/main" id="{0AB46C4C-753A-4AC0-AD5B-362BEDA2BECE}"/>
              </a:ext>
            </a:extLst>
          </p:cNvPr>
          <p:cNvPicPr>
            <a:picLocks noChangeAspect="1"/>
          </p:cNvPicPr>
          <p:nvPr/>
        </p:nvPicPr>
        <p:blipFill>
          <a:blip r:embed="rId10">
            <a:clrChange>
              <a:clrFrom>
                <a:srgbClr val="7BC2C4"/>
              </a:clrFrom>
              <a:clrTo>
                <a:srgbClr val="7BC2C4">
                  <a:alpha val="0"/>
                </a:srgbClr>
              </a:clrTo>
            </a:clrChange>
          </a:blip>
          <a:stretch>
            <a:fillRect/>
          </a:stretch>
        </p:blipFill>
        <p:spPr>
          <a:xfrm>
            <a:off x="355753" y="3204616"/>
            <a:ext cx="2129126" cy="1548138"/>
          </a:xfrm>
          <a:prstGeom prst="rect">
            <a:avLst/>
          </a:prstGeom>
        </p:spPr>
      </p:pic>
      <p:sp>
        <p:nvSpPr>
          <p:cNvPr id="46" name="TextBox 45">
            <a:extLst>
              <a:ext uri="{FF2B5EF4-FFF2-40B4-BE49-F238E27FC236}">
                <a16:creationId xmlns:a16="http://schemas.microsoft.com/office/drawing/2014/main" id="{F639CF91-9D89-4E6D-8022-01CAB60CBEDB}"/>
              </a:ext>
            </a:extLst>
          </p:cNvPr>
          <p:cNvSpPr txBox="1"/>
          <p:nvPr/>
        </p:nvSpPr>
        <p:spPr>
          <a:xfrm>
            <a:off x="270486" y="2361914"/>
            <a:ext cx="2344535" cy="815608"/>
          </a:xfrm>
          <a:prstGeom prst="rect">
            <a:avLst/>
          </a:prstGeom>
          <a:noFill/>
        </p:spPr>
        <p:txBody>
          <a:bodyPr wrap="square" rtlCol="0">
            <a:spAutoFit/>
          </a:bodyPr>
          <a:lstStyle/>
          <a:p>
            <a:r>
              <a:rPr lang="it-IT" sz="1400" u="sng" dirty="0">
                <a:solidFill>
                  <a:schemeClr val="bg1"/>
                </a:solidFill>
                <a:latin typeface="Raleway" panose="020B0503030101060003" pitchFamily="34" charset="0"/>
              </a:rPr>
              <a:t>Obiettivo del progetto:</a:t>
            </a:r>
          </a:p>
          <a:p>
            <a:pPr>
              <a:spcBef>
                <a:spcPts val="600"/>
              </a:spcBef>
            </a:pPr>
            <a:r>
              <a:rPr lang="it-IT" sz="1400" b="1" dirty="0">
                <a:solidFill>
                  <a:schemeClr val="bg1"/>
                </a:solidFill>
                <a:latin typeface="Raleway" panose="020B0503030101060003" pitchFamily="34" charset="0"/>
              </a:rPr>
              <a:t>Engagement dell’audience 15-24 anni</a:t>
            </a:r>
          </a:p>
        </p:txBody>
      </p:sp>
      <p:sp>
        <p:nvSpPr>
          <p:cNvPr id="113" name="Trapezoid 112">
            <a:extLst>
              <a:ext uri="{FF2B5EF4-FFF2-40B4-BE49-F238E27FC236}">
                <a16:creationId xmlns:a16="http://schemas.microsoft.com/office/drawing/2014/main" id="{58358CCE-3D15-4A0D-AC66-8561CAC8E422}"/>
              </a:ext>
            </a:extLst>
          </p:cNvPr>
          <p:cNvSpPr/>
          <p:nvPr/>
        </p:nvSpPr>
        <p:spPr>
          <a:xfrm flipH="1" flipV="1">
            <a:off x="353720" y="4836995"/>
            <a:ext cx="2072976" cy="128412"/>
          </a:xfrm>
          <a:prstGeom prst="trapezoid">
            <a:avLst>
              <a:gd name="adj" fmla="val 1389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9" name="Subtitle 2">
            <a:extLst>
              <a:ext uri="{FF2B5EF4-FFF2-40B4-BE49-F238E27FC236}">
                <a16:creationId xmlns:a16="http://schemas.microsoft.com/office/drawing/2014/main" id="{B6F30C5A-C2D8-451C-A74F-4EF179CF19D1}"/>
              </a:ext>
            </a:extLst>
          </p:cNvPr>
          <p:cNvSpPr txBox="1">
            <a:spLocks/>
          </p:cNvSpPr>
          <p:nvPr/>
        </p:nvSpPr>
        <p:spPr>
          <a:xfrm>
            <a:off x="282069" y="5132888"/>
            <a:ext cx="2238729" cy="1062470"/>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it-IT" b="1" dirty="0">
                <a:solidFill>
                  <a:schemeClr val="bg1"/>
                </a:solidFill>
              </a:rPr>
              <a:t>Quota spettatori di età compresa tra 15 e 24 anni: </a:t>
            </a:r>
          </a:p>
          <a:p>
            <a:pPr marL="171450" indent="-171450">
              <a:spcBef>
                <a:spcPts val="600"/>
              </a:spcBef>
              <a:buFont typeface="Arial" panose="020B0604020202020204" pitchFamily="34" charset="0"/>
              <a:buChar char="•"/>
            </a:pPr>
            <a:r>
              <a:rPr lang="it-IT" b="1" dirty="0">
                <a:solidFill>
                  <a:schemeClr val="bg1"/>
                </a:solidFill>
              </a:rPr>
              <a:t>Nuovi Sguardi: 26,0% </a:t>
            </a:r>
          </a:p>
          <a:p>
            <a:pPr marL="171450" indent="-171450">
              <a:spcBef>
                <a:spcPts val="600"/>
              </a:spcBef>
              <a:buFont typeface="Arial" panose="020B0604020202020204" pitchFamily="34" charset="0"/>
              <a:buChar char="•"/>
            </a:pPr>
            <a:r>
              <a:rPr lang="it-IT" b="1" dirty="0">
                <a:solidFill>
                  <a:schemeClr val="bg1"/>
                </a:solidFill>
              </a:rPr>
              <a:t>Altri eventi: 3,8%</a:t>
            </a:r>
          </a:p>
        </p:txBody>
      </p:sp>
      <p:sp>
        <p:nvSpPr>
          <p:cNvPr id="48" name="TextBox 47">
            <a:extLst>
              <a:ext uri="{FF2B5EF4-FFF2-40B4-BE49-F238E27FC236}">
                <a16:creationId xmlns:a16="http://schemas.microsoft.com/office/drawing/2014/main" id="{81AA523F-C9D5-4496-8478-4D9B65935498}"/>
              </a:ext>
            </a:extLst>
          </p:cNvPr>
          <p:cNvSpPr txBox="1"/>
          <p:nvPr/>
        </p:nvSpPr>
        <p:spPr>
          <a:xfrm>
            <a:off x="2599877" y="2262206"/>
            <a:ext cx="9396000" cy="252000"/>
          </a:xfrm>
          <a:prstGeom prst="rect">
            <a:avLst/>
          </a:prstGeom>
          <a:solidFill>
            <a:srgbClr val="00A989"/>
          </a:solidFill>
          <a:ln>
            <a:solidFill>
              <a:srgbClr val="00A989"/>
            </a:solidFill>
          </a:ln>
        </p:spPr>
        <p:txBody>
          <a:bodyPr wrap="square" tIns="36000" bIns="36000" rtlCol="0" anchor="ctr">
            <a:spAutoFit/>
          </a:bodyPr>
          <a:lstStyle/>
          <a:p>
            <a:pPr algn="ctr"/>
            <a:r>
              <a:rPr lang="it-IT" sz="1400" b="1" dirty="0">
                <a:solidFill>
                  <a:schemeClr val="bg1"/>
                </a:solidFill>
                <a:latin typeface="Raleway" panose="020B0503030101060003" pitchFamily="34" charset="0"/>
              </a:rPr>
              <a:t>Statistiche descrittive relative agli spettatori del Festival Nuovi Sguardi</a:t>
            </a:r>
          </a:p>
        </p:txBody>
      </p:sp>
    </p:spTree>
    <p:extLst>
      <p:ext uri="{BB962C8B-B14F-4D97-AF65-F5344CB8AC3E}">
        <p14:creationId xmlns:p14="http://schemas.microsoft.com/office/powerpoint/2010/main" val="3334539240"/>
      </p:ext>
    </p:extLst>
  </p:cSld>
  <p:clrMapOvr>
    <a:masterClrMapping/>
  </p:clrMapOvr>
</p:sld>
</file>

<file path=ppt/theme/theme1.xml><?xml version="1.0" encoding="utf-8"?>
<a:theme xmlns:a="http://schemas.openxmlformats.org/drawingml/2006/main" name="Tema di Office">
  <a:themeElements>
    <a:clrScheme name="Custom 4">
      <a:dk1>
        <a:sysClr val="windowText" lastClr="000000"/>
      </a:dk1>
      <a:lt1>
        <a:sysClr val="window" lastClr="FFFFFF"/>
      </a:lt1>
      <a:dk2>
        <a:srgbClr val="44546A"/>
      </a:dk2>
      <a:lt2>
        <a:srgbClr val="E7E6E6"/>
      </a:lt2>
      <a:accent1>
        <a:srgbClr val="5B9BD5"/>
      </a:accent1>
      <a:accent2>
        <a:srgbClr val="CFD700"/>
      </a:accent2>
      <a:accent3>
        <a:srgbClr val="A5A5A5"/>
      </a:accent3>
      <a:accent4>
        <a:srgbClr val="92D050"/>
      </a:accent4>
      <a:accent5>
        <a:srgbClr val="FFFF00"/>
      </a:accent5>
      <a:accent6>
        <a:srgbClr val="108C72"/>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SP_FormatDoc_Descrizione xmlns="86088A4E-7DC5-49B6-9E23-3F8E4045F70E" xsi:nil="true"/>
    <CSP_FormatDoc_Tipologia xmlns="86088A4E-7DC5-49B6-9E23-3F8E4045F70E" xsi:nil="true"/>
    <CSP_FormatDoc_Ente xmlns="86088A4E-7DC5-49B6-9E23-3F8E4045F70E" xsi:nil="true"/>
    <CSP_FormatDoc_Privato xmlns="86088A4E-7DC5-49B6-9E23-3F8E4045F70E">false</CSP_FormatDoc_Privato>
  </documentManagement>
</p:properties>
</file>

<file path=customXml/item3.xml><?xml version="1.0" encoding="utf-8"?>
<ct:contentTypeSchema xmlns:ct="http://schemas.microsoft.com/office/2006/metadata/contentType" xmlns:ma="http://schemas.microsoft.com/office/2006/metadata/properties/metaAttributes" ct:_="" ma:_="" ma:contentTypeName="CSPFormatDocumenti" ma:contentTypeID="0x01010085999D1C952C47D59FB584C9748F9EF600EE2D81CA27150D48B215935802F20346" ma:contentTypeVersion="0" ma:contentTypeDescription="My Content Type" ma:contentTypeScope="" ma:versionID="e00f4c4b87b4a3ee999a363ba8e187da">
  <xsd:schema xmlns:xsd="http://www.w3.org/2001/XMLSchema" xmlns:xs="http://www.w3.org/2001/XMLSchema" xmlns:p="http://schemas.microsoft.com/office/2006/metadata/properties" xmlns:ns2="86088A4E-7DC5-49B6-9E23-3F8E4045F70E" targetNamespace="http://schemas.microsoft.com/office/2006/metadata/properties" ma:root="true" ma:fieldsID="45d18ebf97f27df2b848507a645c8e11" ns2:_="">
    <xsd:import namespace="86088A4E-7DC5-49B6-9E23-3F8E4045F70E"/>
    <xsd:element name="properties">
      <xsd:complexType>
        <xsd:sequence>
          <xsd:element name="documentManagement">
            <xsd:complexType>
              <xsd:all>
                <xsd:element ref="ns2:CSP_FormatDoc_Tipologia" minOccurs="0"/>
                <xsd:element ref="ns2:CSP_FormatDoc_Ente" minOccurs="0"/>
                <xsd:element ref="ns2:CSP_FormatDoc_Privato" minOccurs="0"/>
                <xsd:element ref="ns2:CSP_FormatDoc_Descrizio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088A4E-7DC5-49B6-9E23-3F8E4045F70E" elementFormDefault="qualified">
    <xsd:import namespace="http://schemas.microsoft.com/office/2006/documentManagement/types"/>
    <xsd:import namespace="http://schemas.microsoft.com/office/infopath/2007/PartnerControls"/>
    <xsd:element name="CSP_FormatDoc_Tipologia" ma:index="8" nillable="true" ma:displayName="Tipologia Documento" ma:list="{F2ABC4D2-351A-4D2B-92ED-E2B84FA586B9}" ma:internalName="CSP_FormatDoc_Tipologia" ma:showField="Title">
      <xsd:simpleType>
        <xsd:restriction base="dms:Lookup"/>
      </xsd:simpleType>
    </xsd:element>
    <xsd:element name="CSP_FormatDoc_Ente" ma:index="9" nillable="true" ma:displayName="Ente" ma:list="{5651E239-E5F3-48B4-A5C0-F3E16D336FF6}" ma:internalName="CSP_FormatDoc_Ente" ma:showField="Descrizione">
      <xsd:simpleType>
        <xsd:restriction base="dms:Lookup"/>
      </xsd:simpleType>
    </xsd:element>
    <xsd:element name="CSP_FormatDoc_Privato" ma:index="10" nillable="true" ma:displayName="Privato" ma:default="0" ma:internalName="CSP_FormatDoc_Privato">
      <xsd:simpleType>
        <xsd:restriction base="dms:Boolean"/>
      </xsd:simpleType>
    </xsd:element>
    <xsd:element name="CSP_FormatDoc_Descrizione" ma:index="11" nillable="true" ma:displayName="Descrizione" ma:internalName="CSP_FormatDoc_Descrizion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0061FB-41A5-4779-8B4B-A4A10B273409}">
  <ds:schemaRefs>
    <ds:schemaRef ds:uri="http://schemas.microsoft.com/sharepoint/v3/contenttype/forms"/>
  </ds:schemaRefs>
</ds:datastoreItem>
</file>

<file path=customXml/itemProps2.xml><?xml version="1.0" encoding="utf-8"?>
<ds:datastoreItem xmlns:ds="http://schemas.openxmlformats.org/officeDocument/2006/customXml" ds:itemID="{850415B5-D702-42C9-BA5C-B57312BACC6E}">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dcmitype/"/>
    <ds:schemaRef ds:uri="http://purl.org/dc/elements/1.1/"/>
    <ds:schemaRef ds:uri="http://schemas.openxmlformats.org/package/2006/metadata/core-properties"/>
    <ds:schemaRef ds:uri="86088A4E-7DC5-49B6-9E23-3F8E4045F70E"/>
    <ds:schemaRef ds:uri="http://www.w3.org/XML/1998/namespace"/>
  </ds:schemaRefs>
</ds:datastoreItem>
</file>

<file path=customXml/itemProps3.xml><?xml version="1.0" encoding="utf-8"?>
<ds:datastoreItem xmlns:ds="http://schemas.openxmlformats.org/officeDocument/2006/customXml" ds:itemID="{F84BBEA8-B71F-476D-B4EA-3EB3E19C90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088A4E-7DC5-49B6-9E23-3F8E4045F7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7105</TotalTime>
  <Words>1625</Words>
  <Application>Microsoft Office PowerPoint</Application>
  <PresentationFormat>Widescreen</PresentationFormat>
  <Paragraphs>183</Paragraphs>
  <Slides>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Wingdings</vt:lpstr>
      <vt:lpstr>Raleway</vt:lpstr>
      <vt:lpstr>Calibri Light</vt:lpstr>
      <vt:lpstr>Arial</vt:lpstr>
      <vt:lpstr>Calibri</vt:lpstr>
      <vt:lpstr>Tema di Office</vt:lpstr>
      <vt:lpstr>Presentazione standard di PowerPoint</vt:lpstr>
      <vt:lpstr>Premessa | Il ruolo del monitoraggio e della valutazione nel lavoro della Compagnia di San Paolo</vt:lpstr>
      <vt:lpstr>Numeri | La dimensione della Compagnia a colpo d’occhio nel biennio 2017-18</vt:lpstr>
      <vt:lpstr>Executive summary | Nuovi Sguardi</vt:lpstr>
      <vt:lpstr>Progetto | Nuovi Sguardi</vt:lpstr>
      <vt:lpstr>Disegno di monitoraggio e valutazione | Nuovi Sguardi</vt:lpstr>
      <vt:lpstr>Risultati | Nuovi Sguardi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Flavia Coda Moscarola</cp:lastModifiedBy>
  <cp:revision>267</cp:revision>
  <cp:lastPrinted>2018-10-12T12:40:56Z</cp:lastPrinted>
  <dcterms:created xsi:type="dcterms:W3CDTF">2018-10-05T14:36:35Z</dcterms:created>
  <dcterms:modified xsi:type="dcterms:W3CDTF">2019-10-17T14:36:32Z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0x01010085999D1C952C47D59FB584C9748F9EF600EE2D81CA27150D48B215935802F20346</vt:lpwstr>
  </property>
</Properties>
</file>