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8" r:id="rId4"/>
  </p:sldMasterIdLst>
  <p:notesMasterIdLst>
    <p:notesMasterId r:id="rId12"/>
  </p:notesMasterIdLst>
  <p:handoutMasterIdLst>
    <p:handoutMasterId r:id="rId13"/>
  </p:handoutMasterIdLst>
  <p:sldIdLst>
    <p:sldId id="265" r:id="rId5"/>
    <p:sldId id="281" r:id="rId6"/>
    <p:sldId id="282" r:id="rId7"/>
    <p:sldId id="277" r:id="rId8"/>
    <p:sldId id="270" r:id="rId9"/>
    <p:sldId id="271" r:id="rId10"/>
    <p:sldId id="275" r:id="rId11"/>
  </p:sldIdLst>
  <p:sldSz cx="12192000" cy="6858000"/>
  <p:notesSz cx="6797675" cy="9856788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Raleway" panose="020B0604020202020204" charset="0"/>
      <p:regular r:id="rId20"/>
      <p:bold r:id="rId21"/>
      <p:italic r:id="rId22"/>
      <p:boldItalic r:id="rId23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orgia Valle" initials="G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989"/>
    <a:srgbClr val="FCEA10"/>
    <a:srgbClr val="CFD700"/>
    <a:srgbClr val="86BC25"/>
    <a:srgbClr val="108C72"/>
    <a:srgbClr val="036937"/>
    <a:srgbClr val="D0CECE"/>
    <a:srgbClr val="68A52B"/>
    <a:srgbClr val="99D55D"/>
    <a:srgbClr val="5C9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48"/>
  </p:normalViewPr>
  <p:slideViewPr>
    <p:cSldViewPr snapToGrid="0" snapToObjects="1">
      <p:cViewPr varScale="1">
        <p:scale>
          <a:sx n="110" d="100"/>
          <a:sy n="110" d="100"/>
        </p:scale>
        <p:origin x="438" y="66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06648284345886"/>
          <c:y val="8.1805368325015115E-2"/>
          <c:w val="0.40814734966050092"/>
          <c:h val="0.7961681848037779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Erogato</c:v>
                </c:pt>
              </c:strCache>
            </c:strRef>
          </c:tx>
          <c:dPt>
            <c:idx val="0"/>
            <c:bubble3D val="0"/>
            <c:spPr>
              <a:solidFill>
                <a:srgbClr val="03693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98-47C9-9CD4-692656355A8A}"/>
              </c:ext>
            </c:extLst>
          </c:dPt>
          <c:dPt>
            <c:idx val="1"/>
            <c:bubble3D val="0"/>
            <c:spPr>
              <a:solidFill>
                <a:srgbClr val="108C7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4698-47C9-9CD4-692656355A8A}"/>
              </c:ext>
            </c:extLst>
          </c:dPt>
          <c:dPt>
            <c:idx val="2"/>
            <c:bubble3D val="0"/>
            <c:spPr>
              <a:solidFill>
                <a:srgbClr val="86BC2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98-47C9-9CD4-692656355A8A}"/>
              </c:ext>
            </c:extLst>
          </c:dPt>
          <c:dPt>
            <c:idx val="3"/>
            <c:bubble3D val="0"/>
            <c:spPr>
              <a:solidFill>
                <a:srgbClr val="CFD7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4698-47C9-9CD4-692656355A8A}"/>
              </c:ext>
            </c:extLst>
          </c:dPt>
          <c:dPt>
            <c:idx val="4"/>
            <c:bubble3D val="0"/>
            <c:spPr>
              <a:solidFill>
                <a:srgbClr val="FCEA1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98-47C9-9CD4-692656355A8A}"/>
              </c:ext>
            </c:extLst>
          </c:dPt>
          <c:dPt>
            <c:idx val="5"/>
            <c:bubble3D val="0"/>
            <c:spPr>
              <a:solidFill>
                <a:srgbClr val="00A98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4698-47C9-9CD4-692656355A8A}"/>
              </c:ext>
            </c:extLst>
          </c:dPt>
          <c:dPt>
            <c:idx val="6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698-47C9-9CD4-692656355A8A}"/>
              </c:ext>
            </c:extLst>
          </c:dPt>
          <c:dPt>
            <c:idx val="7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4698-47C9-9CD4-692656355A8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bg1"/>
                      </a:solidFill>
                      <a:latin typeface="Raleway" panose="020B0503030101060003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4698-47C9-9CD4-692656355A8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bg1"/>
                      </a:solidFill>
                      <a:latin typeface="Raleway" panose="020B0503030101060003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4698-47C9-9CD4-692656355A8A}"/>
                </c:ext>
              </c:extLst>
            </c:dLbl>
            <c:dLbl>
              <c:idx val="4"/>
              <c:layout>
                <c:manualLayout>
                  <c:x val="7.6198533262938906E-2"/>
                  <c:y val="-5.94239705687240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698-47C9-9CD4-692656355A8A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bg1"/>
                      </a:solidFill>
                      <a:latin typeface="Raleway" panose="020B0503030101060003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4698-47C9-9CD4-692656355A8A}"/>
                </c:ext>
              </c:extLst>
            </c:dLbl>
            <c:dLbl>
              <c:idx val="7"/>
              <c:layout>
                <c:manualLayout>
                  <c:x val="2.7500952528898625E-2"/>
                  <c:y val="9.4428073715780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698-47C9-9CD4-692656355A8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aleway" panose="020B05030301010600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Sheet1!$A$2:$A$9</c:f>
              <c:strCache>
                <c:ptCount val="8"/>
                <c:pt idx="0">
                  <c:v>Grant-making</c:v>
                </c:pt>
                <c:pt idx="1">
                  <c:v>SAI</c:v>
                </c:pt>
                <c:pt idx="2">
                  <c:v>Enti partecipati</c:v>
                </c:pt>
                <c:pt idx="3">
                  <c:v>Enti strumentali</c:v>
                </c:pt>
                <c:pt idx="4">
                  <c:v>Bandi</c:v>
                </c:pt>
                <c:pt idx="5">
                  <c:v>Convenzioni</c:v>
                </c:pt>
                <c:pt idx="6">
                  <c:v>Progetti integrati</c:v>
                </c:pt>
                <c:pt idx="7">
                  <c:v>Programmi</c:v>
                </c:pt>
              </c:strCache>
            </c:strRef>
          </c:cat>
          <c:val>
            <c:numRef>
              <c:f>Sheet1!$B$2:$B$9</c:f>
              <c:numCache>
                <c:formatCode>0.0%</c:formatCode>
                <c:ptCount val="8"/>
                <c:pt idx="0">
                  <c:v>0.28599999999999998</c:v>
                </c:pt>
                <c:pt idx="1">
                  <c:v>6.3E-2</c:v>
                </c:pt>
                <c:pt idx="2">
                  <c:v>7.3999999999999996E-2</c:v>
                </c:pt>
                <c:pt idx="3">
                  <c:v>0.217</c:v>
                </c:pt>
                <c:pt idx="4">
                  <c:v>5.7000000000000002E-2</c:v>
                </c:pt>
                <c:pt idx="5">
                  <c:v>0.16300000000000001</c:v>
                </c:pt>
                <c:pt idx="6">
                  <c:v>0.09</c:v>
                </c:pt>
                <c:pt idx="7">
                  <c:v>4.9000000000000002E-2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98-47C9-9CD4-692656355A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438242014763925"/>
          <c:y val="6.2508945386064024E-2"/>
          <c:w val="0.33396492384492099"/>
          <c:h val="0.895636064030131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/>
              </a:solidFill>
              <a:latin typeface="Raleway" panose="020B0503030101060003" pitchFamily="34" charset="0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000">
          <a:latin typeface="Raleway" panose="020B0503030101060003" pitchFamily="34" charset="0"/>
        </a:defRPr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3BA27-4675-46BC-8309-3F7AF97B1A81}" type="datetimeFigureOut">
              <a:rPr lang="it-IT" smtClean="0"/>
              <a:t>18/10/2019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AE431-7709-4E3A-8DC7-A205B9914FD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94486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22F0D-0338-C54B-A199-DBF4DB0F8C6F}" type="datetimeFigureOut">
              <a:rPr lang="it-IT" smtClean="0"/>
              <a:t>18/10/2019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1231900"/>
            <a:ext cx="5915025" cy="332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43578"/>
            <a:ext cx="5438140" cy="38811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E2A7D-A3AE-414F-8A8C-9A7D82272C4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378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93971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colonna SING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o 10"/>
          <p:cNvGrpSpPr/>
          <p:nvPr userDrawn="1"/>
        </p:nvGrpSpPr>
        <p:grpSpPr>
          <a:xfrm rot="16200000">
            <a:off x="5966461" y="632459"/>
            <a:ext cx="274319" cy="12176760"/>
            <a:chOff x="-3556" y="0"/>
            <a:chExt cx="106680" cy="6483096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1027176"/>
              <a:ext cx="2161032" cy="106680"/>
            </a:xfrm>
            <a:prstGeom prst="rect">
              <a:avLst/>
            </a:prstGeom>
          </p:spPr>
        </p:pic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3188208"/>
              <a:ext cx="2161032" cy="106680"/>
            </a:xfrm>
            <a:prstGeom prst="rect">
              <a:avLst/>
            </a:prstGeom>
          </p:spPr>
        </p:pic>
        <p:pic>
          <p:nvPicPr>
            <p:cNvPr id="19" name="Immagine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5349240"/>
              <a:ext cx="2161032" cy="10668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363" y="217870"/>
            <a:ext cx="9877460" cy="62037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800" b="1">
                <a:gradFill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</a:gra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it-IT" dirty="0"/>
              <a:t>Titolo titolo titolo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741" y="1150374"/>
            <a:ext cx="11354949" cy="38337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buNone/>
              <a:defRPr sz="140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Corpo del testo COLONNA SINGOLA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rgbClr val="146238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fld id="{FEDAE875-4048-254F-AF2D-3CFA50F6E766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823" y="61475"/>
            <a:ext cx="1552949" cy="69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0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04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10" Type="http://schemas.microsoft.com/office/2007/relationships/hdphoto" Target="../media/hdphoto6.wdp"/><Relationship Id="rId4" Type="http://schemas.microsoft.com/office/2007/relationships/hdphoto" Target="../media/hdphoto4.wdp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600" y="359666"/>
            <a:ext cx="3599688" cy="180136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524000" y="3147654"/>
            <a:ext cx="914400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2800" dirty="0">
                <a:solidFill>
                  <a:schemeClr val="bg2">
                    <a:lumMod val="75000"/>
                  </a:schemeClr>
                </a:solidFill>
                <a:latin typeface="Raleway" charset="0"/>
              </a:rPr>
              <a:t>Monitoraggio e valutazione</a:t>
            </a:r>
            <a:br>
              <a:rPr lang="it-IT" sz="3600" b="1" dirty="0">
                <a:solidFill>
                  <a:srgbClr val="108C72"/>
                </a:solidFill>
                <a:latin typeface="Raleway" charset="0"/>
              </a:rPr>
            </a:br>
            <a:r>
              <a:rPr lang="it-IT" sz="3200" b="1" dirty="0">
                <a:solidFill>
                  <a:srgbClr val="108C72"/>
                </a:solidFill>
                <a:latin typeface="Raleway" charset="0"/>
              </a:rPr>
              <a:t>Architetture Sonore</a:t>
            </a:r>
          </a:p>
          <a:p>
            <a:pPr algn="ctr"/>
            <a:r>
              <a:rPr lang="it-IT" sz="2800" dirty="0">
                <a:solidFill>
                  <a:srgbClr val="108C72"/>
                </a:solidFill>
                <a:latin typeface="Raleway" charset="0"/>
              </a:rPr>
              <a:t>2018</a:t>
            </a:r>
            <a:endParaRPr lang="it-IT" sz="2800" dirty="0">
              <a:solidFill>
                <a:srgbClr val="108C72"/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527556" y="5378351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146238"/>
                </a:solidFill>
                <a:latin typeface="Raleway" charset="0"/>
                <a:ea typeface="Raleway" charset="0"/>
                <a:cs typeface="Raleway" charset="0"/>
              </a:rPr>
              <a:t>Torino, 16 Novembre 2018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4735830" y="2548890"/>
            <a:ext cx="2583180" cy="0"/>
          </a:xfrm>
          <a:prstGeom prst="line">
            <a:avLst/>
          </a:prstGeom>
          <a:ln w="25400">
            <a:solidFill>
              <a:srgbClr val="146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4735830" y="5215890"/>
            <a:ext cx="2583180" cy="0"/>
          </a:xfrm>
          <a:prstGeom prst="line">
            <a:avLst/>
          </a:prstGeom>
          <a:ln w="25400">
            <a:solidFill>
              <a:srgbClr val="146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po 11"/>
          <p:cNvGrpSpPr/>
          <p:nvPr/>
        </p:nvGrpSpPr>
        <p:grpSpPr>
          <a:xfrm rot="16200000">
            <a:off x="5958842" y="624840"/>
            <a:ext cx="274322" cy="12191999"/>
            <a:chOff x="-3556" y="0"/>
            <a:chExt cx="106680" cy="6483096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1027176"/>
              <a:ext cx="2161032" cy="106680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3188208"/>
              <a:ext cx="2161032" cy="106680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30732" y="5349240"/>
              <a:ext cx="2161032" cy="1066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6752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987" y="217870"/>
            <a:ext cx="10197836" cy="620376"/>
          </a:xfrm>
        </p:spPr>
        <p:txBody>
          <a:bodyPr>
            <a:normAutofit fontScale="90000"/>
          </a:bodyPr>
          <a:lstStyle/>
          <a:p>
            <a:r>
              <a:rPr lang="it-IT" dirty="0"/>
              <a:t>Premessa </a:t>
            </a:r>
            <a:r>
              <a:rPr lang="it-IT" b="0" dirty="0"/>
              <a:t>| Il ruolo del monitoraggio e della valutazione nel lavoro della Compagnia di San Paolo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3F6ECAFA-1E17-4DAC-8F54-69DCD8A39B03}"/>
              </a:ext>
            </a:extLst>
          </p:cNvPr>
          <p:cNvSpPr txBox="1">
            <a:spLocks/>
          </p:cNvSpPr>
          <p:nvPr/>
        </p:nvSpPr>
        <p:spPr>
          <a:xfrm>
            <a:off x="356520" y="1139959"/>
            <a:ext cx="11571274" cy="31338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/>
              <a:t>La </a:t>
            </a:r>
            <a:r>
              <a:rPr lang="it-IT" sz="1200" b="1" dirty="0"/>
              <a:t>Compagnia di San Paolo </a:t>
            </a:r>
            <a:r>
              <a:rPr lang="it-IT" sz="1200" dirty="0"/>
              <a:t>svolge sui propri progetti attività di </a:t>
            </a:r>
            <a:r>
              <a:rPr lang="it-IT" sz="1200" b="1" dirty="0"/>
              <a:t>monitoraggio </a:t>
            </a:r>
            <a:r>
              <a:rPr lang="it-IT" sz="1200" dirty="0"/>
              <a:t> e di </a:t>
            </a:r>
            <a:r>
              <a:rPr lang="it-IT" sz="1200" b="1" dirty="0"/>
              <a:t>valutazione sistematica e rigorosa, </a:t>
            </a:r>
            <a:r>
              <a:rPr lang="it-IT" sz="1200" dirty="0"/>
              <a:t>ispirate ai principi di correttezza, economicità e trasparenza. Un approccio in linea con il senso di responsabilità che la Compagnia sente verso i propri stakeholder e il territorio di riferimento e rispondente alle richieste di legge (</a:t>
            </a:r>
            <a:r>
              <a:rPr lang="it-IT" sz="1200" dirty="0" err="1"/>
              <a:t>d.lgs</a:t>
            </a:r>
            <a:r>
              <a:rPr lang="it-IT" sz="1200" dirty="0"/>
              <a:t> 117/2017) e a quanto previsto dal Protocollo Acri-MEF.</a:t>
            </a:r>
          </a:p>
          <a:p>
            <a:r>
              <a:rPr lang="it-IT" sz="1200" dirty="0"/>
              <a:t>Le attività di valutazione sono realizzate sia su </a:t>
            </a:r>
            <a:r>
              <a:rPr lang="it-IT" sz="1200" b="1" dirty="0"/>
              <a:t>finanziamenti di progetti terzi</a:t>
            </a:r>
            <a:r>
              <a:rPr lang="it-IT" sz="1200" dirty="0"/>
              <a:t> che su </a:t>
            </a:r>
            <a:r>
              <a:rPr lang="it-IT" sz="1200" b="1" dirty="0"/>
              <a:t>progetti propri </a:t>
            </a:r>
            <a:r>
              <a:rPr lang="it-IT" sz="1200" dirty="0"/>
              <a:t>e si distinguono per </a:t>
            </a:r>
            <a:r>
              <a:rPr lang="it-IT" sz="1200" b="1" dirty="0"/>
              <a:t>due approcci </a:t>
            </a:r>
            <a:r>
              <a:rPr lang="it-IT" sz="1200" dirty="0"/>
              <a:t>fondamentali: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it-IT" sz="1200" dirty="0"/>
              <a:t>Misurazione di</a:t>
            </a:r>
            <a:r>
              <a:rPr lang="it-IT" sz="1200" b="1" dirty="0"/>
              <a:t> </a:t>
            </a:r>
            <a:r>
              <a:rPr lang="it-IT" sz="1200" b="1" i="1" dirty="0"/>
              <a:t>output (monitoraggio, analisi di implementazione)</a:t>
            </a:r>
            <a:r>
              <a:rPr lang="it-IT" sz="1200" b="1" dirty="0"/>
              <a:t>:</a:t>
            </a:r>
            <a:r>
              <a:rPr lang="it-IT" sz="1200" dirty="0"/>
              <a:t> valutazione dei risultati in termini di produzione/erogazione di sevizi realizzata grazie alla trasformazione degli input e valutazione della modalità operative utilizzate;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it-IT" sz="1200" dirty="0"/>
              <a:t>Misurazione di </a:t>
            </a:r>
            <a:r>
              <a:rPr lang="it-IT" sz="1200" b="1" i="1" dirty="0" err="1"/>
              <a:t>outcome</a:t>
            </a:r>
            <a:r>
              <a:rPr lang="it-IT" sz="1200" b="1" i="1" dirty="0"/>
              <a:t> (analisi di impatto)</a:t>
            </a:r>
            <a:r>
              <a:rPr lang="it-IT" sz="1200" dirty="0"/>
              <a:t>: valutazione dell’impatto ossia della capacità del progetto di produrre gli effetti desiderati a parità di altre condizioni.</a:t>
            </a:r>
          </a:p>
          <a:p>
            <a:r>
              <a:rPr lang="it-IT" sz="1200" dirty="0"/>
              <a:t>Il disegno di monitoraggio e valutazione viene definito in base alle caratteristiche del progetto e al suo costo opportunità ed è parte integrante delle attività di </a:t>
            </a:r>
            <a:r>
              <a:rPr lang="it-IT" sz="1200" b="1" i="1" dirty="0"/>
              <a:t>Project Management</a:t>
            </a:r>
            <a:r>
              <a:rPr lang="it-IT" sz="1200" i="1" dirty="0"/>
              <a:t> </a:t>
            </a:r>
            <a:r>
              <a:rPr lang="it-IT" sz="1200" dirty="0"/>
              <a:t>della Compagnia</a:t>
            </a:r>
            <a:r>
              <a:rPr lang="it-IT" sz="1200" i="1" dirty="0"/>
              <a:t>.</a:t>
            </a:r>
            <a:r>
              <a:rPr lang="it-IT" sz="1200" dirty="0"/>
              <a:t> </a:t>
            </a:r>
          </a:p>
          <a:p>
            <a:r>
              <a:rPr lang="it-IT" sz="1200" dirty="0"/>
              <a:t>L’applicazione sistematica di questo approccio consente di innescare processi di </a:t>
            </a:r>
            <a:r>
              <a:rPr lang="it-IT" sz="1200" b="1" i="1" dirty="0"/>
              <a:t>Knowledge Management</a:t>
            </a:r>
            <a:r>
              <a:rPr lang="it-IT" sz="1200" i="1" dirty="0"/>
              <a:t> </a:t>
            </a:r>
            <a:r>
              <a:rPr lang="it-IT" sz="1200" dirty="0"/>
              <a:t>funzionali alla programmazione strategica pluriennale della Compagnia. Ove i risultati delle valutazioni evidenzino credibili </a:t>
            </a:r>
            <a:r>
              <a:rPr lang="it-IT" sz="1200" b="1" i="1" dirty="0"/>
              <a:t>Policy </a:t>
            </a:r>
            <a:r>
              <a:rPr lang="it-IT" sz="1200" b="1" i="1" dirty="0" err="1"/>
              <a:t>Implications</a:t>
            </a:r>
            <a:r>
              <a:rPr lang="it-IT" sz="1200" b="1" i="1" dirty="0"/>
              <a:t>, </a:t>
            </a:r>
            <a:r>
              <a:rPr lang="it-IT" sz="1200" dirty="0"/>
              <a:t>la Compagnia agisce secondo principi di </a:t>
            </a:r>
            <a:r>
              <a:rPr lang="it-IT" sz="1200" b="1" i="1" dirty="0"/>
              <a:t>Knowledge Sharing</a:t>
            </a:r>
            <a:r>
              <a:rPr lang="it-IT" sz="1200" dirty="0"/>
              <a:t>, mettendo a disposizione dell’intera comunità le evidenze emerse.</a:t>
            </a:r>
            <a:endParaRPr lang="it-IT" sz="1200" i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AF5095B-E6AF-4AFB-8365-1E289D17EB45}"/>
              </a:ext>
            </a:extLst>
          </p:cNvPr>
          <p:cNvCxnSpPr>
            <a:cxnSpLocks/>
          </p:cNvCxnSpPr>
          <p:nvPr/>
        </p:nvCxnSpPr>
        <p:spPr>
          <a:xfrm>
            <a:off x="377775" y="4431323"/>
            <a:ext cx="11571274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C30A96A-3897-4BEF-ADB9-228A0B83BCE5}"/>
              </a:ext>
            </a:extLst>
          </p:cNvPr>
          <p:cNvGrpSpPr/>
          <p:nvPr/>
        </p:nvGrpSpPr>
        <p:grpSpPr>
          <a:xfrm>
            <a:off x="356519" y="4597142"/>
            <a:ext cx="11662229" cy="1800000"/>
            <a:chOff x="356519" y="4597142"/>
            <a:chExt cx="11662229" cy="18000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6086EFA-4344-4552-9E1D-0B4DBC351643}"/>
                </a:ext>
              </a:extLst>
            </p:cNvPr>
            <p:cNvGrpSpPr/>
            <p:nvPr/>
          </p:nvGrpSpPr>
          <p:grpSpPr>
            <a:xfrm>
              <a:off x="10761049" y="5011523"/>
              <a:ext cx="1188000" cy="1188000"/>
              <a:chOff x="10103308" y="4855954"/>
              <a:chExt cx="1728000" cy="1728000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268FBCA-3995-40F4-9595-CA6794B569C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03308" y="4855954"/>
                <a:ext cx="1728000" cy="1728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C69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3A349909-B265-4B19-B664-423A1D024F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93308" y="4945954"/>
                <a:ext cx="1548000" cy="15480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A9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1ED9F29-AFB0-409D-A49E-B1FEB39BEC08}"/>
                </a:ext>
              </a:extLst>
            </p:cNvPr>
            <p:cNvSpPr txBox="1"/>
            <p:nvPr/>
          </p:nvSpPr>
          <p:spPr>
            <a:xfrm>
              <a:off x="10722462" y="5376147"/>
              <a:ext cx="129628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i="1" dirty="0">
                  <a:latin typeface="Raleway" panose="020B0503030101060003" pitchFamily="34" charset="0"/>
                </a:rPr>
                <a:t>POLICY IMPLICATIONS</a:t>
              </a:r>
            </a:p>
          </p:txBody>
        </p:sp>
        <p:sp>
          <p:nvSpPr>
            <p:cNvPr id="13" name="Arrow: Pentagon 12">
              <a:extLst>
                <a:ext uri="{FF2B5EF4-FFF2-40B4-BE49-F238E27FC236}">
                  <a16:creationId xmlns:a16="http://schemas.microsoft.com/office/drawing/2014/main" id="{6A317518-7541-4F3E-AF9C-97F32C791072}"/>
                </a:ext>
              </a:extLst>
            </p:cNvPr>
            <p:cNvSpPr/>
            <p:nvPr/>
          </p:nvSpPr>
          <p:spPr>
            <a:xfrm>
              <a:off x="3632267" y="4597142"/>
              <a:ext cx="7161062" cy="1800000"/>
            </a:xfrm>
            <a:custGeom>
              <a:avLst/>
              <a:gdLst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90000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102759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7014322"/>
                <a:gd name="connsiteY0" fmla="*/ 0 h 1800000"/>
                <a:gd name="connsiteX1" fmla="*/ 6524883 w 7014322"/>
                <a:gd name="connsiteY1" fmla="*/ 0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  <a:gd name="connsiteX0" fmla="*/ 0 w 7014322"/>
                <a:gd name="connsiteY0" fmla="*/ 0 h 1800000"/>
                <a:gd name="connsiteX1" fmla="*/ 6455471 w 7014322"/>
                <a:gd name="connsiteY1" fmla="*/ 5316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14322" h="1800000">
                  <a:moveTo>
                    <a:pt x="0" y="0"/>
                  </a:moveTo>
                  <a:lnTo>
                    <a:pt x="6455471" y="5316"/>
                  </a:lnTo>
                  <a:lnTo>
                    <a:pt x="7014322" y="1038223"/>
                  </a:lnTo>
                  <a:lnTo>
                    <a:pt x="6524883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ECEC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>
                <a:latin typeface="Raleway" panose="020B0503030101060003" pitchFamily="34" charset="0"/>
              </a:endParaRPr>
            </a:p>
          </p:txBody>
        </p:sp>
        <p:sp>
          <p:nvSpPr>
            <p:cNvPr id="32" name="Arrow: Pentagon 31">
              <a:extLst>
                <a:ext uri="{FF2B5EF4-FFF2-40B4-BE49-F238E27FC236}">
                  <a16:creationId xmlns:a16="http://schemas.microsoft.com/office/drawing/2014/main" id="{5173AE34-C907-4795-9C88-E1DBDB71C766}"/>
                </a:ext>
              </a:extLst>
            </p:cNvPr>
            <p:cNvSpPr/>
            <p:nvPr/>
          </p:nvSpPr>
          <p:spPr>
            <a:xfrm>
              <a:off x="356519" y="4597142"/>
              <a:ext cx="3920155" cy="1800000"/>
            </a:xfrm>
            <a:custGeom>
              <a:avLst/>
              <a:gdLst>
                <a:gd name="connsiteX0" fmla="*/ 0 w 3934332"/>
                <a:gd name="connsiteY0" fmla="*/ 0 h 1800000"/>
                <a:gd name="connsiteX1" fmla="*/ 3531654 w 3934332"/>
                <a:gd name="connsiteY1" fmla="*/ 0 h 1800000"/>
                <a:gd name="connsiteX2" fmla="*/ 3934332 w 3934332"/>
                <a:gd name="connsiteY2" fmla="*/ 900000 h 1800000"/>
                <a:gd name="connsiteX3" fmla="*/ 3531654 w 3934332"/>
                <a:gd name="connsiteY3" fmla="*/ 1800000 h 1800000"/>
                <a:gd name="connsiteX4" fmla="*/ 0 w 3934332"/>
                <a:gd name="connsiteY4" fmla="*/ 1800000 h 1800000"/>
                <a:gd name="connsiteX5" fmla="*/ 0 w 3934332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62270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48094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015187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20155" h="1800000">
                  <a:moveTo>
                    <a:pt x="0" y="0"/>
                  </a:moveTo>
                  <a:lnTo>
                    <a:pt x="3531654" y="0"/>
                  </a:lnTo>
                  <a:lnTo>
                    <a:pt x="3920155" y="1015187"/>
                  </a:lnTo>
                  <a:lnTo>
                    <a:pt x="3531654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9CF5461-2A57-43F3-8D32-16A3A08E9EA5}"/>
                </a:ext>
              </a:extLst>
            </p:cNvPr>
            <p:cNvSpPr txBox="1"/>
            <p:nvPr/>
          </p:nvSpPr>
          <p:spPr>
            <a:xfrm>
              <a:off x="512106" y="4641187"/>
              <a:ext cx="34859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Raleway" panose="020B0503030101060003" pitchFamily="34" charset="0"/>
                </a:rPr>
                <a:t>PROJECT MANAGEMENT</a:t>
              </a:r>
            </a:p>
          </p:txBody>
        </p:sp>
        <p:sp>
          <p:nvSpPr>
            <p:cNvPr id="44" name="Block Arc 43">
              <a:extLst>
                <a:ext uri="{FF2B5EF4-FFF2-40B4-BE49-F238E27FC236}">
                  <a16:creationId xmlns:a16="http://schemas.microsoft.com/office/drawing/2014/main" id="{199AFD12-747D-4D77-9D6A-B638ECED4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5300" y="4975762"/>
              <a:ext cx="1112197" cy="1112200"/>
            </a:xfrm>
            <a:prstGeom prst="blockArc">
              <a:avLst>
                <a:gd name="adj1" fmla="val 67131"/>
                <a:gd name="adj2" fmla="val 41355"/>
                <a:gd name="adj3" fmla="val 22829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48" name="Right Triangle 47">
              <a:extLst>
                <a:ext uri="{FF2B5EF4-FFF2-40B4-BE49-F238E27FC236}">
                  <a16:creationId xmlns:a16="http://schemas.microsoft.com/office/drawing/2014/main" id="{7DA0C83F-01D9-4846-901C-3343A931E22C}"/>
                </a:ext>
              </a:extLst>
            </p:cNvPr>
            <p:cNvSpPr/>
            <p:nvPr/>
          </p:nvSpPr>
          <p:spPr>
            <a:xfrm>
              <a:off x="803781" y="5596561"/>
              <a:ext cx="125421" cy="8138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49" name="Right Triangle 48">
              <a:extLst>
                <a:ext uri="{FF2B5EF4-FFF2-40B4-BE49-F238E27FC236}">
                  <a16:creationId xmlns:a16="http://schemas.microsoft.com/office/drawing/2014/main" id="{C2C951AC-0D15-4A84-B6E6-BC9603217803}"/>
                </a:ext>
              </a:extLst>
            </p:cNvPr>
            <p:cNvSpPr/>
            <p:nvPr/>
          </p:nvSpPr>
          <p:spPr>
            <a:xfrm rot="5400000">
              <a:off x="919548" y="5217416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0" name="Right Triangle 49">
              <a:extLst>
                <a:ext uri="{FF2B5EF4-FFF2-40B4-BE49-F238E27FC236}">
                  <a16:creationId xmlns:a16="http://schemas.microsoft.com/office/drawing/2014/main" id="{98262E6B-64A6-4E03-BB66-DBA76DB0A87E}"/>
                </a:ext>
              </a:extLst>
            </p:cNvPr>
            <p:cNvSpPr/>
            <p:nvPr/>
          </p:nvSpPr>
          <p:spPr>
            <a:xfrm rot="10800000">
              <a:off x="1267525" y="5388558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1" name="Right Triangle 50">
              <a:extLst>
                <a:ext uri="{FF2B5EF4-FFF2-40B4-BE49-F238E27FC236}">
                  <a16:creationId xmlns:a16="http://schemas.microsoft.com/office/drawing/2014/main" id="{2240EFB7-BA41-4DD4-AD02-FBDFBE7BF4E0}"/>
                </a:ext>
              </a:extLst>
            </p:cNvPr>
            <p:cNvSpPr/>
            <p:nvPr/>
          </p:nvSpPr>
          <p:spPr>
            <a:xfrm rot="16200000">
              <a:off x="1096227" y="5736582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2" name="Right Triangle 51">
              <a:extLst>
                <a:ext uri="{FF2B5EF4-FFF2-40B4-BE49-F238E27FC236}">
                  <a16:creationId xmlns:a16="http://schemas.microsoft.com/office/drawing/2014/main" id="{9FEDED6E-11BA-43F3-90DF-6C5EDD1869CD}"/>
                </a:ext>
              </a:extLst>
            </p:cNvPr>
            <p:cNvSpPr/>
            <p:nvPr/>
          </p:nvSpPr>
          <p:spPr>
            <a:xfrm flipV="1">
              <a:off x="1565556" y="5398197"/>
              <a:ext cx="173947" cy="108507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3" name="Right Triangle 52">
              <a:extLst>
                <a:ext uri="{FF2B5EF4-FFF2-40B4-BE49-F238E27FC236}">
                  <a16:creationId xmlns:a16="http://schemas.microsoft.com/office/drawing/2014/main" id="{878476F8-D023-4547-BB96-C7568F4544C8}"/>
                </a:ext>
              </a:extLst>
            </p:cNvPr>
            <p:cNvSpPr/>
            <p:nvPr/>
          </p:nvSpPr>
          <p:spPr>
            <a:xfrm rot="5400000" flipV="1">
              <a:off x="1075970" y="6015825"/>
              <a:ext cx="173947" cy="13563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4" name="Right Triangle 53">
              <a:extLst>
                <a:ext uri="{FF2B5EF4-FFF2-40B4-BE49-F238E27FC236}">
                  <a16:creationId xmlns:a16="http://schemas.microsoft.com/office/drawing/2014/main" id="{31C9CDA7-885C-44D9-8572-50B6CBBCC689}"/>
                </a:ext>
              </a:extLst>
            </p:cNvPr>
            <p:cNvSpPr/>
            <p:nvPr/>
          </p:nvSpPr>
          <p:spPr>
            <a:xfrm rot="10800000" flipV="1">
              <a:off x="435116" y="5573507"/>
              <a:ext cx="173947" cy="9395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sp>
          <p:nvSpPr>
            <p:cNvPr id="55" name="Right Triangle 54">
              <a:extLst>
                <a:ext uri="{FF2B5EF4-FFF2-40B4-BE49-F238E27FC236}">
                  <a16:creationId xmlns:a16="http://schemas.microsoft.com/office/drawing/2014/main" id="{89F36055-35D6-4D5A-B667-12192F265852}"/>
                </a:ext>
              </a:extLst>
            </p:cNvPr>
            <p:cNvSpPr/>
            <p:nvPr/>
          </p:nvSpPr>
          <p:spPr>
            <a:xfrm rot="16200000" flipV="1">
              <a:off x="937508" y="4905386"/>
              <a:ext cx="173947" cy="13563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/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F64099AB-57CA-4F0E-A66D-43A1FCFF10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31062" b="12514"/>
            <a:stretch/>
          </p:blipFill>
          <p:spPr>
            <a:xfrm rot="19918212">
              <a:off x="417180" y="5109606"/>
              <a:ext cx="385200" cy="560865"/>
            </a:xfrm>
            <a:prstGeom prst="rect">
              <a:avLst/>
            </a:prstGeom>
          </p:spPr>
        </p:pic>
        <p:sp>
          <p:nvSpPr>
            <p:cNvPr id="57" name="Arrow: Circular 56">
              <a:extLst>
                <a:ext uri="{FF2B5EF4-FFF2-40B4-BE49-F238E27FC236}">
                  <a16:creationId xmlns:a16="http://schemas.microsoft.com/office/drawing/2014/main" id="{4AA987B2-D92F-472B-8D81-A8B6231A235B}"/>
                </a:ext>
              </a:extLst>
            </p:cNvPr>
            <p:cNvSpPr/>
            <p:nvPr/>
          </p:nvSpPr>
          <p:spPr>
            <a:xfrm rot="10800000">
              <a:off x="436539" y="4879443"/>
              <a:ext cx="1306291" cy="1306295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CFD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>
                <a:solidFill>
                  <a:schemeClr val="tx1"/>
                </a:solidFill>
              </a:endParaRPr>
            </a:p>
          </p:txBody>
        </p:sp>
        <p:sp>
          <p:nvSpPr>
            <p:cNvPr id="58" name="Arrow: Circular 57">
              <a:extLst>
                <a:ext uri="{FF2B5EF4-FFF2-40B4-BE49-F238E27FC236}">
                  <a16:creationId xmlns:a16="http://schemas.microsoft.com/office/drawing/2014/main" id="{B6CEA843-A6F2-48EE-9B25-D546C1C6681B}"/>
                </a:ext>
              </a:extLst>
            </p:cNvPr>
            <p:cNvSpPr/>
            <p:nvPr/>
          </p:nvSpPr>
          <p:spPr>
            <a:xfrm rot="5400000">
              <a:off x="442886" y="4879445"/>
              <a:ext cx="1306295" cy="1306291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098802"/>
                <a:gd name="adj5" fmla="val 17185"/>
              </a:avLst>
            </a:prstGeom>
            <a:solidFill>
              <a:srgbClr val="86BC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>
                <a:solidFill>
                  <a:schemeClr val="tx1"/>
                </a:solidFill>
              </a:endParaRPr>
            </a:p>
          </p:txBody>
        </p:sp>
        <p:sp>
          <p:nvSpPr>
            <p:cNvPr id="59" name="Arrow: Circular 58">
              <a:extLst>
                <a:ext uri="{FF2B5EF4-FFF2-40B4-BE49-F238E27FC236}">
                  <a16:creationId xmlns:a16="http://schemas.microsoft.com/office/drawing/2014/main" id="{9CE94FA5-6D8A-4525-8B46-93A60121DBAF}"/>
                </a:ext>
              </a:extLst>
            </p:cNvPr>
            <p:cNvSpPr/>
            <p:nvPr/>
          </p:nvSpPr>
          <p:spPr>
            <a:xfrm>
              <a:off x="442888" y="4879443"/>
              <a:ext cx="1306291" cy="1306295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108C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>
                <a:solidFill>
                  <a:schemeClr val="tx1"/>
                </a:solidFill>
              </a:endParaRPr>
            </a:p>
          </p:txBody>
        </p:sp>
        <p:sp>
          <p:nvSpPr>
            <p:cNvPr id="60" name="Arrow: Circular 59">
              <a:extLst>
                <a:ext uri="{FF2B5EF4-FFF2-40B4-BE49-F238E27FC236}">
                  <a16:creationId xmlns:a16="http://schemas.microsoft.com/office/drawing/2014/main" id="{E8E65FD4-3E69-4D6C-9FE3-2CB04789B89B}"/>
                </a:ext>
              </a:extLst>
            </p:cNvPr>
            <p:cNvSpPr/>
            <p:nvPr/>
          </p:nvSpPr>
          <p:spPr>
            <a:xfrm rot="16200000">
              <a:off x="442886" y="4879446"/>
              <a:ext cx="1306295" cy="1306291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6240362"/>
                <a:gd name="adj5" fmla="val 17185"/>
              </a:avLst>
            </a:prstGeom>
            <a:solidFill>
              <a:srgbClr val="146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>
                <a:solidFill>
                  <a:schemeClr val="tx1"/>
                </a:solidFill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83DA592-F9C1-482D-BCA2-DAF00D35A85A}"/>
                </a:ext>
              </a:extLst>
            </p:cNvPr>
            <p:cNvGrpSpPr/>
            <p:nvPr/>
          </p:nvGrpSpPr>
          <p:grpSpPr>
            <a:xfrm>
              <a:off x="733725" y="5156465"/>
              <a:ext cx="728138" cy="728140"/>
              <a:chOff x="4754697" y="4852569"/>
              <a:chExt cx="1116000" cy="1116000"/>
            </a:xfrm>
            <a:noFill/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C342ABC-BA8B-4298-8A04-A62501AF720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690697" y="5788569"/>
                <a:ext cx="180000" cy="180000"/>
              </a:xfrm>
              <a:prstGeom prst="ellipse">
                <a:avLst/>
              </a:prstGeom>
              <a:grp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/>
                <a:r>
                  <a:rPr lang="it-IT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3</a:t>
                </a:r>
              </a:p>
            </p:txBody>
          </p: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AEBA6B22-3B1B-483E-B963-9678B214A7CC}"/>
                  </a:ext>
                </a:extLst>
              </p:cNvPr>
              <p:cNvGrpSpPr/>
              <p:nvPr/>
            </p:nvGrpSpPr>
            <p:grpSpPr>
              <a:xfrm>
                <a:off x="4754697" y="4852569"/>
                <a:ext cx="1116000" cy="1116000"/>
                <a:chOff x="4754697" y="4914969"/>
                <a:chExt cx="1116000" cy="1116000"/>
              </a:xfrm>
              <a:grpFill/>
            </p:grpSpPr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43154A2A-21A9-4D26-8370-0C6C9B0FE077}"/>
                    </a:ext>
                  </a:extLst>
                </p:cNvPr>
                <p:cNvGrpSpPr/>
                <p:nvPr/>
              </p:nvGrpSpPr>
              <p:grpSpPr>
                <a:xfrm>
                  <a:off x="4754697" y="4914969"/>
                  <a:ext cx="1116000" cy="180000"/>
                  <a:chOff x="4754697" y="4877925"/>
                  <a:chExt cx="1116000" cy="180000"/>
                </a:xfrm>
                <a:grpFill/>
              </p:grpSpPr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C9653596-8429-4592-A9DC-6638A7C3A543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4754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wrap="square" lIns="0" tIns="0" rIns="0" bIns="0" rtlCol="0" anchor="ctr">
                    <a:noAutofit/>
                  </a:bodyPr>
                  <a:lstStyle/>
                  <a:p>
                    <a:pPr algn="ctr"/>
                    <a:r>
                      <a:rPr lang="it-IT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B4CA6BC7-8460-4F36-A012-584F43DF131F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5690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wrap="square" lIns="0" tIns="0" rIns="0" bIns="0" rtlCol="0" anchor="ctr">
                    <a:noAutofit/>
                  </a:bodyPr>
                  <a:lstStyle/>
                  <a:p>
                    <a:pPr algn="ctr"/>
                    <a:r>
                      <a:rPr lang="it-IT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2</a:t>
                    </a:r>
                  </a:p>
                </p:txBody>
              </p:sp>
            </p:grp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45B4E39-486D-4402-A961-31688A19B647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4754697" y="5850969"/>
                  <a:ext cx="180000" cy="180000"/>
                </a:xfrm>
                <a:prstGeom prst="ellipse">
                  <a:avLst/>
                </a:prstGeom>
                <a:grp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/>
                  <a:r>
                    <a:rPr lang="it-IT" b="1" dirty="0">
                      <a:solidFill>
                        <a:schemeClr val="bg1"/>
                      </a:solidFill>
                      <a:latin typeface="Raleway" panose="020B0503030101060003" pitchFamily="34" charset="0"/>
                    </a:rPr>
                    <a:t>4</a:t>
                  </a: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F6863ED-5758-4578-B435-B663D86287B0}"/>
                </a:ext>
              </a:extLst>
            </p:cNvPr>
            <p:cNvSpPr txBox="1"/>
            <p:nvPr/>
          </p:nvSpPr>
          <p:spPr>
            <a:xfrm>
              <a:off x="4328431" y="4614588"/>
              <a:ext cx="5708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dirty="0">
                  <a:latin typeface="Raleway" panose="020B0503030101060003" pitchFamily="34" charset="0"/>
                </a:rPr>
                <a:t>KNOWLEDGE MANAGEMENT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67A98C9-4750-4E1E-B3EB-C702FD688659}"/>
                </a:ext>
              </a:extLst>
            </p:cNvPr>
            <p:cNvGrpSpPr/>
            <p:nvPr/>
          </p:nvGrpSpPr>
          <p:grpSpPr>
            <a:xfrm>
              <a:off x="7706992" y="5724478"/>
              <a:ext cx="2886530" cy="647271"/>
              <a:chOff x="6901625" y="5816782"/>
              <a:chExt cx="2886530" cy="647271"/>
            </a:xfrm>
          </p:grpSpPr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5FE519B2-96FA-4CEF-A33A-6E76A4CEA24C}"/>
                  </a:ext>
                </a:extLst>
              </p:cNvPr>
              <p:cNvSpPr/>
              <p:nvPr/>
            </p:nvSpPr>
            <p:spPr>
              <a:xfrm flipH="1" flipV="1">
                <a:off x="6901625" y="5816782"/>
                <a:ext cx="2886530" cy="612000"/>
              </a:xfrm>
              <a:custGeom>
                <a:avLst/>
                <a:gdLst>
                  <a:gd name="connsiteX0" fmla="*/ 0 w 2844000"/>
                  <a:gd name="connsiteY0" fmla="*/ 612000 h 612000"/>
                  <a:gd name="connsiteX1" fmla="*/ 333014 w 2844000"/>
                  <a:gd name="connsiteY1" fmla="*/ 0 h 612000"/>
                  <a:gd name="connsiteX2" fmla="*/ 2844000 w 2844000"/>
                  <a:gd name="connsiteY2" fmla="*/ 0 h 612000"/>
                  <a:gd name="connsiteX3" fmla="*/ 2510986 w 2844000"/>
                  <a:gd name="connsiteY3" fmla="*/ 612000 h 612000"/>
                  <a:gd name="connsiteX4" fmla="*/ 0 w 2844000"/>
                  <a:gd name="connsiteY4" fmla="*/ 612000 h 612000"/>
                  <a:gd name="connsiteX0" fmla="*/ 0 w 2886530"/>
                  <a:gd name="connsiteY0" fmla="*/ 612000 h 612000"/>
                  <a:gd name="connsiteX1" fmla="*/ 375544 w 2886530"/>
                  <a:gd name="connsiteY1" fmla="*/ 0 h 612000"/>
                  <a:gd name="connsiteX2" fmla="*/ 2886530 w 2886530"/>
                  <a:gd name="connsiteY2" fmla="*/ 0 h 612000"/>
                  <a:gd name="connsiteX3" fmla="*/ 2553516 w 2886530"/>
                  <a:gd name="connsiteY3" fmla="*/ 612000 h 612000"/>
                  <a:gd name="connsiteX4" fmla="*/ 0 w 2886530"/>
                  <a:gd name="connsiteY4" fmla="*/ 612000 h 61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6530" h="612000">
                    <a:moveTo>
                      <a:pt x="0" y="612000"/>
                    </a:moveTo>
                    <a:lnTo>
                      <a:pt x="375544" y="0"/>
                    </a:lnTo>
                    <a:lnTo>
                      <a:pt x="2886530" y="0"/>
                    </a:lnTo>
                    <a:lnTo>
                      <a:pt x="2553516" y="612000"/>
                    </a:lnTo>
                    <a:lnTo>
                      <a:pt x="0" y="612000"/>
                    </a:lnTo>
                    <a:close/>
                  </a:path>
                </a:pathLst>
              </a:custGeom>
              <a:solidFill>
                <a:srgbClr val="00A989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4423AAC-3531-419A-8806-2C31068629BB}"/>
                  </a:ext>
                </a:extLst>
              </p:cNvPr>
              <p:cNvSpPr txBox="1"/>
              <p:nvPr/>
            </p:nvSpPr>
            <p:spPr>
              <a:xfrm>
                <a:off x="7192600" y="5817722"/>
                <a:ext cx="25227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u="sng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Esterno:</a:t>
                </a:r>
                <a:r>
                  <a:rPr lang="it-IT" sz="1200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 </a:t>
                </a: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condivisione del sapere verso le comunità e gli stakeholder di riferimento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33775CA-A535-4B35-B67E-8C303DF3004B}"/>
                </a:ext>
              </a:extLst>
            </p:cNvPr>
            <p:cNvGrpSpPr/>
            <p:nvPr/>
          </p:nvGrpSpPr>
          <p:grpSpPr>
            <a:xfrm>
              <a:off x="7706992" y="4881488"/>
              <a:ext cx="2844000" cy="646331"/>
              <a:chOff x="6901624" y="4991515"/>
              <a:chExt cx="2844000" cy="646331"/>
            </a:xfrm>
          </p:grpSpPr>
          <p:sp>
            <p:nvSpPr>
              <p:cNvPr id="10" name="Parallelogram 9">
                <a:extLst>
                  <a:ext uri="{FF2B5EF4-FFF2-40B4-BE49-F238E27FC236}">
                    <a16:creationId xmlns:a16="http://schemas.microsoft.com/office/drawing/2014/main" id="{8433C56B-C346-4F6F-8B60-48B5DAF3715B}"/>
                  </a:ext>
                </a:extLst>
              </p:cNvPr>
              <p:cNvSpPr/>
              <p:nvPr/>
            </p:nvSpPr>
            <p:spPr>
              <a:xfrm flipH="1">
                <a:off x="6901624" y="4997361"/>
                <a:ext cx="2844000" cy="612000"/>
              </a:xfrm>
              <a:prstGeom prst="parallelogram">
                <a:avLst>
                  <a:gd name="adj" fmla="val 54414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0" bIns="0" rtlCol="0" anchor="ctr"/>
              <a:lstStyle/>
              <a:p>
                <a:endParaRPr lang="it-IT" sz="12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42D5A4C-8B3D-43A1-9B9D-7C7986C0B79E}"/>
                  </a:ext>
                </a:extLst>
              </p:cNvPr>
              <p:cNvSpPr txBox="1"/>
              <p:nvPr/>
            </p:nvSpPr>
            <p:spPr>
              <a:xfrm>
                <a:off x="7172682" y="4991515"/>
                <a:ext cx="25227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u="sng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Interno:</a:t>
                </a:r>
                <a:r>
                  <a:rPr lang="it-IT" sz="1200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 </a:t>
                </a: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supporto alla </a:t>
                </a:r>
                <a:b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</a:br>
                <a:r>
                  <a:rPr lang="it-IT" sz="12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definizione delle strategie di intervento ed erogazione</a:t>
                </a:r>
              </a:p>
            </p:txBody>
          </p:sp>
        </p:grpSp>
        <p:sp>
          <p:nvSpPr>
            <p:cNvPr id="21" name="Arrow: Pentagon 20">
              <a:extLst>
                <a:ext uri="{FF2B5EF4-FFF2-40B4-BE49-F238E27FC236}">
                  <a16:creationId xmlns:a16="http://schemas.microsoft.com/office/drawing/2014/main" id="{22C97598-1244-4E63-B763-3554360B06E9}"/>
                </a:ext>
              </a:extLst>
            </p:cNvPr>
            <p:cNvSpPr/>
            <p:nvPr/>
          </p:nvSpPr>
          <p:spPr>
            <a:xfrm>
              <a:off x="1774229" y="5518630"/>
              <a:ext cx="2469167" cy="252000"/>
            </a:xfrm>
            <a:custGeom>
              <a:avLst/>
              <a:gdLst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88675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56830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97773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75027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4549 h 236613"/>
                <a:gd name="connsiteX1" fmla="*/ 2415970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48000"/>
                <a:gd name="connsiteY0" fmla="*/ 4549 h 236613"/>
                <a:gd name="connsiteX1" fmla="*/ 2411421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69167"/>
                <a:gd name="connsiteY0" fmla="*/ 4549 h 236613"/>
                <a:gd name="connsiteX1" fmla="*/ 2411421 w 2469167"/>
                <a:gd name="connsiteY1" fmla="*/ 0 h 236613"/>
                <a:gd name="connsiteX2" fmla="*/ 2469167 w 2469167"/>
                <a:gd name="connsiteY2" fmla="*/ 92757 h 236613"/>
                <a:gd name="connsiteX3" fmla="*/ 2375027 w 2469167"/>
                <a:gd name="connsiteY3" fmla="*/ 236613 h 236613"/>
                <a:gd name="connsiteX4" fmla="*/ 0 w 2469167"/>
                <a:gd name="connsiteY4" fmla="*/ 236613 h 236613"/>
                <a:gd name="connsiteX5" fmla="*/ 0 w 2469167"/>
                <a:gd name="connsiteY5" fmla="*/ 4549 h 23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9167" h="236613">
                  <a:moveTo>
                    <a:pt x="0" y="4549"/>
                  </a:moveTo>
                  <a:lnTo>
                    <a:pt x="2411421" y="0"/>
                  </a:lnTo>
                  <a:lnTo>
                    <a:pt x="2469167" y="92757"/>
                  </a:lnTo>
                  <a:lnTo>
                    <a:pt x="2375027" y="236613"/>
                  </a:lnTo>
                  <a:lnTo>
                    <a:pt x="0" y="236613"/>
                  </a:lnTo>
                  <a:lnTo>
                    <a:pt x="0" y="4549"/>
                  </a:lnTo>
                  <a:close/>
                </a:path>
              </a:pathLst>
            </a:custGeom>
            <a:solidFill>
              <a:srgbClr val="8BC327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615E052-8DE7-495B-9533-5D16F26D068C}"/>
                </a:ext>
              </a:extLst>
            </p:cNvPr>
            <p:cNvSpPr txBox="1"/>
            <p:nvPr/>
          </p:nvSpPr>
          <p:spPr>
            <a:xfrm>
              <a:off x="1737436" y="4985306"/>
              <a:ext cx="2412451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Pianificazione intervento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Realizzazione del progetto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b="1" dirty="0">
                  <a:solidFill>
                    <a:schemeClr val="bg1"/>
                  </a:solidFill>
                  <a:latin typeface="Raleway" panose="020B0503030101060003" pitchFamily="34" charset="0"/>
                </a:rPr>
                <a:t>Monitoraggio e valutazione</a:t>
              </a:r>
            </a:p>
            <a:p>
              <a:pPr marL="228600" indent="-228600">
                <a:spcBef>
                  <a:spcPts val="600"/>
                </a:spcBef>
                <a:buAutoNum type="arabicPeriod"/>
              </a:pPr>
              <a:r>
                <a:rPr lang="it-IT" sz="1200" dirty="0">
                  <a:latin typeface="Raleway" panose="020B0503030101060003" pitchFamily="34" charset="0"/>
                </a:rPr>
                <a:t>Azioni di miglioramento</a:t>
              </a:r>
            </a:p>
          </p:txBody>
        </p:sp>
        <p:sp>
          <p:nvSpPr>
            <p:cNvPr id="3" name="Heptagon 2">
              <a:extLst>
                <a:ext uri="{FF2B5EF4-FFF2-40B4-BE49-F238E27FC236}">
                  <a16:creationId xmlns:a16="http://schemas.microsoft.com/office/drawing/2014/main" id="{92E7043F-5C3D-4730-AB84-EF1B6A87FDFE}"/>
                </a:ext>
              </a:extLst>
            </p:cNvPr>
            <p:cNvSpPr/>
            <p:nvPr/>
          </p:nvSpPr>
          <p:spPr>
            <a:xfrm>
              <a:off x="4330571" y="4896225"/>
              <a:ext cx="3655653" cy="1448389"/>
            </a:xfrm>
            <a:custGeom>
              <a:avLst/>
              <a:gdLst>
                <a:gd name="connsiteX0" fmla="*/ -5 w 1739832"/>
                <a:gd name="connsiteY0" fmla="*/ 753816 h 1172147"/>
                <a:gd name="connsiteX1" fmla="*/ 172297 w 1739832"/>
                <a:gd name="connsiteY1" fmla="*/ 232159 h 1172147"/>
                <a:gd name="connsiteX2" fmla="*/ 869916 w 1739832"/>
                <a:gd name="connsiteY2" fmla="*/ 0 h 1172147"/>
                <a:gd name="connsiteX3" fmla="*/ 1567535 w 1739832"/>
                <a:gd name="connsiteY3" fmla="*/ 232159 h 1172147"/>
                <a:gd name="connsiteX4" fmla="*/ 1739837 w 1739832"/>
                <a:gd name="connsiteY4" fmla="*/ 753816 h 1172147"/>
                <a:gd name="connsiteX5" fmla="*/ 1257063 w 1739832"/>
                <a:gd name="connsiteY5" fmla="*/ 1172153 h 1172147"/>
                <a:gd name="connsiteX6" fmla="*/ 482769 w 1739832"/>
                <a:gd name="connsiteY6" fmla="*/ 1172153 h 1172147"/>
                <a:gd name="connsiteX7" fmla="*/ -5 w 1739832"/>
                <a:gd name="connsiteY7" fmla="*/ 753816 h 1172147"/>
                <a:gd name="connsiteX0" fmla="*/ 0 w 1739842"/>
                <a:gd name="connsiteY0" fmla="*/ 753816 h 1172153"/>
                <a:gd name="connsiteX1" fmla="*/ 5589 w 1739842"/>
                <a:gd name="connsiteY1" fmla="*/ 530223 h 1172153"/>
                <a:gd name="connsiteX2" fmla="*/ 869921 w 1739842"/>
                <a:gd name="connsiteY2" fmla="*/ 0 h 1172153"/>
                <a:gd name="connsiteX3" fmla="*/ 1567540 w 1739842"/>
                <a:gd name="connsiteY3" fmla="*/ 232159 h 1172153"/>
                <a:gd name="connsiteX4" fmla="*/ 1739842 w 1739842"/>
                <a:gd name="connsiteY4" fmla="*/ 753816 h 1172153"/>
                <a:gd name="connsiteX5" fmla="*/ 1257068 w 1739842"/>
                <a:gd name="connsiteY5" fmla="*/ 1172153 h 1172153"/>
                <a:gd name="connsiteX6" fmla="*/ 482774 w 1739842"/>
                <a:gd name="connsiteY6" fmla="*/ 1172153 h 1172153"/>
                <a:gd name="connsiteX7" fmla="*/ 0 w 1739842"/>
                <a:gd name="connsiteY7" fmla="*/ 753816 h 1172153"/>
                <a:gd name="connsiteX0" fmla="*/ 0 w 1739842"/>
                <a:gd name="connsiteY0" fmla="*/ 905374 h 1323711"/>
                <a:gd name="connsiteX1" fmla="*/ 5589 w 1739842"/>
                <a:gd name="connsiteY1" fmla="*/ 681781 h 1323711"/>
                <a:gd name="connsiteX2" fmla="*/ 258637 w 1739842"/>
                <a:gd name="connsiteY2" fmla="*/ 0 h 1323711"/>
                <a:gd name="connsiteX3" fmla="*/ 1567540 w 1739842"/>
                <a:gd name="connsiteY3" fmla="*/ 383717 h 1323711"/>
                <a:gd name="connsiteX4" fmla="*/ 1739842 w 1739842"/>
                <a:gd name="connsiteY4" fmla="*/ 905374 h 1323711"/>
                <a:gd name="connsiteX5" fmla="*/ 1257068 w 1739842"/>
                <a:gd name="connsiteY5" fmla="*/ 1323711 h 1323711"/>
                <a:gd name="connsiteX6" fmla="*/ 482774 w 1739842"/>
                <a:gd name="connsiteY6" fmla="*/ 1323711 h 1323711"/>
                <a:gd name="connsiteX7" fmla="*/ 0 w 1739842"/>
                <a:gd name="connsiteY7" fmla="*/ 905374 h 1323711"/>
                <a:gd name="connsiteX0" fmla="*/ 0 w 3088172"/>
                <a:gd name="connsiteY0" fmla="*/ 905604 h 1323941"/>
                <a:gd name="connsiteX1" fmla="*/ 5589 w 3088172"/>
                <a:gd name="connsiteY1" fmla="*/ 682011 h 1323941"/>
                <a:gd name="connsiteX2" fmla="*/ 258637 w 3088172"/>
                <a:gd name="connsiteY2" fmla="*/ 230 h 1323941"/>
                <a:gd name="connsiteX3" fmla="*/ 3088172 w 3088172"/>
                <a:gd name="connsiteY3" fmla="*/ 0 h 1323941"/>
                <a:gd name="connsiteX4" fmla="*/ 1739842 w 3088172"/>
                <a:gd name="connsiteY4" fmla="*/ 905604 h 1323941"/>
                <a:gd name="connsiteX5" fmla="*/ 1257068 w 3088172"/>
                <a:gd name="connsiteY5" fmla="*/ 1323941 h 1323941"/>
                <a:gd name="connsiteX6" fmla="*/ 482774 w 3088172"/>
                <a:gd name="connsiteY6" fmla="*/ 1323941 h 1323941"/>
                <a:gd name="connsiteX7" fmla="*/ 0 w 3088172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125706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7063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14619 w 3446858"/>
                <a:gd name="connsiteY0" fmla="*/ 905604 h 1323941"/>
                <a:gd name="connsiteX1" fmla="*/ 0 w 3446858"/>
                <a:gd name="connsiteY1" fmla="*/ 687063 h 1323941"/>
                <a:gd name="connsiteX2" fmla="*/ 253048 w 3446858"/>
                <a:gd name="connsiteY2" fmla="*/ 230 h 1323941"/>
                <a:gd name="connsiteX3" fmla="*/ 3082583 w 3446858"/>
                <a:gd name="connsiteY3" fmla="*/ 0 h 1323941"/>
                <a:gd name="connsiteX4" fmla="*/ 3446858 w 3446858"/>
                <a:gd name="connsiteY4" fmla="*/ 673215 h 1323941"/>
                <a:gd name="connsiteX5" fmla="*/ 3105539 w 3446858"/>
                <a:gd name="connsiteY5" fmla="*/ 1323941 h 1323941"/>
                <a:gd name="connsiteX6" fmla="*/ 249848 w 3446858"/>
                <a:gd name="connsiteY6" fmla="*/ 1313837 h 1323941"/>
                <a:gd name="connsiteX7" fmla="*/ 14619 w 3446858"/>
                <a:gd name="connsiteY7" fmla="*/ 905604 h 1323941"/>
                <a:gd name="connsiteX0" fmla="*/ 10385 w 3442624"/>
                <a:gd name="connsiteY0" fmla="*/ 905604 h 1323941"/>
                <a:gd name="connsiteX1" fmla="*/ 0 w 3442624"/>
                <a:gd name="connsiteY1" fmla="*/ 661663 h 1323941"/>
                <a:gd name="connsiteX2" fmla="*/ 248814 w 3442624"/>
                <a:gd name="connsiteY2" fmla="*/ 230 h 1323941"/>
                <a:gd name="connsiteX3" fmla="*/ 3078349 w 3442624"/>
                <a:gd name="connsiteY3" fmla="*/ 0 h 1323941"/>
                <a:gd name="connsiteX4" fmla="*/ 3442624 w 3442624"/>
                <a:gd name="connsiteY4" fmla="*/ 673215 h 1323941"/>
                <a:gd name="connsiteX5" fmla="*/ 3101305 w 3442624"/>
                <a:gd name="connsiteY5" fmla="*/ 1323941 h 1323941"/>
                <a:gd name="connsiteX6" fmla="*/ 245614 w 3442624"/>
                <a:gd name="connsiteY6" fmla="*/ 1313837 h 1323941"/>
                <a:gd name="connsiteX7" fmla="*/ 10385 w 3442624"/>
                <a:gd name="connsiteY7" fmla="*/ 905604 h 1323941"/>
                <a:gd name="connsiteX0" fmla="*/ 6152 w 3438391"/>
                <a:gd name="connsiteY0" fmla="*/ 905604 h 1323941"/>
                <a:gd name="connsiteX1" fmla="*/ 0 w 3438391"/>
                <a:gd name="connsiteY1" fmla="*/ 695529 h 1323941"/>
                <a:gd name="connsiteX2" fmla="*/ 244581 w 3438391"/>
                <a:gd name="connsiteY2" fmla="*/ 230 h 1323941"/>
                <a:gd name="connsiteX3" fmla="*/ 3074116 w 3438391"/>
                <a:gd name="connsiteY3" fmla="*/ 0 h 1323941"/>
                <a:gd name="connsiteX4" fmla="*/ 3438391 w 3438391"/>
                <a:gd name="connsiteY4" fmla="*/ 673215 h 1323941"/>
                <a:gd name="connsiteX5" fmla="*/ 3097072 w 3438391"/>
                <a:gd name="connsiteY5" fmla="*/ 1323941 h 1323941"/>
                <a:gd name="connsiteX6" fmla="*/ 241381 w 3438391"/>
                <a:gd name="connsiteY6" fmla="*/ 1313837 h 1323941"/>
                <a:gd name="connsiteX7" fmla="*/ 6152 w 3438391"/>
                <a:gd name="connsiteY7" fmla="*/ 905604 h 1323941"/>
                <a:gd name="connsiteX0" fmla="*/ 6152 w 3438391"/>
                <a:gd name="connsiteY0" fmla="*/ 905604 h 1330770"/>
                <a:gd name="connsiteX1" fmla="*/ 0 w 3438391"/>
                <a:gd name="connsiteY1" fmla="*/ 695529 h 1330770"/>
                <a:gd name="connsiteX2" fmla="*/ 244581 w 3438391"/>
                <a:gd name="connsiteY2" fmla="*/ 230 h 1330770"/>
                <a:gd name="connsiteX3" fmla="*/ 3074116 w 3438391"/>
                <a:gd name="connsiteY3" fmla="*/ 0 h 1330770"/>
                <a:gd name="connsiteX4" fmla="*/ 3438391 w 3438391"/>
                <a:gd name="connsiteY4" fmla="*/ 673215 h 1330770"/>
                <a:gd name="connsiteX5" fmla="*/ 3097072 w 3438391"/>
                <a:gd name="connsiteY5" fmla="*/ 1323941 h 1330770"/>
                <a:gd name="connsiteX6" fmla="*/ 241381 w 3438391"/>
                <a:gd name="connsiteY6" fmla="*/ 1330770 h 1330770"/>
                <a:gd name="connsiteX7" fmla="*/ 6152 w 3438391"/>
                <a:gd name="connsiteY7" fmla="*/ 905604 h 1330770"/>
                <a:gd name="connsiteX0" fmla="*/ 6152 w 3425691"/>
                <a:gd name="connsiteY0" fmla="*/ 9056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05604 h 1330770"/>
                <a:gd name="connsiteX0" fmla="*/ 6152 w 3425691"/>
                <a:gd name="connsiteY0" fmla="*/ 9691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69104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10147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425691"/>
                <a:gd name="connsiteY0" fmla="*/ 910147 h 1330770"/>
                <a:gd name="connsiteX1" fmla="*/ 0 w 3425691"/>
                <a:gd name="connsiteY1" fmla="*/ 690092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398446"/>
                <a:gd name="connsiteY0" fmla="*/ 910147 h 1330770"/>
                <a:gd name="connsiteX1" fmla="*/ 0 w 3398446"/>
                <a:gd name="connsiteY1" fmla="*/ 690092 h 1330770"/>
                <a:gd name="connsiteX2" fmla="*/ 244581 w 3398446"/>
                <a:gd name="connsiteY2" fmla="*/ 230 h 1330770"/>
                <a:gd name="connsiteX3" fmla="*/ 3074116 w 3398446"/>
                <a:gd name="connsiteY3" fmla="*/ 0 h 1330770"/>
                <a:gd name="connsiteX4" fmla="*/ 3398446 w 3398446"/>
                <a:gd name="connsiteY4" fmla="*/ 560338 h 1330770"/>
                <a:gd name="connsiteX5" fmla="*/ 3097072 w 3398446"/>
                <a:gd name="connsiteY5" fmla="*/ 1323941 h 1330770"/>
                <a:gd name="connsiteX6" fmla="*/ 241381 w 3398446"/>
                <a:gd name="connsiteY6" fmla="*/ 1330770 h 1330770"/>
                <a:gd name="connsiteX7" fmla="*/ 6152 w 3398446"/>
                <a:gd name="connsiteY7" fmla="*/ 910147 h 1330770"/>
                <a:gd name="connsiteX0" fmla="*/ 6152 w 3405387"/>
                <a:gd name="connsiteY0" fmla="*/ 910147 h 1330770"/>
                <a:gd name="connsiteX1" fmla="*/ 0 w 3405387"/>
                <a:gd name="connsiteY1" fmla="*/ 690092 h 1330770"/>
                <a:gd name="connsiteX2" fmla="*/ 244581 w 3405387"/>
                <a:gd name="connsiteY2" fmla="*/ 230 h 1330770"/>
                <a:gd name="connsiteX3" fmla="*/ 3074116 w 3405387"/>
                <a:gd name="connsiteY3" fmla="*/ 0 h 1330770"/>
                <a:gd name="connsiteX4" fmla="*/ 3405387 w 3405387"/>
                <a:gd name="connsiteY4" fmla="*/ 652048 h 1330770"/>
                <a:gd name="connsiteX5" fmla="*/ 3097072 w 3405387"/>
                <a:gd name="connsiteY5" fmla="*/ 1323941 h 1330770"/>
                <a:gd name="connsiteX6" fmla="*/ 241381 w 3405387"/>
                <a:gd name="connsiteY6" fmla="*/ 1330770 h 1330770"/>
                <a:gd name="connsiteX7" fmla="*/ 6152 w 3405387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97072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591831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52048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126446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8523"/>
                <a:gd name="connsiteX1" fmla="*/ 4260 w 3451298"/>
                <a:gd name="connsiteY1" fmla="*/ 591831 h 1338523"/>
                <a:gd name="connsiteX2" fmla="*/ 126446 w 3451298"/>
                <a:gd name="connsiteY2" fmla="*/ 230 h 1338523"/>
                <a:gd name="connsiteX3" fmla="*/ 3078376 w 3451298"/>
                <a:gd name="connsiteY3" fmla="*/ 0 h 1338523"/>
                <a:gd name="connsiteX4" fmla="*/ 3451298 w 3451298"/>
                <a:gd name="connsiteY4" fmla="*/ 671701 h 1338523"/>
                <a:gd name="connsiteX5" fmla="*/ 3066624 w 3451298"/>
                <a:gd name="connsiteY5" fmla="*/ 1323941 h 1338523"/>
                <a:gd name="connsiteX6" fmla="*/ 123246 w 3451298"/>
                <a:gd name="connsiteY6" fmla="*/ 1338523 h 1338523"/>
                <a:gd name="connsiteX7" fmla="*/ 0 w 3451298"/>
                <a:gd name="connsiteY7" fmla="*/ 811887 h 1338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1298" h="1338523">
                  <a:moveTo>
                    <a:pt x="0" y="811887"/>
                  </a:moveTo>
                  <a:lnTo>
                    <a:pt x="4260" y="591831"/>
                  </a:lnTo>
                  <a:lnTo>
                    <a:pt x="126446" y="230"/>
                  </a:lnTo>
                  <a:lnTo>
                    <a:pt x="3078376" y="0"/>
                  </a:lnTo>
                  <a:lnTo>
                    <a:pt x="3451298" y="671701"/>
                  </a:lnTo>
                  <a:lnTo>
                    <a:pt x="3066624" y="1323941"/>
                  </a:lnTo>
                  <a:lnTo>
                    <a:pt x="123246" y="1338523"/>
                  </a:lnTo>
                  <a:lnTo>
                    <a:pt x="0" y="811887"/>
                  </a:lnTo>
                  <a:close/>
                </a:path>
              </a:pathLst>
            </a:custGeom>
            <a:noFill/>
            <a:ln w="22225">
              <a:solidFill>
                <a:srgbClr val="86BC2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4B4A64B-D45C-4CCC-B520-BCDE08B7F5A1}"/>
                </a:ext>
              </a:extLst>
            </p:cNvPr>
            <p:cNvSpPr txBox="1"/>
            <p:nvPr/>
          </p:nvSpPr>
          <p:spPr>
            <a:xfrm>
              <a:off x="4963315" y="6105599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endParaRPr lang="it-IT" sz="1000" dirty="0">
                <a:latin typeface="Raleway" panose="020B0503030101060003" pitchFamily="34" charset="0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EDAC875F-859D-4107-8BDC-0D2B48C2E849}"/>
              </a:ext>
            </a:extLst>
          </p:cNvPr>
          <p:cNvSpPr txBox="1"/>
          <p:nvPr/>
        </p:nvSpPr>
        <p:spPr>
          <a:xfrm>
            <a:off x="4459014" y="4976909"/>
            <a:ext cx="332996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Monitoraggio (sempre presente)</a:t>
            </a:r>
          </a:p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Valutazione di implementazione (facoltativa)</a:t>
            </a:r>
          </a:p>
          <a:p>
            <a:pPr marL="265113" indent="-265113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Valutazione d’impatto (facoltativa): </a:t>
            </a:r>
          </a:p>
          <a:p>
            <a:pPr marL="446088" indent="-25717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qualitativa</a:t>
            </a:r>
          </a:p>
          <a:p>
            <a:pPr marL="446088" indent="-25717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</a:pPr>
            <a:r>
              <a:rPr lang="it-IT" sz="1050" dirty="0">
                <a:latin typeface="Raleway" panose="020B0503030101060003" pitchFamily="34" charset="0"/>
              </a:rPr>
              <a:t>quantitativa: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7F859D7-B513-4EB4-AB5B-7AC60E8A1B73}"/>
              </a:ext>
            </a:extLst>
          </p:cNvPr>
          <p:cNvSpPr/>
          <p:nvPr/>
        </p:nvSpPr>
        <p:spPr>
          <a:xfrm>
            <a:off x="5175968" y="6110430"/>
            <a:ext cx="252000" cy="104856"/>
          </a:xfrm>
          <a:prstGeom prst="roundRect">
            <a:avLst/>
          </a:prstGeom>
          <a:solidFill>
            <a:srgbClr val="99D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 dirty="0">
              <a:latin typeface="Raleway" panose="020B0503030101060003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DB91BA8-DF3C-459C-8400-E25303F4B431}"/>
              </a:ext>
            </a:extLst>
          </p:cNvPr>
          <p:cNvSpPr txBox="1"/>
          <p:nvPr/>
        </p:nvSpPr>
        <p:spPr>
          <a:xfrm>
            <a:off x="5466224" y="6085914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non controfattuale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6541445-D91D-4C8B-A4FA-32E767B09A5D}"/>
              </a:ext>
            </a:extLst>
          </p:cNvPr>
          <p:cNvSpPr/>
          <p:nvPr/>
        </p:nvSpPr>
        <p:spPr>
          <a:xfrm>
            <a:off x="5076489" y="5966275"/>
            <a:ext cx="360000" cy="104856"/>
          </a:xfrm>
          <a:prstGeom prst="roundRect">
            <a:avLst/>
          </a:prstGeom>
          <a:solidFill>
            <a:srgbClr val="68A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>
              <a:latin typeface="Raleway" panose="020B05030301010600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A266171-077D-4620-B893-559AEF02A5F0}"/>
              </a:ext>
            </a:extLst>
          </p:cNvPr>
          <p:cNvSpPr txBox="1"/>
          <p:nvPr/>
        </p:nvSpPr>
        <p:spPr>
          <a:xfrm>
            <a:off x="5474613" y="5941759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controfattuale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EC319A52-6418-4889-8FDE-3A068C5D70C2}"/>
              </a:ext>
            </a:extLst>
          </p:cNvPr>
          <p:cNvSpPr/>
          <p:nvPr/>
        </p:nvSpPr>
        <p:spPr>
          <a:xfrm>
            <a:off x="4975245" y="5822121"/>
            <a:ext cx="468000" cy="104856"/>
          </a:xfrm>
          <a:prstGeom prst="roundRect">
            <a:avLst/>
          </a:prstGeom>
          <a:solidFill>
            <a:srgbClr val="4167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it-IT" sz="1100">
              <a:latin typeface="Raleway" panose="020B0503030101060003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2B45F96-17BF-410B-A802-A2AEE16239E8}"/>
              </a:ext>
            </a:extLst>
          </p:cNvPr>
          <p:cNvSpPr txBox="1"/>
          <p:nvPr/>
        </p:nvSpPr>
        <p:spPr>
          <a:xfrm>
            <a:off x="5479109" y="5797604"/>
            <a:ext cx="2520000" cy="15388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it-IT" sz="1000" dirty="0" err="1">
                <a:latin typeface="Raleway" panose="020B0503030101060003" pitchFamily="34" charset="0"/>
              </a:rPr>
              <a:t>Outcome</a:t>
            </a:r>
            <a:r>
              <a:rPr lang="it-IT" sz="1000" dirty="0">
                <a:latin typeface="Raleway" panose="020B0503030101060003" pitchFamily="34" charset="0"/>
              </a:rPr>
              <a:t> controfattuale sperimentale</a:t>
            </a:r>
          </a:p>
        </p:txBody>
      </p:sp>
    </p:spTree>
    <p:extLst>
      <p:ext uri="{BB962C8B-B14F-4D97-AF65-F5344CB8AC3E}">
        <p14:creationId xmlns:p14="http://schemas.microsoft.com/office/powerpoint/2010/main" val="4034994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5933" y="217870"/>
            <a:ext cx="10049890" cy="620376"/>
          </a:xfrm>
        </p:spPr>
        <p:txBody>
          <a:bodyPr>
            <a:normAutofit fontScale="90000"/>
          </a:bodyPr>
          <a:lstStyle/>
          <a:p>
            <a:r>
              <a:rPr lang="it-IT" dirty="0"/>
              <a:t>Numeri </a:t>
            </a:r>
            <a:r>
              <a:rPr lang="it-IT" b="0" dirty="0"/>
              <a:t>| La dimensione della Compagnia a colpo d’occhio nel biennio 2017-18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09AD-2E38-48F5-A31B-2F320956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3F6ECAFA-1E17-4DAC-8F54-69DCD8A39B03}"/>
              </a:ext>
            </a:extLst>
          </p:cNvPr>
          <p:cNvSpPr txBox="1">
            <a:spLocks/>
          </p:cNvSpPr>
          <p:nvPr/>
        </p:nvSpPr>
        <p:spPr>
          <a:xfrm>
            <a:off x="455933" y="1489870"/>
            <a:ext cx="11280134" cy="18257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it-IT" sz="1200" dirty="0"/>
              <a:t>Di seguito vengono riportati i </a:t>
            </a:r>
            <a:r>
              <a:rPr lang="it-IT" sz="1200" b="1" dirty="0"/>
              <a:t>risultati dell’attività operativa della Compagnia nel biennio 2017-2018</a:t>
            </a:r>
            <a:r>
              <a:rPr lang="it-IT" sz="1200" dirty="0"/>
              <a:t>, come presentati nel bilancio di metà mandato.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it-IT" sz="1200" dirty="0"/>
              <a:t>Tra il 2017 e il 2018 sono pervenute alla Compagnia oltre 4.000 richieste per un controvalore di oltre 512 milioni di euro. Di queste </a:t>
            </a:r>
            <a:r>
              <a:rPr lang="it-IT" sz="1200" b="1" dirty="0"/>
              <a:t>1.711</a:t>
            </a:r>
            <a:r>
              <a:rPr lang="it-IT" sz="1200" dirty="0"/>
              <a:t>, pari al 42,7%, sono state </a:t>
            </a:r>
            <a:r>
              <a:rPr lang="it-IT" sz="1200" b="1" dirty="0"/>
              <a:t>supportate dalla Compagnia, attraverso l’erogazione di </a:t>
            </a:r>
            <a:r>
              <a:rPr lang="it-IT" sz="1200" dirty="0"/>
              <a:t>oltre </a:t>
            </a:r>
            <a:r>
              <a:rPr lang="it-IT" sz="1200" b="1" dirty="0"/>
              <a:t>357 milioni di euro</a:t>
            </a:r>
            <a:r>
              <a:rPr lang="it-IT" sz="1200" dirty="0"/>
              <a:t>, pari a circa il 70% dei fondi richiesti dal territorio. Un trend di erogazione in costante crescita negli ultimi 4 anni e con un </a:t>
            </a:r>
            <a:r>
              <a:rPr lang="it-IT" sz="1200" b="1" dirty="0"/>
              <a:t>valore medio per progetto di 209 mila euro. </a:t>
            </a:r>
            <a:r>
              <a:rPr lang="it-IT" sz="1200" dirty="0"/>
              <a:t>Proprio questo dato appare interessante: aumentano i </a:t>
            </a:r>
            <a:r>
              <a:rPr lang="it-IT" sz="1200" b="1" dirty="0"/>
              <a:t>progetti a elevata</a:t>
            </a:r>
            <a:r>
              <a:rPr lang="it-IT" sz="1200" dirty="0"/>
              <a:t> </a:t>
            </a:r>
            <a:r>
              <a:rPr lang="it-IT" sz="1200" b="1" dirty="0"/>
              <a:t>complessità</a:t>
            </a:r>
            <a:r>
              <a:rPr lang="it-IT" sz="1200" dirty="0"/>
              <a:t> e presentati da </a:t>
            </a:r>
            <a:r>
              <a:rPr lang="it-IT" sz="1200" b="1" dirty="0"/>
              <a:t>reti di stakeholder</a:t>
            </a:r>
            <a:r>
              <a:rPr lang="it-IT" sz="1200" dirty="0"/>
              <a:t>.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it-IT" sz="1200" dirty="0"/>
              <a:t>Guardando alla tipologia di progetto il </a:t>
            </a:r>
            <a:r>
              <a:rPr lang="it-IT" sz="1200" b="1" dirty="0"/>
              <a:t>grant-making </a:t>
            </a:r>
            <a:r>
              <a:rPr lang="it-IT" sz="1200" dirty="0"/>
              <a:t>si conferma lo strumento principale, seguito dal sostegno agli </a:t>
            </a:r>
            <a:r>
              <a:rPr lang="it-IT" sz="1200" b="1" dirty="0"/>
              <a:t>enti strumentali </a:t>
            </a:r>
            <a:r>
              <a:rPr lang="it-IT" sz="1200" dirty="0"/>
              <a:t>e dalle </a:t>
            </a:r>
            <a:r>
              <a:rPr lang="it-IT" sz="1200" b="1" dirty="0"/>
              <a:t>convenzioni</a:t>
            </a:r>
            <a:r>
              <a:rPr lang="it-IT" sz="1200" dirty="0"/>
              <a:t>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A00E98-7AAE-4DF4-8D6B-62E152351F28}"/>
              </a:ext>
            </a:extLst>
          </p:cNvPr>
          <p:cNvGraphicFramePr>
            <a:graphicFrameLocks noGrp="1"/>
          </p:cNvGraphicFramePr>
          <p:nvPr/>
        </p:nvGraphicFramePr>
        <p:xfrm>
          <a:off x="473087" y="4217945"/>
          <a:ext cx="6588000" cy="21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49034394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615403787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068096272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1361221458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31719945"/>
                    </a:ext>
                  </a:extLst>
                </a:gridCol>
              </a:tblGrid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Aree</a:t>
                      </a:r>
                    </a:p>
                  </a:txBody>
                  <a:tcPr marL="72000" marR="72000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Erogato 2017-18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% sul totale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Progetti 2017-18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% sul totale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140811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Ricerca e Sanità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94.509.000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26,5%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220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12,8%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067937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Arte, Attività e Beni culturali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64.243.000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17,9%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537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31,4%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61386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Innovazione culturale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14.184.000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4,1%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205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11,9%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12054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Politiche sociali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150.609.000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42,0%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456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26,6%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084785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Filantropia e Territorio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23.480.000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6,6%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149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8,8%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280429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Programmi e piano strategico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10.126.000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2,9%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144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8,5%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930877"/>
                  </a:ext>
                </a:extLst>
              </a:tr>
              <a:tr h="265500">
                <a:tc>
                  <a:txBody>
                    <a:bodyPr/>
                    <a:lstStyle/>
                    <a:p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Totale</a:t>
                      </a:r>
                    </a:p>
                  </a:txBody>
                  <a:tcPr marL="72000" marR="72000" marT="36000" marB="36000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357.151.000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100%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1.711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100%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043500"/>
                  </a:ext>
                </a:extLst>
              </a:tr>
            </a:tbl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F808A0D1-44F8-4A18-B58B-053DCA6CAE79}"/>
              </a:ext>
            </a:extLst>
          </p:cNvPr>
          <p:cNvGraphicFramePr/>
          <p:nvPr/>
        </p:nvGraphicFramePr>
        <p:xfrm>
          <a:off x="7399322" y="4217946"/>
          <a:ext cx="4353899" cy="21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7" name="Rectangle 86">
            <a:extLst>
              <a:ext uri="{FF2B5EF4-FFF2-40B4-BE49-F238E27FC236}">
                <a16:creationId xmlns:a16="http://schemas.microsoft.com/office/drawing/2014/main" id="{4B7D9911-5C9C-4F5E-80EB-31D33286E483}"/>
              </a:ext>
            </a:extLst>
          </p:cNvPr>
          <p:cNvSpPr/>
          <p:nvPr/>
        </p:nvSpPr>
        <p:spPr>
          <a:xfrm>
            <a:off x="7399322" y="3854879"/>
            <a:ext cx="4316440" cy="276999"/>
          </a:xfrm>
          <a:prstGeom prst="rect">
            <a:avLst/>
          </a:prstGeom>
          <a:solidFill>
            <a:srgbClr val="00A989"/>
          </a:solidFill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1200" b="1" dirty="0">
                <a:solidFill>
                  <a:schemeClr val="bg1"/>
                </a:solidFill>
                <a:latin typeface="Raleway" panose="020B0503030101060003" pitchFamily="34" charset="0"/>
              </a:rPr>
              <a:t>Erogato biennio 2017-18 per tipologia di progetto (%)</a:t>
            </a:r>
            <a:endParaRPr lang="it-IT" sz="1200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054E253-C665-42D9-902C-3E34CDD5FDB6}"/>
              </a:ext>
            </a:extLst>
          </p:cNvPr>
          <p:cNvSpPr/>
          <p:nvPr/>
        </p:nvSpPr>
        <p:spPr>
          <a:xfrm>
            <a:off x="473087" y="3854879"/>
            <a:ext cx="6588000" cy="276999"/>
          </a:xfrm>
          <a:prstGeom prst="rect">
            <a:avLst/>
          </a:prstGeom>
          <a:solidFill>
            <a:srgbClr val="00A989"/>
          </a:solidFill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1200" b="1" dirty="0">
                <a:solidFill>
                  <a:schemeClr val="bg1"/>
                </a:solidFill>
                <a:latin typeface="Raleway" panose="020B0503030101060003" pitchFamily="34" charset="0"/>
              </a:rPr>
              <a:t>Erogato e numero progetti nel biennio 2017,18 per Area (€, %)</a:t>
            </a:r>
            <a:endParaRPr lang="it-IT" sz="1200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976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04C876E-860E-468B-B542-6B830D06A35E}"/>
              </a:ext>
            </a:extLst>
          </p:cNvPr>
          <p:cNvGrpSpPr/>
          <p:nvPr/>
        </p:nvGrpSpPr>
        <p:grpSpPr>
          <a:xfrm>
            <a:off x="8412863" y="4255255"/>
            <a:ext cx="3540095" cy="1213904"/>
            <a:chOff x="4459014" y="5059454"/>
            <a:chExt cx="3540095" cy="1213904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A681D57-F3D9-43E6-B6A6-E17EF2C417CF}"/>
                </a:ext>
              </a:extLst>
            </p:cNvPr>
            <p:cNvSpPr txBox="1"/>
            <p:nvPr/>
          </p:nvSpPr>
          <p:spPr>
            <a:xfrm>
              <a:off x="4459014" y="5059454"/>
              <a:ext cx="3329963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5113" indent="-265113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b="1">
                  <a:latin typeface="Raleway" panose="020B0503030101060003" pitchFamily="34" charset="0"/>
                </a:rPr>
                <a:t>Monitoraggio</a:t>
              </a:r>
              <a:endParaRPr lang="it-IT" sz="1050" b="1" dirty="0">
                <a:latin typeface="Raleway" panose="020B0503030101060003" pitchFamily="34" charset="0"/>
              </a:endParaRPr>
            </a:p>
            <a:p>
              <a:pPr marL="265113" indent="-265113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b="1" dirty="0">
                  <a:latin typeface="Raleway" panose="020B0503030101060003" pitchFamily="34" charset="0"/>
                </a:rPr>
                <a:t>Valutazione di implementazione</a:t>
              </a:r>
            </a:p>
            <a:p>
              <a:pPr marL="265113" indent="-265113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b="1" dirty="0">
                  <a:latin typeface="Raleway" panose="020B0503030101060003" pitchFamily="34" charset="0"/>
                </a:rPr>
                <a:t>Valutazione d’impatto: </a:t>
              </a:r>
            </a:p>
            <a:p>
              <a:pPr marL="446088" indent="-25717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dirty="0">
                  <a:latin typeface="Raleway" panose="020B0503030101060003" pitchFamily="34" charset="0"/>
                </a:rPr>
                <a:t>qualitativa</a:t>
              </a:r>
            </a:p>
            <a:p>
              <a:pPr marL="446088" indent="-25717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</a:pPr>
              <a:r>
                <a:rPr lang="it-IT" sz="1050" b="1" dirty="0">
                  <a:latin typeface="Raleway" panose="020B0503030101060003" pitchFamily="34" charset="0"/>
                </a:rPr>
                <a:t>quantitativa:</a:t>
              </a:r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DDA101D8-CDA9-4719-A2A2-1065E4B7BF49}"/>
                </a:ext>
              </a:extLst>
            </p:cNvPr>
            <p:cNvSpPr/>
            <p:nvPr/>
          </p:nvSpPr>
          <p:spPr>
            <a:xfrm>
              <a:off x="5175968" y="6143986"/>
              <a:ext cx="252000" cy="104856"/>
            </a:xfrm>
            <a:prstGeom prst="roundRect">
              <a:avLst/>
            </a:prstGeom>
            <a:solidFill>
              <a:srgbClr val="99D5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endParaRPr lang="it-IT" sz="1100" dirty="0">
                <a:latin typeface="Raleway" panose="020B0503030101060003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60E60B-9180-4C5F-B2F3-0148DFD06B93}"/>
                </a:ext>
              </a:extLst>
            </p:cNvPr>
            <p:cNvSpPr txBox="1"/>
            <p:nvPr/>
          </p:nvSpPr>
          <p:spPr>
            <a:xfrm>
              <a:off x="5466224" y="6119470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r>
                <a:rPr lang="it-IT" sz="1000" b="1" dirty="0" err="1">
                  <a:latin typeface="Raleway" panose="020B0503030101060003" pitchFamily="34" charset="0"/>
                </a:rPr>
                <a:t>Outcome</a:t>
              </a:r>
              <a:r>
                <a:rPr lang="it-IT" sz="1000" b="1" dirty="0">
                  <a:latin typeface="Raleway" panose="020B0503030101060003" pitchFamily="34" charset="0"/>
                </a:rPr>
                <a:t> non controfattuale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F9A62D3A-4553-4691-BA5A-FC478F4C767E}"/>
                </a:ext>
              </a:extLst>
            </p:cNvPr>
            <p:cNvSpPr/>
            <p:nvPr/>
          </p:nvSpPr>
          <p:spPr>
            <a:xfrm>
              <a:off x="5076489" y="5999831"/>
              <a:ext cx="360000" cy="104856"/>
            </a:xfrm>
            <a:prstGeom prst="roundRect">
              <a:avLst/>
            </a:prstGeom>
            <a:solidFill>
              <a:srgbClr val="68A5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endParaRPr lang="it-IT" sz="1100">
                <a:latin typeface="Raleway" panose="020B0503030101060003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1D5B2C5-5DEC-48F1-BEA6-DB62CAD5388B}"/>
                </a:ext>
              </a:extLst>
            </p:cNvPr>
            <p:cNvSpPr txBox="1"/>
            <p:nvPr/>
          </p:nvSpPr>
          <p:spPr>
            <a:xfrm>
              <a:off x="5474613" y="5975315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r>
                <a:rPr lang="it-IT" sz="1000" dirty="0" err="1">
                  <a:latin typeface="Raleway" panose="020B0503030101060003" pitchFamily="34" charset="0"/>
                </a:rPr>
                <a:t>Outcome</a:t>
              </a:r>
              <a:r>
                <a:rPr lang="it-IT" sz="1000" dirty="0">
                  <a:latin typeface="Raleway" panose="020B0503030101060003" pitchFamily="34" charset="0"/>
                </a:rPr>
                <a:t> controfattuale</a:t>
              </a:r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D1C44E3E-AD60-467D-896C-22B4150A1C3B}"/>
                </a:ext>
              </a:extLst>
            </p:cNvPr>
            <p:cNvSpPr/>
            <p:nvPr/>
          </p:nvSpPr>
          <p:spPr>
            <a:xfrm>
              <a:off x="4975245" y="5855677"/>
              <a:ext cx="468000" cy="104856"/>
            </a:xfrm>
            <a:prstGeom prst="roundRect">
              <a:avLst/>
            </a:prstGeom>
            <a:solidFill>
              <a:srgbClr val="4167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endParaRPr lang="it-IT" sz="1100">
                <a:latin typeface="Raleway" panose="020B0503030101060003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D2619A2-9BE0-45C1-A5FD-B61553EB8746}"/>
                </a:ext>
              </a:extLst>
            </p:cNvPr>
            <p:cNvSpPr txBox="1"/>
            <p:nvPr/>
          </p:nvSpPr>
          <p:spPr>
            <a:xfrm>
              <a:off x="5479109" y="5831160"/>
              <a:ext cx="2520000" cy="153888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>
              <a:spAutoFit/>
            </a:bodyPr>
            <a:lstStyle/>
            <a:p>
              <a:r>
                <a:rPr lang="it-IT" sz="1000" dirty="0" err="1">
                  <a:latin typeface="Raleway" panose="020B0503030101060003" pitchFamily="34" charset="0"/>
                </a:rPr>
                <a:t>Outcome</a:t>
              </a:r>
              <a:r>
                <a:rPr lang="it-IT" sz="1000" dirty="0">
                  <a:latin typeface="Raleway" panose="020B0503030101060003" pitchFamily="34" charset="0"/>
                </a:rPr>
                <a:t> controfattuale sperimentale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7991" y="217870"/>
            <a:ext cx="10177832" cy="620376"/>
          </a:xfrm>
        </p:spPr>
        <p:txBody>
          <a:bodyPr>
            <a:normAutofit/>
          </a:bodyPr>
          <a:lstStyle/>
          <a:p>
            <a:r>
              <a:rPr lang="it-IT" sz="250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Executive </a:t>
            </a:r>
            <a:r>
              <a:rPr lang="it-IT" sz="2500" dirty="0" err="1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summary</a:t>
            </a:r>
            <a:r>
              <a:rPr lang="it-IT" sz="250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 </a:t>
            </a:r>
            <a:r>
              <a:rPr lang="it-IT" sz="2500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| Architetture sonore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A1311EF-0204-4FA5-A5D3-04EFA2C3930F}"/>
              </a:ext>
            </a:extLst>
          </p:cNvPr>
          <p:cNvGrpSpPr/>
          <p:nvPr/>
        </p:nvGrpSpPr>
        <p:grpSpPr>
          <a:xfrm>
            <a:off x="410615" y="3307419"/>
            <a:ext cx="11461611" cy="433166"/>
            <a:chOff x="343136" y="1256701"/>
            <a:chExt cx="11461611" cy="43316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1E7C89-D20D-4AF5-B6DB-279051BDFA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761" b="7800"/>
            <a:stretch/>
          </p:blipFill>
          <p:spPr>
            <a:xfrm>
              <a:off x="343136" y="1256701"/>
              <a:ext cx="428651" cy="433166"/>
            </a:xfrm>
            <a:prstGeom prst="rect">
              <a:avLst/>
            </a:prstGeom>
          </p:spPr>
        </p:pic>
        <p:sp>
          <p:nvSpPr>
            <p:cNvPr id="25" name="Subtitle 2">
              <a:extLst>
                <a:ext uri="{FF2B5EF4-FFF2-40B4-BE49-F238E27FC236}">
                  <a16:creationId xmlns:a16="http://schemas.microsoft.com/office/drawing/2014/main" id="{26447FAF-DCE1-4A1C-8C9C-9F0EA436A980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1335253"/>
              <a:ext cx="10858094" cy="21300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 err="1">
                  <a:solidFill>
                    <a:srgbClr val="108C72"/>
                  </a:solidFill>
                </a:rPr>
                <a:t>Outcome</a:t>
              </a:r>
              <a:r>
                <a:rPr lang="it-IT" sz="1200" b="1" dirty="0">
                  <a:solidFill>
                    <a:srgbClr val="108C72"/>
                  </a:solidFill>
                </a:rPr>
                <a:t> attesi:</a:t>
              </a:r>
              <a:r>
                <a:rPr lang="it-IT" sz="1200" dirty="0"/>
                <a:t> </a:t>
              </a:r>
              <a:r>
                <a:rPr lang="it-IT" sz="1200" b="1" dirty="0"/>
                <a:t>avvicinare alla musica colta il pubblico </a:t>
              </a:r>
              <a:r>
                <a:rPr lang="it-IT" sz="1200" dirty="0"/>
                <a:t>più giovane e meno avvezzo</a:t>
              </a: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8E046CB-2A11-4DE0-8B8D-F753B64308F8}"/>
              </a:ext>
            </a:extLst>
          </p:cNvPr>
          <p:cNvCxnSpPr/>
          <p:nvPr/>
        </p:nvCxnSpPr>
        <p:spPr>
          <a:xfrm>
            <a:off x="1093644" y="3863476"/>
            <a:ext cx="1072800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21F070B-50F3-4CCE-A06E-B3B2357564CE}"/>
              </a:ext>
            </a:extLst>
          </p:cNvPr>
          <p:cNvCxnSpPr/>
          <p:nvPr/>
        </p:nvCxnSpPr>
        <p:spPr>
          <a:xfrm>
            <a:off x="1045359" y="5621325"/>
            <a:ext cx="1072800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5370661-3A4B-4703-8DA4-46954CCD098B}"/>
              </a:ext>
            </a:extLst>
          </p:cNvPr>
          <p:cNvGrpSpPr/>
          <p:nvPr/>
        </p:nvGrpSpPr>
        <p:grpSpPr>
          <a:xfrm>
            <a:off x="410615" y="4174151"/>
            <a:ext cx="7654776" cy="1054890"/>
            <a:chOff x="569639" y="3061341"/>
            <a:chExt cx="7654776" cy="1054890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BCE6810E-2C2E-4F79-BE3D-E578E5786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69639" y="3061341"/>
              <a:ext cx="432000" cy="432000"/>
            </a:xfrm>
            <a:prstGeom prst="rect">
              <a:avLst/>
            </a:prstGeom>
          </p:spPr>
        </p:pic>
        <p:sp>
          <p:nvSpPr>
            <p:cNvPr id="39" name="Subtitle 2">
              <a:extLst>
                <a:ext uri="{FF2B5EF4-FFF2-40B4-BE49-F238E27FC236}">
                  <a16:creationId xmlns:a16="http://schemas.microsoft.com/office/drawing/2014/main" id="{06284FCD-7D6E-4DB2-9DCC-806FEC51FE98}"/>
                </a:ext>
              </a:extLst>
            </p:cNvPr>
            <p:cNvSpPr txBox="1">
              <a:spLocks/>
            </p:cNvSpPr>
            <p:nvPr/>
          </p:nvSpPr>
          <p:spPr>
            <a:xfrm>
              <a:off x="1173156" y="3085564"/>
              <a:ext cx="7051259" cy="103066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Metodologia di monitoraggio e valutazione: </a:t>
              </a:r>
              <a:r>
                <a:rPr lang="it-IT" sz="1200" b="1" dirty="0"/>
                <a:t>analisi di impatto quantitativa non controfattuale</a:t>
              </a:r>
              <a:r>
                <a:rPr lang="it-IT" sz="1200" dirty="0"/>
                <a:t>, tramite somministrazione di questionario in auto-compilazione a ciascuno spettatore degli 8 concerti</a:t>
              </a:r>
            </a:p>
            <a:p>
              <a:endParaRPr lang="it-IT" sz="12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71187CC-C58A-4CEC-A331-7A2BC8B19DCD}"/>
              </a:ext>
            </a:extLst>
          </p:cNvPr>
          <p:cNvGrpSpPr/>
          <p:nvPr/>
        </p:nvGrpSpPr>
        <p:grpSpPr>
          <a:xfrm>
            <a:off x="469339" y="5604568"/>
            <a:ext cx="11388723" cy="1363150"/>
            <a:chOff x="628363" y="3461372"/>
            <a:chExt cx="11388723" cy="13631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F046DBE-09A1-46D7-9572-4A4DD1255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28363" y="3461372"/>
              <a:ext cx="433231" cy="432000"/>
            </a:xfrm>
            <a:prstGeom prst="rect">
              <a:avLst/>
            </a:prstGeom>
          </p:spPr>
        </p:pic>
        <p:sp>
          <p:nvSpPr>
            <p:cNvPr id="42" name="Subtitle 2">
              <a:extLst>
                <a:ext uri="{FF2B5EF4-FFF2-40B4-BE49-F238E27FC236}">
                  <a16:creationId xmlns:a16="http://schemas.microsoft.com/office/drawing/2014/main" id="{8334E538-4C24-4E0C-B14A-A2602705D4A0}"/>
                </a:ext>
              </a:extLst>
            </p:cNvPr>
            <p:cNvSpPr txBox="1">
              <a:spLocks/>
            </p:cNvSpPr>
            <p:nvPr/>
          </p:nvSpPr>
          <p:spPr>
            <a:xfrm>
              <a:off x="1173156" y="3563023"/>
              <a:ext cx="10843930" cy="126149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it-IT" sz="1200" b="1" dirty="0">
                  <a:solidFill>
                    <a:srgbClr val="108C72"/>
                  </a:solidFill>
                </a:rPr>
                <a:t>Principali risultati:</a:t>
              </a:r>
              <a:r>
                <a:rPr lang="it-IT" sz="1200" dirty="0"/>
                <a:t> la partecipazione agli spettacoli è stata bassa. La percentuale di </a:t>
              </a:r>
              <a:r>
                <a:rPr lang="it-IT" sz="1200" b="1" dirty="0"/>
                <a:t>nuovo pubblico </a:t>
              </a:r>
              <a:r>
                <a:rPr lang="it-IT" sz="1200" dirty="0"/>
                <a:t>coinvolta è pari al </a:t>
              </a:r>
              <a:r>
                <a:rPr lang="it-IT" sz="1200" b="1" dirty="0"/>
                <a:t>7,9%</a:t>
              </a:r>
              <a:r>
                <a:rPr lang="it-IT" sz="1200" dirty="0"/>
                <a:t>, includendo anche gli ascoltatori occasionali di musica colta il valore sale al 26%. La </a:t>
              </a:r>
              <a:r>
                <a:rPr lang="it-IT" sz="1200" b="1" dirty="0"/>
                <a:t>vicinanza della sede è un elemento significativo nel coinvolgimento di nuovo pubblico</a:t>
              </a:r>
              <a:r>
                <a:rPr lang="it-IT" sz="1200" dirty="0"/>
                <a:t>, </a:t>
              </a:r>
              <a:r>
                <a:rPr lang="it-IT" sz="1200" b="1" dirty="0"/>
                <a:t>mentre</a:t>
              </a:r>
              <a:r>
                <a:rPr lang="it-IT" sz="1200" dirty="0"/>
                <a:t> la scelta di una </a:t>
              </a:r>
              <a:r>
                <a:rPr lang="it-IT" sz="1200" b="1" dirty="0"/>
                <a:t>sede insolita </a:t>
              </a:r>
              <a:r>
                <a:rPr lang="it-IT" sz="1200" dirty="0"/>
                <a:t>è stata una scelta apprezzata dal pubblico ma </a:t>
              </a:r>
              <a:r>
                <a:rPr lang="it-IT" sz="1200" b="1" dirty="0"/>
                <a:t>non è possibile identificarla come un fattore di maggior attrazione </a:t>
              </a:r>
              <a:r>
                <a:rPr lang="it-IT" sz="1200" dirty="0"/>
                <a:t>per il Pubblico Nuovo o Occasionale e, quindi, come fattore utile al raggiungimento dell’obiettivo principale del progetto, quello di </a:t>
              </a:r>
              <a:r>
                <a:rPr lang="it-IT" sz="1200" i="1" dirty="0"/>
                <a:t>audience </a:t>
              </a:r>
              <a:r>
                <a:rPr lang="it-IT" sz="1200" i="1" dirty="0" err="1"/>
                <a:t>development</a:t>
              </a:r>
              <a:r>
                <a:rPr lang="it-IT" sz="1200" dirty="0"/>
                <a:t>. </a:t>
              </a:r>
            </a:p>
            <a:p>
              <a:endParaRPr lang="it-IT" sz="1200" b="1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270B803-C13F-4CB6-B096-A49766E58EA1}"/>
              </a:ext>
            </a:extLst>
          </p:cNvPr>
          <p:cNvGrpSpPr/>
          <p:nvPr/>
        </p:nvGrpSpPr>
        <p:grpSpPr>
          <a:xfrm>
            <a:off x="404475" y="2119872"/>
            <a:ext cx="11467751" cy="816969"/>
            <a:chOff x="343135" y="3071054"/>
            <a:chExt cx="11467751" cy="816969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25DFB040-5277-4ED6-B667-3B8C44BC3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3135" y="3071054"/>
              <a:ext cx="433232" cy="432000"/>
            </a:xfrm>
            <a:prstGeom prst="rect">
              <a:avLst/>
            </a:prstGeom>
          </p:spPr>
        </p:pic>
        <p:sp>
          <p:nvSpPr>
            <p:cNvPr id="45" name="Subtitle 2">
              <a:extLst>
                <a:ext uri="{FF2B5EF4-FFF2-40B4-BE49-F238E27FC236}">
                  <a16:creationId xmlns:a16="http://schemas.microsoft.com/office/drawing/2014/main" id="{E0C5F6C6-C1D5-4D51-A954-3A5C3411EBFA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3085111"/>
              <a:ext cx="10864233" cy="80291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Nome del progetto: </a:t>
              </a:r>
              <a:r>
                <a:rPr lang="it-IT" sz="1200" b="1" dirty="0"/>
                <a:t>Architetture sonore</a:t>
              </a:r>
            </a:p>
            <a:p>
              <a:r>
                <a:rPr lang="it-IT" sz="1200" b="1" dirty="0">
                  <a:solidFill>
                    <a:srgbClr val="108C72"/>
                  </a:solidFill>
                </a:rPr>
                <a:t>Descrizione del progetto: </a:t>
              </a:r>
              <a:r>
                <a:rPr lang="it-IT" sz="1200" dirty="0"/>
                <a:t>organizzazione di </a:t>
              </a:r>
              <a:r>
                <a:rPr lang="it-IT" sz="1200" b="1" dirty="0"/>
                <a:t>8 concerti gratuiti di musica colta </a:t>
              </a:r>
              <a:r>
                <a:rPr lang="it-IT" sz="1200" dirty="0"/>
                <a:t>della durata di circa un’ora che si terranno in sale della capienza massima di 100 persone presso quattro sedi dislocate in “luoghi insoliti” sul territorio del Comune di Genova</a:t>
              </a:r>
              <a:endParaRPr lang="it-IT" sz="1200" strike="sngStrike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9070C6E-5202-484E-A2DF-DF3866C581A1}"/>
              </a:ext>
            </a:extLst>
          </p:cNvPr>
          <p:cNvCxnSpPr/>
          <p:nvPr/>
        </p:nvCxnSpPr>
        <p:spPr>
          <a:xfrm>
            <a:off x="1045359" y="3045864"/>
            <a:ext cx="1072800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ubtitle 2">
            <a:extLst>
              <a:ext uri="{FF2B5EF4-FFF2-40B4-BE49-F238E27FC236}">
                <a16:creationId xmlns:a16="http://schemas.microsoft.com/office/drawing/2014/main" id="{6F0EFFEC-13D7-4072-9DDF-EFF81D34E02D}"/>
              </a:ext>
            </a:extLst>
          </p:cNvPr>
          <p:cNvSpPr txBox="1">
            <a:spLocks/>
          </p:cNvSpPr>
          <p:nvPr/>
        </p:nvSpPr>
        <p:spPr>
          <a:xfrm>
            <a:off x="327991" y="1007715"/>
            <a:ext cx="11544235" cy="671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i="1" dirty="0"/>
              <a:t>Il presente documento offre una vista sintetica delle evidenze emerse dalle attività di monitoraggio e valutazione realizzate sul progetto «</a:t>
            </a:r>
            <a:r>
              <a:rPr lang="it-IT" sz="1200" b="1" i="1" dirty="0"/>
              <a:t>Architetture sonore</a:t>
            </a:r>
            <a:r>
              <a:rPr lang="it-IT" sz="1200" i="1" dirty="0"/>
              <a:t>». Il documento si articola in tre sezioni: la prima offre informazioni sul </a:t>
            </a:r>
            <a:r>
              <a:rPr lang="it-IT" sz="1200" b="1" i="1" dirty="0"/>
              <a:t>progetto</a:t>
            </a:r>
            <a:r>
              <a:rPr lang="it-IT" sz="1200" i="1" dirty="0"/>
              <a:t>, i suoi obiettivi e le modalità di realizzazione; la seconda definisce obiettivi e metodologia di </a:t>
            </a:r>
            <a:r>
              <a:rPr lang="it-IT" sz="1200" b="1" i="1" dirty="0"/>
              <a:t>monitoraggio e valutazione</a:t>
            </a:r>
            <a:r>
              <a:rPr lang="it-IT" sz="1200" i="1" dirty="0"/>
              <a:t> applicati; la terza ripercorre i </a:t>
            </a:r>
            <a:r>
              <a:rPr lang="it-IT" sz="1200" b="1" i="1" dirty="0"/>
              <a:t>risultati e gli </a:t>
            </a:r>
            <a:r>
              <a:rPr lang="it-IT" sz="1200" b="1" i="1" dirty="0" err="1"/>
              <a:t>outcome</a:t>
            </a:r>
            <a:r>
              <a:rPr lang="it-IT" sz="1200" b="1" i="1" dirty="0"/>
              <a:t> del progetto</a:t>
            </a:r>
            <a:r>
              <a:rPr lang="it-IT" sz="1200" i="1" dirty="0"/>
              <a:t>.</a:t>
            </a:r>
          </a:p>
        </p:txBody>
      </p:sp>
      <p:sp>
        <p:nvSpPr>
          <p:cNvPr id="5" name="Trapezoid 4">
            <a:extLst>
              <a:ext uri="{FF2B5EF4-FFF2-40B4-BE49-F238E27FC236}">
                <a16:creationId xmlns:a16="http://schemas.microsoft.com/office/drawing/2014/main" id="{DA515BD3-E253-4FE2-A718-7C4372789884}"/>
              </a:ext>
            </a:extLst>
          </p:cNvPr>
          <p:cNvSpPr/>
          <p:nvPr/>
        </p:nvSpPr>
        <p:spPr>
          <a:xfrm rot="5400000">
            <a:off x="7529555" y="4748695"/>
            <a:ext cx="1440000" cy="144000"/>
          </a:xfrm>
          <a:prstGeom prst="trapezoid">
            <a:avLst>
              <a:gd name="adj" fmla="val 71764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C9EE2DA-79FB-4CD9-B565-A1C565F2CAFA}"/>
              </a:ext>
            </a:extLst>
          </p:cNvPr>
          <p:cNvSpPr txBox="1"/>
          <p:nvPr/>
        </p:nvSpPr>
        <p:spPr>
          <a:xfrm>
            <a:off x="8504142" y="4216443"/>
            <a:ext cx="3355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rgbClr val="108C72"/>
                </a:solidFill>
                <a:latin typeface="Raleway" panose="020B0503030101060003" pitchFamily="34" charset="0"/>
                <a:sym typeface="Wingdings" panose="05000000000000000000" pitchFamily="2" charset="2"/>
              </a:rPr>
              <a:t></a:t>
            </a:r>
            <a:endParaRPr lang="it-IT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1A1F733-B414-4215-A286-6FB602B430EE}"/>
              </a:ext>
            </a:extLst>
          </p:cNvPr>
          <p:cNvGrpSpPr/>
          <p:nvPr/>
        </p:nvGrpSpPr>
        <p:grpSpPr>
          <a:xfrm>
            <a:off x="8374655" y="4053266"/>
            <a:ext cx="3456000" cy="1484609"/>
            <a:chOff x="8366116" y="4127450"/>
            <a:chExt cx="3234684" cy="1332422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F2C2003-289E-46AB-9620-9D962D269675}"/>
                </a:ext>
              </a:extLst>
            </p:cNvPr>
            <p:cNvSpPr/>
            <p:nvPr/>
          </p:nvSpPr>
          <p:spPr>
            <a:xfrm>
              <a:off x="8366116" y="4143257"/>
              <a:ext cx="3234684" cy="1316615"/>
            </a:xfrm>
            <a:prstGeom prst="roundRect">
              <a:avLst>
                <a:gd name="adj" fmla="val 9693"/>
              </a:avLst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A9C7DB0-0C41-406D-B0E6-598361FCF638}"/>
                </a:ext>
              </a:extLst>
            </p:cNvPr>
            <p:cNvSpPr txBox="1"/>
            <p:nvPr/>
          </p:nvSpPr>
          <p:spPr>
            <a:xfrm>
              <a:off x="9045806" y="4127450"/>
              <a:ext cx="1862365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0" tIns="0" rIns="72000" bIns="0" rtlCol="0">
              <a:spAutoFit/>
            </a:bodyPr>
            <a:lstStyle/>
            <a:p>
              <a:pPr algn="ctr"/>
              <a:r>
                <a:rPr lang="it-IT" sz="1100" dirty="0">
                  <a:latin typeface="Raleway" panose="020B0503030101060003" pitchFamily="34" charset="0"/>
                </a:rPr>
                <a:t>SCALA MONITORAGGIO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0B94A15-BD68-4A5B-8922-AD29757AD250}"/>
              </a:ext>
            </a:extLst>
          </p:cNvPr>
          <p:cNvSpPr/>
          <p:nvPr/>
        </p:nvSpPr>
        <p:spPr>
          <a:xfrm>
            <a:off x="8895637" y="5037146"/>
            <a:ext cx="2847189" cy="28785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Slide Number Placeholder 3">
            <a:extLst>
              <a:ext uri="{FF2B5EF4-FFF2-40B4-BE49-F238E27FC236}">
                <a16:creationId xmlns:a16="http://schemas.microsoft.com/office/drawing/2014/main" id="{19C98725-32A1-4FB9-AA54-5B2AD9917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BA1F452-0975-40B0-B93B-D6D21B8E52BE}"/>
              </a:ext>
            </a:extLst>
          </p:cNvPr>
          <p:cNvSpPr txBox="1"/>
          <p:nvPr/>
        </p:nvSpPr>
        <p:spPr>
          <a:xfrm>
            <a:off x="8688347" y="4786640"/>
            <a:ext cx="3355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rgbClr val="108C72"/>
                </a:solidFill>
                <a:latin typeface="Raleway" panose="020B0503030101060003" pitchFamily="34" charset="0"/>
                <a:sym typeface="Wingdings" panose="05000000000000000000" pitchFamily="2" charset="2"/>
              </a:rPr>
              <a:t></a:t>
            </a:r>
            <a:endParaRPr lang="it-IT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CE62617-F844-4CB6-A0E2-CDE22A85ECBC}"/>
              </a:ext>
            </a:extLst>
          </p:cNvPr>
          <p:cNvSpPr txBox="1"/>
          <p:nvPr/>
        </p:nvSpPr>
        <p:spPr>
          <a:xfrm>
            <a:off x="8506128" y="4495092"/>
            <a:ext cx="3355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rgbClr val="108C72"/>
                </a:solidFill>
                <a:latin typeface="Raleway" panose="020B0503030101060003" pitchFamily="34" charset="0"/>
                <a:sym typeface="Wingdings" panose="05000000000000000000" pitchFamily="2" charset="2"/>
              </a:rPr>
              <a:t></a:t>
            </a:r>
            <a:endParaRPr lang="it-IT" dirty="0">
              <a:solidFill>
                <a:srgbClr val="108C72"/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535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3482-0D11-4A1E-B148-50321D792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7991" y="217870"/>
            <a:ext cx="10177832" cy="620376"/>
          </a:xfrm>
        </p:spPr>
        <p:txBody>
          <a:bodyPr>
            <a:normAutofit/>
          </a:bodyPr>
          <a:lstStyle/>
          <a:p>
            <a:r>
              <a:rPr lang="it-IT" sz="2500" dirty="0"/>
              <a:t>Progetto</a:t>
            </a:r>
            <a:r>
              <a:rPr lang="it-IT" sz="2500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 | Architetture sonore</a:t>
            </a:r>
            <a:endParaRPr lang="it-IT" sz="25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A1311EF-0204-4FA5-A5D3-04EFA2C3930F}"/>
              </a:ext>
            </a:extLst>
          </p:cNvPr>
          <p:cNvGrpSpPr/>
          <p:nvPr/>
        </p:nvGrpSpPr>
        <p:grpSpPr>
          <a:xfrm>
            <a:off x="430493" y="1235436"/>
            <a:ext cx="11446768" cy="540578"/>
            <a:chOff x="343136" y="1235436"/>
            <a:chExt cx="11446768" cy="54057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1E7C89-D20D-4AF5-B6DB-279051BDFA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761" b="7800"/>
            <a:stretch/>
          </p:blipFill>
          <p:spPr>
            <a:xfrm>
              <a:off x="343136" y="1235436"/>
              <a:ext cx="428651" cy="433166"/>
            </a:xfrm>
            <a:prstGeom prst="rect">
              <a:avLst/>
            </a:prstGeom>
          </p:spPr>
        </p:pic>
        <p:sp>
          <p:nvSpPr>
            <p:cNvPr id="25" name="Subtitle 2">
              <a:extLst>
                <a:ext uri="{FF2B5EF4-FFF2-40B4-BE49-F238E27FC236}">
                  <a16:creationId xmlns:a16="http://schemas.microsoft.com/office/drawing/2014/main" id="{26447FAF-DCE1-4A1C-8C9C-9F0EA436A980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1335252"/>
              <a:ext cx="10843251" cy="44076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Obiettivi del progetto:</a:t>
              </a:r>
              <a:r>
                <a:rPr lang="it-IT" sz="1200" dirty="0"/>
                <a:t> il progetto intende portare la </a:t>
              </a:r>
              <a:r>
                <a:rPr lang="it-IT" sz="1200" b="1" dirty="0"/>
                <a:t>musica colta</a:t>
              </a:r>
              <a:r>
                <a:rPr lang="it-IT" sz="1200" dirty="0"/>
                <a:t> in </a:t>
              </a:r>
              <a:r>
                <a:rPr lang="it-IT" sz="1200" b="1" dirty="0"/>
                <a:t>luoghi insoliti</a:t>
              </a:r>
              <a:r>
                <a:rPr lang="it-IT" sz="1200" dirty="0"/>
                <a:t>, normalmente </a:t>
              </a:r>
              <a:r>
                <a:rPr lang="it-IT" sz="1200" b="1" dirty="0"/>
                <a:t>non deputati alla realizzazione di concerti</a:t>
              </a:r>
              <a:r>
                <a:rPr lang="it-IT" sz="1200" dirty="0"/>
                <a:t>, attraverso una struttura acustica modulare appositamente creata, con l’obiettivo di </a:t>
              </a:r>
              <a:r>
                <a:rPr lang="it-IT" sz="1200" b="1" dirty="0"/>
                <a:t>avvicinare alla musica colta il pubblico più giovane</a:t>
              </a:r>
              <a:r>
                <a:rPr lang="it-IT" sz="1200" dirty="0"/>
                <a:t> e meno avvezzo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49E07C-AB8C-4ABE-BF73-EC5D4CBA3B8D}"/>
              </a:ext>
            </a:extLst>
          </p:cNvPr>
          <p:cNvGrpSpPr/>
          <p:nvPr/>
        </p:nvGrpSpPr>
        <p:grpSpPr>
          <a:xfrm>
            <a:off x="464969" y="2395487"/>
            <a:ext cx="11412292" cy="432000"/>
            <a:chOff x="377612" y="1833169"/>
            <a:chExt cx="11412292" cy="432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61EEADC-4629-4C82-A3C7-05694A221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77612" y="1833169"/>
              <a:ext cx="432000" cy="432000"/>
            </a:xfrm>
            <a:prstGeom prst="rect">
              <a:avLst/>
            </a:prstGeom>
          </p:spPr>
        </p:pic>
        <p:sp>
          <p:nvSpPr>
            <p:cNvPr id="26" name="Subtitle 2">
              <a:extLst>
                <a:ext uri="{FF2B5EF4-FFF2-40B4-BE49-F238E27FC236}">
                  <a16:creationId xmlns:a16="http://schemas.microsoft.com/office/drawing/2014/main" id="{7D38032F-B1AF-43F8-B7F2-AC4FD2A70D74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1931819"/>
              <a:ext cx="10843251" cy="21300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Audience target:</a:t>
              </a:r>
              <a:r>
                <a:rPr lang="it-IT" sz="1200" dirty="0"/>
                <a:t> </a:t>
              </a:r>
              <a:r>
                <a:rPr lang="it-IT" sz="1200" b="1" dirty="0"/>
                <a:t>persone di età superiore ai 12 anni</a:t>
              </a:r>
              <a:r>
                <a:rPr lang="it-IT" sz="1200" dirty="0"/>
                <a:t>, residenti in </a:t>
              </a:r>
              <a:r>
                <a:rPr lang="it-IT" sz="1200" b="1" dirty="0"/>
                <a:t>Genova e Provincia </a:t>
              </a:r>
              <a:r>
                <a:rPr lang="it-IT" sz="1200" dirty="0"/>
                <a:t>che non abbiano abitudine al consumo di musica colta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270FE2B-82A4-476C-9469-CF88AA8678A6}"/>
              </a:ext>
            </a:extLst>
          </p:cNvPr>
          <p:cNvGrpSpPr/>
          <p:nvPr/>
        </p:nvGrpSpPr>
        <p:grpSpPr>
          <a:xfrm>
            <a:off x="424353" y="3187317"/>
            <a:ext cx="11446769" cy="1388035"/>
            <a:chOff x="343135" y="2964731"/>
            <a:chExt cx="11446769" cy="138803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16962A1-8A7A-41F8-A5D2-DF69A98B5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3135" y="2964731"/>
              <a:ext cx="433232" cy="432000"/>
            </a:xfrm>
            <a:prstGeom prst="rect">
              <a:avLst/>
            </a:prstGeom>
          </p:spPr>
        </p:pic>
        <p:sp>
          <p:nvSpPr>
            <p:cNvPr id="29" name="Subtitle 2">
              <a:extLst>
                <a:ext uri="{FF2B5EF4-FFF2-40B4-BE49-F238E27FC236}">
                  <a16:creationId xmlns:a16="http://schemas.microsoft.com/office/drawing/2014/main" id="{E7610E87-89DF-4BF8-AAA5-8C2A1C87D90C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3085111"/>
              <a:ext cx="10843251" cy="126765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Modalità di realizzazione: </a:t>
              </a:r>
              <a:r>
                <a:rPr lang="it-IT" sz="1200" b="1" dirty="0"/>
                <a:t>organizzazione di 8 concerti gratuiti di musica colta </a:t>
              </a:r>
              <a:r>
                <a:rPr lang="it-IT" sz="1200" dirty="0"/>
                <a:t>della durata di circa un’ora che si tengono in sale della capienza massima di 100 persone presso quattro sedi dislocate in </a:t>
              </a:r>
              <a:r>
                <a:rPr lang="it-IT" sz="1200" b="1" dirty="0"/>
                <a:t>luoghi insoliti</a:t>
              </a:r>
              <a:r>
                <a:rPr lang="it-IT" sz="1200" dirty="0"/>
                <a:t> sul territorio del Comune di Genova: Ex caserma </a:t>
              </a:r>
              <a:r>
                <a:rPr lang="it-IT" sz="1200" dirty="0" err="1"/>
                <a:t>Gavoglio</a:t>
              </a:r>
              <a:r>
                <a:rPr lang="it-IT" sz="1200" dirty="0"/>
                <a:t>, Ex manicomio di Quarto, Ex mercato coperto di Cornigliano e Albergo dei Poveri. </a:t>
              </a:r>
            </a:p>
            <a:p>
              <a:r>
                <a:rPr lang="it-IT" sz="1200" dirty="0"/>
                <a:t>Al fine di raggiungere il pubblico potenziale, l’organizzazione del progetto si è avvalsa della</a:t>
              </a:r>
              <a:r>
                <a:rPr lang="it-IT" sz="1200" b="1" dirty="0"/>
                <a:t> collaborazione di alcune associazioni </a:t>
              </a:r>
              <a:r>
                <a:rPr lang="it-IT" sz="1200" dirty="0"/>
                <a:t>o dei municipi legati ai luoghi selezionati per l’esecuzione dei concerti. </a:t>
              </a:r>
              <a:endParaRPr lang="it-IT" sz="1200" strike="sngStrike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8E046CB-2A11-4DE0-8B8D-F753B64308F8}"/>
              </a:ext>
            </a:extLst>
          </p:cNvPr>
          <p:cNvCxnSpPr/>
          <p:nvPr/>
        </p:nvCxnSpPr>
        <p:spPr>
          <a:xfrm>
            <a:off x="1173156" y="2125796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0FD5FA4-0197-46D2-8ADA-4E0DCF6EAB5E}"/>
              </a:ext>
            </a:extLst>
          </p:cNvPr>
          <p:cNvCxnSpPr/>
          <p:nvPr/>
        </p:nvCxnSpPr>
        <p:spPr>
          <a:xfrm>
            <a:off x="1173156" y="3091928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F6F1CA-0E31-4F20-92D6-F564CB13001B}"/>
              </a:ext>
            </a:extLst>
          </p:cNvPr>
          <p:cNvGrpSpPr/>
          <p:nvPr/>
        </p:nvGrpSpPr>
        <p:grpSpPr>
          <a:xfrm>
            <a:off x="424353" y="4889048"/>
            <a:ext cx="11452908" cy="432000"/>
            <a:chOff x="336996" y="4324417"/>
            <a:chExt cx="11452908" cy="43200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736F5D9-0C06-41E4-BC28-4B2DC1ACE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6996" y="4324417"/>
              <a:ext cx="430964" cy="432000"/>
            </a:xfrm>
            <a:prstGeom prst="rect">
              <a:avLst/>
            </a:prstGeom>
          </p:spPr>
        </p:pic>
        <p:sp>
          <p:nvSpPr>
            <p:cNvPr id="34" name="Subtitle 2">
              <a:extLst>
                <a:ext uri="{FF2B5EF4-FFF2-40B4-BE49-F238E27FC236}">
                  <a16:creationId xmlns:a16="http://schemas.microsoft.com/office/drawing/2014/main" id="{5F156EF7-BB20-4561-8EE1-60FD22589039}"/>
                </a:ext>
              </a:extLst>
            </p:cNvPr>
            <p:cNvSpPr txBox="1">
              <a:spLocks/>
            </p:cNvSpPr>
            <p:nvPr/>
          </p:nvSpPr>
          <p:spPr>
            <a:xfrm>
              <a:off x="898368" y="4465597"/>
              <a:ext cx="10891536" cy="2160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Durata:</a:t>
              </a:r>
              <a:r>
                <a:rPr lang="it-IT" sz="1200" dirty="0"/>
                <a:t> </a:t>
              </a:r>
              <a:r>
                <a:rPr lang="it-IT" sz="1200" b="1" dirty="0"/>
                <a:t>1 anno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753AA6-1715-47EF-BAEF-69944F12D526}"/>
              </a:ext>
            </a:extLst>
          </p:cNvPr>
          <p:cNvGrpSpPr/>
          <p:nvPr/>
        </p:nvGrpSpPr>
        <p:grpSpPr>
          <a:xfrm>
            <a:off x="424353" y="5605530"/>
            <a:ext cx="11452908" cy="641906"/>
            <a:chOff x="336996" y="5496473"/>
            <a:chExt cx="11452908" cy="64190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725B850-5DD1-495B-BE11-B7D7ADEB6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6996" y="5496473"/>
              <a:ext cx="472616" cy="432000"/>
            </a:xfrm>
            <a:prstGeom prst="rect">
              <a:avLst/>
            </a:prstGeom>
          </p:spPr>
        </p:pic>
        <p:sp>
          <p:nvSpPr>
            <p:cNvPr id="36" name="Subtitle 2">
              <a:extLst>
                <a:ext uri="{FF2B5EF4-FFF2-40B4-BE49-F238E27FC236}">
                  <a16:creationId xmlns:a16="http://schemas.microsoft.com/office/drawing/2014/main" id="{5410E5D9-CA2A-45C3-B938-1067670DF22B}"/>
                </a:ext>
              </a:extLst>
            </p:cNvPr>
            <p:cNvSpPr txBox="1">
              <a:spLocks/>
            </p:cNvSpPr>
            <p:nvPr/>
          </p:nvSpPr>
          <p:spPr>
            <a:xfrm>
              <a:off x="898368" y="5563222"/>
              <a:ext cx="10891536" cy="57515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Valore economico del progetto: </a:t>
              </a:r>
              <a:r>
                <a:rPr lang="it-IT" sz="1200" b="1" dirty="0"/>
                <a:t>45.592 euro</a:t>
              </a:r>
            </a:p>
            <a:p>
              <a:r>
                <a:rPr lang="it-IT" sz="1200" b="1" dirty="0">
                  <a:solidFill>
                    <a:srgbClr val="108C72"/>
                  </a:solidFill>
                </a:rPr>
                <a:t>Finanziamento della Compagnia di San Paolo: </a:t>
              </a:r>
              <a:r>
                <a:rPr lang="it-IT" sz="1200" b="1" dirty="0"/>
                <a:t>30.000 euro</a:t>
              </a:r>
              <a:r>
                <a:rPr lang="it-IT" sz="1200" dirty="0"/>
                <a:t>, bando Open SAI</a:t>
              </a:r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21F070B-50F3-4CCE-A06E-B3B2357564CE}"/>
              </a:ext>
            </a:extLst>
          </p:cNvPr>
          <p:cNvCxnSpPr/>
          <p:nvPr/>
        </p:nvCxnSpPr>
        <p:spPr>
          <a:xfrm>
            <a:off x="1124871" y="4759084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1B99557-15F8-46E5-8705-BD24B1497DE7}"/>
              </a:ext>
            </a:extLst>
          </p:cNvPr>
          <p:cNvCxnSpPr/>
          <p:nvPr/>
        </p:nvCxnSpPr>
        <p:spPr>
          <a:xfrm>
            <a:off x="1108294" y="5488567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A367D018-4F88-4F2A-BA10-1AE37C5DD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74671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72289-C2F4-4A63-9986-A1E50D04D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809" y="217870"/>
            <a:ext cx="10148014" cy="620376"/>
          </a:xfrm>
        </p:spPr>
        <p:txBody>
          <a:bodyPr>
            <a:normAutofit/>
          </a:bodyPr>
          <a:lstStyle/>
          <a:p>
            <a:r>
              <a:rPr lang="it-IT" sz="2500" dirty="0"/>
              <a:t>Disegno di monitoraggio e valutazione </a:t>
            </a:r>
            <a:r>
              <a:rPr lang="it-IT" sz="2500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| Architetture sonore</a:t>
            </a:r>
            <a:endParaRPr lang="it-IT" sz="25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468C9A7-4974-4EF4-A735-79E78207AAA8}"/>
              </a:ext>
            </a:extLst>
          </p:cNvPr>
          <p:cNvGrpSpPr/>
          <p:nvPr/>
        </p:nvGrpSpPr>
        <p:grpSpPr>
          <a:xfrm>
            <a:off x="430493" y="3751872"/>
            <a:ext cx="11436828" cy="2102076"/>
            <a:chOff x="569639" y="3040077"/>
            <a:chExt cx="11436828" cy="210207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98A99E1-304D-4ED3-8C87-DEA69505A9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69639" y="3040077"/>
              <a:ext cx="432000" cy="432000"/>
            </a:xfrm>
            <a:prstGeom prst="rect">
              <a:avLst/>
            </a:prstGeom>
          </p:spPr>
        </p:pic>
        <p:sp>
          <p:nvSpPr>
            <p:cNvPr id="13" name="Subtitle 2">
              <a:extLst>
                <a:ext uri="{FF2B5EF4-FFF2-40B4-BE49-F238E27FC236}">
                  <a16:creationId xmlns:a16="http://schemas.microsoft.com/office/drawing/2014/main" id="{23F6471B-72DF-4B11-93DD-7985583D28AE}"/>
                </a:ext>
              </a:extLst>
            </p:cNvPr>
            <p:cNvSpPr txBox="1">
              <a:spLocks/>
            </p:cNvSpPr>
            <p:nvPr/>
          </p:nvSpPr>
          <p:spPr>
            <a:xfrm>
              <a:off x="1173156" y="3085564"/>
              <a:ext cx="10833311" cy="20565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Metodologia: </a:t>
              </a:r>
              <a:r>
                <a:rPr lang="it-IT" sz="1200" b="1" dirty="0"/>
                <a:t>analisi di impatto quantitativa non controfattuale</a:t>
              </a:r>
              <a:r>
                <a:rPr lang="it-IT" sz="1200" dirty="0"/>
                <a:t>, tramite </a:t>
              </a:r>
              <a:r>
                <a:rPr lang="it-IT" sz="1200" b="1" dirty="0"/>
                <a:t>somministrazione di questionario </a:t>
              </a:r>
              <a:r>
                <a:rPr lang="it-IT" sz="1200" dirty="0"/>
                <a:t>in </a:t>
              </a:r>
              <a:r>
                <a:rPr lang="it-IT" sz="1200" b="1" dirty="0"/>
                <a:t>auto-compilazione </a:t>
              </a:r>
              <a:r>
                <a:rPr lang="it-IT" sz="1200" dirty="0"/>
                <a:t>a ciascuno spettatore degli 8 concerti realizzati. 12 domande: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t-IT" sz="1200" dirty="0"/>
                <a:t>quesiti 1-3: </a:t>
              </a:r>
              <a:r>
                <a:rPr lang="it-IT" sz="1200" b="1" dirty="0"/>
                <a:t>composizione demografica </a:t>
              </a:r>
              <a:r>
                <a:rPr lang="it-IT" sz="1200" dirty="0"/>
                <a:t>degli spettatori; 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t-IT" sz="1200" dirty="0"/>
                <a:t>quesiti 4-6: </a:t>
              </a:r>
              <a:r>
                <a:rPr lang="it-IT" sz="1200" b="1" dirty="0"/>
                <a:t>provenienza  geografica </a:t>
              </a:r>
              <a:r>
                <a:rPr lang="it-IT" sz="1200" dirty="0"/>
                <a:t>dello spettatore (Comune e CAP di residenza, tempo necessario per raggiungere la sede del concerto);   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t-IT" sz="1200" dirty="0"/>
                <a:t>quesiti 7-8: auto-classificazione del rispondente all’interno delle </a:t>
              </a:r>
              <a:r>
                <a:rPr lang="it-IT" sz="1200" b="1" dirty="0"/>
                <a:t>sub-popolazioni </a:t>
              </a:r>
              <a:r>
                <a:rPr lang="it-IT" sz="1200" dirty="0"/>
                <a:t>sopra indicate; 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t-IT" sz="1200" dirty="0"/>
                <a:t>quesiti 9-10: efficacia dei </a:t>
              </a:r>
              <a:r>
                <a:rPr lang="it-IT" sz="1200" b="1" dirty="0"/>
                <a:t>canali di comunicazione</a:t>
              </a:r>
              <a:r>
                <a:rPr lang="it-IT" sz="1200" dirty="0"/>
                <a:t>; 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t-IT" sz="1200" dirty="0"/>
                <a:t>quesito 11: valutazione dei </a:t>
              </a:r>
              <a:r>
                <a:rPr lang="it-IT" sz="1200" b="1" dirty="0"/>
                <a:t>fattori che hanno portato ad assistere al concerto</a:t>
              </a:r>
              <a:r>
                <a:rPr lang="it-IT" sz="1200" dirty="0"/>
                <a:t>; </a:t>
              </a:r>
            </a:p>
            <a:p>
              <a:pPr marL="285750" indent="-28575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it-IT" sz="1200" dirty="0"/>
                <a:t>quesito 12: disponibilità a partecipare ad </a:t>
              </a:r>
              <a:r>
                <a:rPr lang="it-IT" sz="1200" b="1" dirty="0"/>
                <a:t>iniziative simili in futuro.</a:t>
              </a:r>
              <a:endParaRPr lang="it-IT" sz="1200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DA624A7-3A9A-4901-BDA0-3248AA2BB8D5}"/>
              </a:ext>
            </a:extLst>
          </p:cNvPr>
          <p:cNvGrpSpPr/>
          <p:nvPr/>
        </p:nvGrpSpPr>
        <p:grpSpPr>
          <a:xfrm>
            <a:off x="430493" y="2319076"/>
            <a:ext cx="11436828" cy="1185423"/>
            <a:chOff x="569639" y="2084641"/>
            <a:chExt cx="11436828" cy="1185423"/>
          </a:xfrm>
        </p:grpSpPr>
        <p:sp>
          <p:nvSpPr>
            <p:cNvPr id="20" name="Subtitle 2">
              <a:extLst>
                <a:ext uri="{FF2B5EF4-FFF2-40B4-BE49-F238E27FC236}">
                  <a16:creationId xmlns:a16="http://schemas.microsoft.com/office/drawing/2014/main" id="{E3691CB2-B76F-4740-A4C3-D4B9C0767F0B}"/>
                </a:ext>
              </a:extLst>
            </p:cNvPr>
            <p:cNvSpPr txBox="1">
              <a:spLocks/>
            </p:cNvSpPr>
            <p:nvPr/>
          </p:nvSpPr>
          <p:spPr>
            <a:xfrm>
              <a:off x="1173156" y="2246066"/>
              <a:ext cx="10833311" cy="102399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200" b="1" dirty="0">
                  <a:solidFill>
                    <a:srgbClr val="108C72"/>
                  </a:solidFill>
                </a:rPr>
                <a:t>Popolazione di riferimento:</a:t>
              </a:r>
              <a:r>
                <a:rPr lang="it-IT" sz="1200" dirty="0"/>
                <a:t> uomini e donne di età superiore ai 12 anni suddivisa in tre sub-popolazioni:</a:t>
              </a:r>
            </a:p>
            <a:p>
              <a:pPr marL="342900" indent="-342900">
                <a:spcBef>
                  <a:spcPts val="300"/>
                </a:spcBef>
                <a:buFont typeface="+mj-lt"/>
                <a:buAutoNum type="arabicPeriod"/>
              </a:pPr>
              <a:r>
                <a:rPr lang="it-IT" sz="1200" dirty="0"/>
                <a:t>pubblico </a:t>
              </a:r>
              <a:r>
                <a:rPr lang="it-IT" sz="1200" b="1" dirty="0"/>
                <a:t>nuovo </a:t>
              </a:r>
              <a:r>
                <a:rPr lang="it-IT" sz="1200" dirty="0"/>
                <a:t>di musica colta; </a:t>
              </a:r>
            </a:p>
            <a:p>
              <a:pPr marL="342900" indent="-342900">
                <a:spcBef>
                  <a:spcPts val="300"/>
                </a:spcBef>
                <a:buFont typeface="+mj-lt"/>
                <a:buAutoNum type="arabicPeriod"/>
              </a:pPr>
              <a:r>
                <a:rPr lang="it-IT" sz="1200" dirty="0"/>
                <a:t>pubblico </a:t>
              </a:r>
              <a:r>
                <a:rPr lang="it-IT" sz="1200" b="1" dirty="0"/>
                <a:t>occasionale </a:t>
              </a:r>
              <a:r>
                <a:rPr lang="it-IT" sz="1200" dirty="0"/>
                <a:t>di musica colta; </a:t>
              </a:r>
            </a:p>
            <a:p>
              <a:pPr marL="342900" indent="-342900">
                <a:spcBef>
                  <a:spcPts val="300"/>
                </a:spcBef>
                <a:buFont typeface="+mj-lt"/>
                <a:buAutoNum type="arabicPeriod"/>
              </a:pPr>
              <a:r>
                <a:rPr lang="it-IT" sz="1200" dirty="0"/>
                <a:t>pubblico </a:t>
              </a:r>
              <a:r>
                <a:rPr lang="it-IT" sz="1200" b="1" dirty="0"/>
                <a:t>abituale</a:t>
              </a:r>
              <a:r>
                <a:rPr lang="it-IT" sz="1200" dirty="0"/>
                <a:t> di musica colta.  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3F451D5-03CF-4ACA-A595-6B99E2C61C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l="12287" t="10019" r="11853" b="11355"/>
            <a:stretch/>
          </p:blipFill>
          <p:spPr>
            <a:xfrm>
              <a:off x="569639" y="2084641"/>
              <a:ext cx="468000" cy="485063"/>
            </a:xfrm>
            <a:prstGeom prst="rect">
              <a:avLst/>
            </a:prstGeom>
          </p:spPr>
        </p:pic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19B7B53-053B-4831-A92C-58E2DF0D8308}"/>
              </a:ext>
            </a:extLst>
          </p:cNvPr>
          <p:cNvCxnSpPr/>
          <p:nvPr/>
        </p:nvCxnSpPr>
        <p:spPr>
          <a:xfrm>
            <a:off x="1173156" y="2224036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B30CBCB-9742-400C-B659-E005072EFC15}"/>
              </a:ext>
            </a:extLst>
          </p:cNvPr>
          <p:cNvCxnSpPr/>
          <p:nvPr/>
        </p:nvCxnSpPr>
        <p:spPr>
          <a:xfrm>
            <a:off x="1155433" y="3656267"/>
            <a:ext cx="104539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>
            <a:extLst>
              <a:ext uri="{FF2B5EF4-FFF2-40B4-BE49-F238E27FC236}">
                <a16:creationId xmlns:a16="http://schemas.microsoft.com/office/drawing/2014/main" id="{6416AC46-8D8A-4FDD-BA7C-DD2B2190C43C}"/>
              </a:ext>
            </a:extLst>
          </p:cNvPr>
          <p:cNvSpPr txBox="1">
            <a:spLocks/>
          </p:cNvSpPr>
          <p:nvPr/>
        </p:nvSpPr>
        <p:spPr>
          <a:xfrm>
            <a:off x="1034010" y="1406036"/>
            <a:ext cx="10833311" cy="787519"/>
          </a:xfrm>
          <a:prstGeom prst="rect">
            <a:avLst/>
          </a:prstGeom>
        </p:spPr>
        <p:txBody>
          <a:bodyPr vert="horz" lIns="0" tIns="0" rIns="0" bIns="0" numCol="2" rtlCol="0">
            <a:no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buFont typeface="+mj-lt"/>
              <a:buAutoNum type="arabicPeriod"/>
            </a:pPr>
            <a:r>
              <a:rPr lang="it-IT" sz="1200" dirty="0"/>
              <a:t>organizzazione dei concerti in sedi insolite; 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</a:pPr>
            <a:r>
              <a:rPr lang="it-IT" sz="1200" dirty="0"/>
              <a:t>coinvolgimento di associazioni collegate ai luoghi insoliti di svolgimento dei concerti; 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</a:pPr>
            <a:r>
              <a:rPr lang="it-IT" sz="1200" dirty="0"/>
              <a:t>prossimità dei luoghi dei concerti alle abitazioni del pubblico; 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</a:pPr>
            <a:r>
              <a:rPr lang="it-IT" sz="1200" dirty="0"/>
              <a:t>conoscenza personale di uno più degli interpreti del concerto; 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</a:pPr>
            <a:r>
              <a:rPr lang="it-IT" sz="1200" dirty="0"/>
              <a:t>componente sociale della partecipazione.</a:t>
            </a:r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79D6D75C-0CC9-4E62-A560-513147C95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6</a:t>
            </a:fld>
            <a:endParaRPr lang="it-IT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7CA61C-1FD5-42EB-9B2D-EC1BDDA07E7A}"/>
              </a:ext>
            </a:extLst>
          </p:cNvPr>
          <p:cNvGrpSpPr/>
          <p:nvPr/>
        </p:nvGrpSpPr>
        <p:grpSpPr>
          <a:xfrm>
            <a:off x="430493" y="909029"/>
            <a:ext cx="11436828" cy="5533838"/>
            <a:chOff x="430493" y="909029"/>
            <a:chExt cx="11436828" cy="553383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60998FF-9365-4820-AC68-DD4C3BCAE8C2}"/>
                </a:ext>
              </a:extLst>
            </p:cNvPr>
            <p:cNvGrpSpPr/>
            <p:nvPr/>
          </p:nvGrpSpPr>
          <p:grpSpPr>
            <a:xfrm>
              <a:off x="430493" y="909029"/>
              <a:ext cx="11436828" cy="5533838"/>
              <a:chOff x="430493" y="909029"/>
              <a:chExt cx="11436828" cy="5533838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A2B25A16-9D1B-448F-9C38-9FD07FD08890}"/>
                  </a:ext>
                </a:extLst>
              </p:cNvPr>
              <p:cNvGrpSpPr/>
              <p:nvPr/>
            </p:nvGrpSpPr>
            <p:grpSpPr>
              <a:xfrm>
                <a:off x="430493" y="909029"/>
                <a:ext cx="11436828" cy="5422803"/>
                <a:chOff x="569639" y="1419142"/>
                <a:chExt cx="11436828" cy="5422803"/>
              </a:xfrm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6CD1AB03-FAB6-418F-BBC0-D4D9F4E28E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sharpenSoften amount="50000"/>
                          </a14:imgEffect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639" y="1426819"/>
                  <a:ext cx="433231" cy="432000"/>
                </a:xfrm>
                <a:prstGeom prst="rect">
                  <a:avLst/>
                </a:prstGeom>
              </p:spPr>
            </p:pic>
            <p:sp>
              <p:nvSpPr>
                <p:cNvPr id="10" name="Subtitle 2">
                  <a:extLst>
                    <a:ext uri="{FF2B5EF4-FFF2-40B4-BE49-F238E27FC236}">
                      <a16:creationId xmlns:a16="http://schemas.microsoft.com/office/drawing/2014/main" id="{0987B0CC-A92E-4CB3-A450-756120D779A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73156" y="1419142"/>
                  <a:ext cx="10833311" cy="446917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>
                  <a:lvl1pPr marL="0" indent="0" algn="l" defTabSz="914400" rtl="0" eaLnBrk="1" latinLnBrk="0" hangingPunct="1">
                    <a:lnSpc>
                      <a:spcPts val="1800"/>
                    </a:lnSpc>
                    <a:spcBef>
                      <a:spcPts val="1000"/>
                    </a:spcBef>
                    <a:buFont typeface="Arial" panose="020B0604020202020204" pitchFamily="34" charset="0"/>
                    <a:buNone/>
                    <a:defRPr sz="1400" kern="1200">
                      <a:solidFill>
                        <a:schemeClr val="tx1"/>
                      </a:solidFill>
                      <a:latin typeface="Raleway" charset="0"/>
                      <a:ea typeface="Raleway" charset="0"/>
                      <a:cs typeface="Raleway" charset="0"/>
                    </a:defRPr>
                  </a:lvl1pPr>
                  <a:lvl2pPr marL="457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sz="1200" b="1" dirty="0">
                      <a:solidFill>
                        <a:srgbClr val="108C72"/>
                      </a:solidFill>
                    </a:rPr>
                    <a:t>Obiettivi:</a:t>
                  </a:r>
                  <a:r>
                    <a:rPr lang="it-IT" sz="1200" dirty="0"/>
                    <a:t> valutare la </a:t>
                  </a:r>
                  <a:r>
                    <a:rPr lang="it-IT" sz="1200" b="1" dirty="0"/>
                    <a:t>capacità del progetto di allargare la platea </a:t>
                  </a:r>
                  <a:r>
                    <a:rPr lang="it-IT" sz="1200" dirty="0"/>
                    <a:t>dei fruitori di musica colta identificando se e quali dei seguenti fattori influenzino l’</a:t>
                  </a:r>
                  <a:r>
                    <a:rPr lang="it-IT" sz="1200" b="1" dirty="0"/>
                    <a:t>audience development</a:t>
                  </a:r>
                  <a:r>
                    <a:rPr lang="it-IT" sz="1200" dirty="0"/>
                    <a:t>:</a:t>
                  </a:r>
                </a:p>
              </p:txBody>
            </p:sp>
            <p:sp>
              <p:nvSpPr>
                <p:cNvPr id="18" name="Subtitle 2">
                  <a:extLst>
                    <a:ext uri="{FF2B5EF4-FFF2-40B4-BE49-F238E27FC236}">
                      <a16:creationId xmlns:a16="http://schemas.microsoft.com/office/drawing/2014/main" id="{40426E41-0DA6-4839-8056-ED90B3A48E2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73156" y="6632016"/>
                  <a:ext cx="10833311" cy="209929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>
                  <a:lvl1pPr marL="0" indent="0" algn="l" defTabSz="914400" rtl="0" eaLnBrk="1" latinLnBrk="0" hangingPunct="1">
                    <a:lnSpc>
                      <a:spcPts val="1800"/>
                    </a:lnSpc>
                    <a:spcBef>
                      <a:spcPts val="1000"/>
                    </a:spcBef>
                    <a:buFont typeface="Arial" panose="020B0604020202020204" pitchFamily="34" charset="0"/>
                    <a:buNone/>
                    <a:defRPr sz="1400" kern="1200">
                      <a:solidFill>
                        <a:schemeClr val="tx1"/>
                      </a:solidFill>
                      <a:latin typeface="Raleway" charset="0"/>
                      <a:ea typeface="Raleway" charset="0"/>
                      <a:cs typeface="Raleway" charset="0"/>
                    </a:defRPr>
                  </a:lvl1pPr>
                  <a:lvl2pPr marL="457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sz="1200" b="1" dirty="0">
                      <a:solidFill>
                        <a:srgbClr val="108C72"/>
                      </a:solidFill>
                    </a:rPr>
                    <a:t>Responsabile valutazione:</a:t>
                  </a:r>
                  <a:r>
                    <a:rPr lang="it-IT" sz="1200" dirty="0"/>
                    <a:t>  Prof. E. Di Bella, Università degli Studi di Genova</a:t>
                  </a:r>
                </a:p>
              </p:txBody>
            </p:sp>
          </p:grpSp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AFE8DD21-A240-4F1B-9876-0670B135D5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30493" y="6010867"/>
                <a:ext cx="431490" cy="432000"/>
              </a:xfrm>
              <a:prstGeom prst="rect">
                <a:avLst/>
              </a:prstGeom>
            </p:spPr>
          </p:pic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A8E3093-8733-4A5B-B068-F401254893C3}"/>
                </a:ext>
              </a:extLst>
            </p:cNvPr>
            <p:cNvCxnSpPr/>
            <p:nvPr/>
          </p:nvCxnSpPr>
          <p:spPr>
            <a:xfrm>
              <a:off x="1155433" y="5990989"/>
              <a:ext cx="10453986" cy="0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93755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72289-C2F4-4A63-9986-A1E50D04D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54" y="217870"/>
            <a:ext cx="10195269" cy="620376"/>
          </a:xfrm>
        </p:spPr>
        <p:txBody>
          <a:bodyPr>
            <a:normAutofit/>
          </a:bodyPr>
          <a:lstStyle/>
          <a:p>
            <a:r>
              <a:rPr lang="it-IT" sz="2500" dirty="0"/>
              <a:t>Risultati </a:t>
            </a:r>
            <a:r>
              <a:rPr lang="it-IT" sz="2500" b="0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| Architetture sonore</a:t>
            </a:r>
            <a:endParaRPr lang="it-IT" sz="2500" dirty="0"/>
          </a:p>
        </p:txBody>
      </p:sp>
      <p:sp>
        <p:nvSpPr>
          <p:cNvPr id="96" name="Subtitle 2">
            <a:extLst>
              <a:ext uri="{FF2B5EF4-FFF2-40B4-BE49-F238E27FC236}">
                <a16:creationId xmlns:a16="http://schemas.microsoft.com/office/drawing/2014/main" id="{17E2EFED-0416-4B6A-8819-64020727495A}"/>
              </a:ext>
            </a:extLst>
          </p:cNvPr>
          <p:cNvSpPr txBox="1">
            <a:spLocks/>
          </p:cNvSpPr>
          <p:nvPr/>
        </p:nvSpPr>
        <p:spPr>
          <a:xfrm>
            <a:off x="290781" y="791221"/>
            <a:ext cx="11734350" cy="1902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spcBef>
                <a:spcPts val="600"/>
              </a:spcBef>
              <a:buClr>
                <a:srgbClr val="108C72"/>
              </a:buClr>
              <a:buFont typeface="Arial" panose="020B0604020202020204" pitchFamily="34" charset="0"/>
              <a:buChar char="•"/>
            </a:pPr>
            <a:r>
              <a:rPr lang="it-IT" sz="1200" dirty="0"/>
              <a:t>Il </a:t>
            </a:r>
            <a:r>
              <a:rPr lang="it-IT" sz="1200" b="1" dirty="0"/>
              <a:t>riempimento delle sale </a:t>
            </a:r>
            <a:r>
              <a:rPr lang="it-IT" sz="1200" dirty="0"/>
              <a:t>è complessivamente del </a:t>
            </a:r>
            <a:r>
              <a:rPr lang="it-IT" sz="1200" b="1" dirty="0"/>
              <a:t>55%</a:t>
            </a:r>
            <a:r>
              <a:rPr lang="it-IT" sz="1200" dirty="0"/>
              <a:t>, ma arriva al 73% se si esclude dal calcolo la sala con capienza superiore alla media </a:t>
            </a:r>
          </a:p>
          <a:p>
            <a:pPr marL="182563" indent="-182563">
              <a:spcBef>
                <a:spcPts val="600"/>
              </a:spcBef>
              <a:buClr>
                <a:srgbClr val="108C72"/>
              </a:buClr>
              <a:buFont typeface="Arial" panose="020B0604020202020204" pitchFamily="34" charset="0"/>
              <a:buChar char="•"/>
            </a:pPr>
            <a:r>
              <a:rPr lang="it-IT" sz="1200" dirty="0"/>
              <a:t>La percentuale di </a:t>
            </a:r>
            <a:r>
              <a:rPr lang="it-IT" sz="1200" b="1" dirty="0"/>
              <a:t>nuovo pubblico </a:t>
            </a:r>
            <a:r>
              <a:rPr lang="it-IT" sz="1200" dirty="0"/>
              <a:t>coinvolta è pari al </a:t>
            </a:r>
            <a:r>
              <a:rPr lang="it-IT" sz="1200" b="1" dirty="0"/>
              <a:t>7,9%</a:t>
            </a:r>
            <a:r>
              <a:rPr lang="it-IT" sz="1200" dirty="0"/>
              <a:t>, includendo anche gli ascoltatori occasionali di musica colta il valore sale al 26%</a:t>
            </a:r>
          </a:p>
          <a:p>
            <a:pPr marL="182563" indent="-182563">
              <a:spcBef>
                <a:spcPts val="600"/>
              </a:spcBef>
              <a:buClr>
                <a:srgbClr val="108C72"/>
              </a:buClr>
              <a:buFont typeface="Arial" panose="020B0604020202020204" pitchFamily="34" charset="0"/>
              <a:buChar char="•"/>
            </a:pPr>
            <a:r>
              <a:rPr lang="it-IT" sz="1200" b="1" dirty="0"/>
              <a:t>I concerti con la maggior parte di Pubblico Nuovo o Occasionale sono stati quelli in cui gli interpreti erano giovani o bambini:</a:t>
            </a:r>
            <a:r>
              <a:rPr lang="it-IT" sz="1200" dirty="0"/>
              <a:t> questa scelta è stato fattore di attrazione per i genitori e i familiari in genere; </a:t>
            </a:r>
            <a:r>
              <a:rPr lang="it-IT" sz="1200" b="1" dirty="0"/>
              <a:t>ma</a:t>
            </a:r>
            <a:r>
              <a:rPr lang="it-IT" sz="1200" dirty="0"/>
              <a:t> i medesimi concerti sono quelli in cui il </a:t>
            </a:r>
            <a:r>
              <a:rPr lang="it-IT" sz="1200" b="1" dirty="0"/>
              <a:t>cartellone</a:t>
            </a:r>
            <a:r>
              <a:rPr lang="it-IT" sz="1200" dirty="0"/>
              <a:t> è </a:t>
            </a:r>
            <a:r>
              <a:rPr lang="it-IT" sz="1200" b="1" dirty="0"/>
              <a:t>meno coerente</a:t>
            </a:r>
            <a:r>
              <a:rPr lang="it-IT" sz="1200" dirty="0"/>
              <a:t> </a:t>
            </a:r>
            <a:r>
              <a:rPr lang="it-IT" sz="1200" b="1" dirty="0"/>
              <a:t>con l’offerta tipica di musica colta</a:t>
            </a:r>
          </a:p>
          <a:p>
            <a:pPr marL="182563" indent="-182563">
              <a:spcBef>
                <a:spcPts val="600"/>
              </a:spcBef>
              <a:buClr>
                <a:srgbClr val="108C72"/>
              </a:buClr>
              <a:buFont typeface="Arial" panose="020B0604020202020204" pitchFamily="34" charset="0"/>
              <a:buChar char="•"/>
            </a:pPr>
            <a:r>
              <a:rPr lang="it-IT" sz="1200" dirty="0"/>
              <a:t>La </a:t>
            </a:r>
            <a:r>
              <a:rPr lang="it-IT" sz="1200" b="1" dirty="0"/>
              <a:t>vicinanza della sede </a:t>
            </a:r>
            <a:r>
              <a:rPr lang="it-IT" sz="1200" dirty="0"/>
              <a:t>è un </a:t>
            </a:r>
            <a:r>
              <a:rPr lang="it-IT" sz="1200" b="1" dirty="0"/>
              <a:t>elemento significativo </a:t>
            </a:r>
            <a:r>
              <a:rPr lang="it-IT" sz="1200" dirty="0"/>
              <a:t>nel coinvolgimento di nuovo pubblico</a:t>
            </a:r>
          </a:p>
          <a:p>
            <a:pPr marL="182563" indent="-182563">
              <a:spcBef>
                <a:spcPts val="600"/>
              </a:spcBef>
              <a:buClr>
                <a:srgbClr val="108C72"/>
              </a:buClr>
              <a:buFont typeface="Arial" panose="020B0604020202020204" pitchFamily="34" charset="0"/>
              <a:buChar char="•"/>
            </a:pPr>
            <a:r>
              <a:rPr lang="it-IT" sz="1200" b="1" dirty="0"/>
              <a:t>L’esecuzione </a:t>
            </a:r>
            <a:r>
              <a:rPr lang="it-IT" sz="1200" dirty="0"/>
              <a:t>dei concerti </a:t>
            </a:r>
            <a:r>
              <a:rPr lang="it-IT" sz="1200" b="1" dirty="0"/>
              <a:t>in sedi insolite è stata una scelta apprezzata dal pubblico </a:t>
            </a:r>
            <a:r>
              <a:rPr lang="it-IT" sz="1200" dirty="0"/>
              <a:t>(è il fattore che maggiormente ha determinato la presenza del pubblico ai concerti) </a:t>
            </a:r>
            <a:r>
              <a:rPr lang="it-IT" sz="1200" b="1" dirty="0"/>
              <a:t>ma non è possibile identificarla come un fattore di maggior attrazione per il Pubblico Nuovo o Occasionale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4D30DE36-9837-48D3-A6B3-4FF8D8773D75}"/>
              </a:ext>
            </a:extLst>
          </p:cNvPr>
          <p:cNvGrpSpPr/>
          <p:nvPr/>
        </p:nvGrpSpPr>
        <p:grpSpPr>
          <a:xfrm>
            <a:off x="167825" y="2886327"/>
            <a:ext cx="11492952" cy="3589065"/>
            <a:chOff x="206325" y="1800137"/>
            <a:chExt cx="11492952" cy="441540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6D13F17-9514-4E5B-8014-25CD6D0ED1A5}"/>
                </a:ext>
              </a:extLst>
            </p:cNvPr>
            <p:cNvGrpSpPr/>
            <p:nvPr/>
          </p:nvGrpSpPr>
          <p:grpSpPr>
            <a:xfrm>
              <a:off x="349053" y="2271561"/>
              <a:ext cx="2387544" cy="2845996"/>
              <a:chOff x="628362" y="1395662"/>
              <a:chExt cx="2628000" cy="2314586"/>
            </a:xfrm>
          </p:grpSpPr>
          <p:sp>
            <p:nvSpPr>
              <p:cNvPr id="3" name="Trapezoid 2">
                <a:extLst>
                  <a:ext uri="{FF2B5EF4-FFF2-40B4-BE49-F238E27FC236}">
                    <a16:creationId xmlns:a16="http://schemas.microsoft.com/office/drawing/2014/main" id="{08A29F5D-0428-4CD8-972E-A7BF4BA8BDB6}"/>
                  </a:ext>
                </a:extLst>
              </p:cNvPr>
              <p:cNvSpPr/>
              <p:nvPr/>
            </p:nvSpPr>
            <p:spPr>
              <a:xfrm flipV="1">
                <a:off x="628362" y="1395662"/>
                <a:ext cx="2628000" cy="720000"/>
              </a:xfrm>
              <a:prstGeom prst="trapezoid">
                <a:avLst>
                  <a:gd name="adj" fmla="val 28622"/>
                </a:avLst>
              </a:prstGeom>
              <a:solidFill>
                <a:srgbClr val="1462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Trapezoid 16">
                <a:extLst>
                  <a:ext uri="{FF2B5EF4-FFF2-40B4-BE49-F238E27FC236}">
                    <a16:creationId xmlns:a16="http://schemas.microsoft.com/office/drawing/2014/main" id="{9411DD98-7798-4FC2-AC17-B39FEED556FE}"/>
                  </a:ext>
                </a:extLst>
              </p:cNvPr>
              <p:cNvSpPr/>
              <p:nvPr/>
            </p:nvSpPr>
            <p:spPr>
              <a:xfrm flipV="1">
                <a:off x="928329" y="2192955"/>
                <a:ext cx="2042592" cy="720000"/>
              </a:xfrm>
              <a:prstGeom prst="trapezoid">
                <a:avLst>
                  <a:gd name="adj" fmla="val 25111"/>
                </a:avLst>
              </a:prstGeom>
              <a:solidFill>
                <a:srgbClr val="108C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Trapezoid 17">
                <a:extLst>
                  <a:ext uri="{FF2B5EF4-FFF2-40B4-BE49-F238E27FC236}">
                    <a16:creationId xmlns:a16="http://schemas.microsoft.com/office/drawing/2014/main" id="{3B66ACDD-C2D4-4B80-A636-70187277E948}"/>
                  </a:ext>
                </a:extLst>
              </p:cNvPr>
              <p:cNvSpPr/>
              <p:nvPr/>
            </p:nvSpPr>
            <p:spPr>
              <a:xfrm flipV="1">
                <a:off x="1204363" y="2990248"/>
                <a:ext cx="1489614" cy="720000"/>
              </a:xfrm>
              <a:prstGeom prst="trapezoid">
                <a:avLst>
                  <a:gd name="adj" fmla="val 24024"/>
                </a:avLst>
              </a:prstGeom>
              <a:solidFill>
                <a:srgbClr val="86BC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58FC57-68FA-44BB-9390-B5A90D7F3946}"/>
                </a:ext>
              </a:extLst>
            </p:cNvPr>
            <p:cNvSpPr txBox="1"/>
            <p:nvPr/>
          </p:nvSpPr>
          <p:spPr>
            <a:xfrm>
              <a:off x="847023" y="2502566"/>
              <a:ext cx="1424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chemeClr val="bg1"/>
                  </a:solidFill>
                  <a:latin typeface="Raleway" panose="020B0503030101060003" pitchFamily="34" charset="0"/>
                </a:rPr>
                <a:t>800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392481-1F35-4F44-95C1-BBC9A4B2AEC3}"/>
                </a:ext>
              </a:extLst>
            </p:cNvPr>
            <p:cNvSpPr txBox="1"/>
            <p:nvPr/>
          </p:nvSpPr>
          <p:spPr>
            <a:xfrm>
              <a:off x="857852" y="3250224"/>
              <a:ext cx="1369202" cy="870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chemeClr val="bg1"/>
                  </a:solidFill>
                  <a:latin typeface="Raleway" panose="020B0503030101060003" pitchFamily="34" charset="0"/>
                </a:rPr>
                <a:t>437</a:t>
              </a:r>
            </a:p>
            <a:p>
              <a:pPr algn="ctr"/>
              <a:r>
                <a:rPr lang="it-IT" sz="1100" dirty="0">
                  <a:solidFill>
                    <a:schemeClr val="bg1"/>
                  </a:solidFill>
                  <a:latin typeface="Raleway" panose="020B0503030101060003" pitchFamily="34" charset="0"/>
                </a:rPr>
                <a:t>55% della </a:t>
              </a:r>
              <a:br>
                <a:rPr lang="it-IT" sz="1100" dirty="0">
                  <a:solidFill>
                    <a:schemeClr val="bg1"/>
                  </a:solidFill>
                  <a:latin typeface="Raleway" panose="020B0503030101060003" pitchFamily="34" charset="0"/>
                </a:rPr>
              </a:br>
              <a:r>
                <a:rPr lang="it-IT" sz="1100" dirty="0">
                  <a:solidFill>
                    <a:schemeClr val="bg1"/>
                  </a:solidFill>
                  <a:latin typeface="Raleway" panose="020B0503030101060003" pitchFamily="34" charset="0"/>
                </a:rPr>
                <a:t>capienza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9846062-11FF-4991-9D14-1DB7074C5C9B}"/>
                </a:ext>
              </a:extLst>
            </p:cNvPr>
            <p:cNvSpPr txBox="1"/>
            <p:nvPr/>
          </p:nvSpPr>
          <p:spPr>
            <a:xfrm>
              <a:off x="945418" y="4153449"/>
              <a:ext cx="1128448" cy="908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chemeClr val="bg1"/>
                  </a:solidFill>
                  <a:latin typeface="Raleway" panose="020B0503030101060003" pitchFamily="34" charset="0"/>
                </a:rPr>
                <a:t>266</a:t>
              </a:r>
            </a:p>
            <a:p>
              <a:pPr algn="ctr"/>
              <a:r>
                <a:rPr lang="it-IT" sz="1200" dirty="0">
                  <a:solidFill>
                    <a:schemeClr val="bg1"/>
                  </a:solidFill>
                  <a:latin typeface="Raleway" panose="020B0503030101060003" pitchFamily="34" charset="0"/>
                </a:rPr>
                <a:t>60% dei partecipanti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521F5EF-F906-4369-907C-146291A091E1}"/>
                </a:ext>
              </a:extLst>
            </p:cNvPr>
            <p:cNvSpPr txBox="1"/>
            <p:nvPr/>
          </p:nvSpPr>
          <p:spPr>
            <a:xfrm>
              <a:off x="2736463" y="2483316"/>
              <a:ext cx="1836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>
                  <a:latin typeface="Raleway" panose="020B0503030101060003" pitchFamily="34" charset="0"/>
                </a:rPr>
                <a:t>Capienza</a:t>
              </a:r>
              <a:r>
                <a:rPr lang="it-IT" sz="1200" dirty="0">
                  <a:latin typeface="Raleway" panose="020B0503030101060003" pitchFamily="34" charset="0"/>
                </a:rPr>
                <a:t> complessiva delle sale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3CF5D8E-E3A6-44DE-B934-C475AF05116F}"/>
                </a:ext>
              </a:extLst>
            </p:cNvPr>
            <p:cNvSpPr txBox="1"/>
            <p:nvPr/>
          </p:nvSpPr>
          <p:spPr>
            <a:xfrm>
              <a:off x="2736463" y="3376861"/>
              <a:ext cx="183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>
                  <a:latin typeface="Raleway" panose="020B0503030101060003" pitchFamily="34" charset="0"/>
                </a:rPr>
                <a:t>Partecipanti</a:t>
              </a:r>
              <a:r>
                <a:rPr lang="it-IT" sz="1200" dirty="0">
                  <a:latin typeface="Raleway" panose="020B0503030101060003" pitchFamily="34" charset="0"/>
                </a:rPr>
                <a:t>, corrispondenti ai rispondenti ai questionari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437018D-C0CA-4B23-A81F-FBE7CE825B35}"/>
                </a:ext>
              </a:extLst>
            </p:cNvPr>
            <p:cNvSpPr txBox="1"/>
            <p:nvPr/>
          </p:nvSpPr>
          <p:spPr>
            <a:xfrm>
              <a:off x="2736461" y="4443917"/>
              <a:ext cx="1836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>
                  <a:latin typeface="Raleway" panose="020B0503030101060003" pitchFamily="34" charset="0"/>
                </a:rPr>
                <a:t>Questionari compilati completamente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10D287F-DA73-4AC9-BD69-7DD9F0AF53C4}"/>
                </a:ext>
              </a:extLst>
            </p:cNvPr>
            <p:cNvCxnSpPr>
              <a:cxnSpLocks/>
              <a:stCxn id="3" idx="3"/>
              <a:endCxn id="7" idx="1"/>
            </p:cNvCxnSpPr>
            <p:nvPr/>
          </p:nvCxnSpPr>
          <p:spPr>
            <a:xfrm flipV="1">
              <a:off x="2609901" y="2714149"/>
              <a:ext cx="126562" cy="65"/>
            </a:xfrm>
            <a:prstGeom prst="line">
              <a:avLst/>
            </a:prstGeom>
            <a:ln>
              <a:solidFill>
                <a:srgbClr val="146238"/>
              </a:solidFill>
              <a:prstDash val="dash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878D94C-AD42-4EA9-8BED-29BF0690AD96}"/>
                </a:ext>
              </a:extLst>
            </p:cNvPr>
            <p:cNvCxnSpPr>
              <a:cxnSpLocks/>
              <a:stCxn id="17" idx="3"/>
              <a:endCxn id="24" idx="1"/>
            </p:cNvCxnSpPr>
            <p:nvPr/>
          </p:nvCxnSpPr>
          <p:spPr>
            <a:xfrm>
              <a:off x="2366118" y="3694559"/>
              <a:ext cx="370345" cy="5468"/>
            </a:xfrm>
            <a:prstGeom prst="line">
              <a:avLst/>
            </a:prstGeom>
            <a:ln>
              <a:solidFill>
                <a:srgbClr val="108C72"/>
              </a:solidFill>
              <a:prstDash val="dash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BF9DBCE-C5A8-4DA7-A150-14D00E3116F7}"/>
                </a:ext>
              </a:extLst>
            </p:cNvPr>
            <p:cNvCxnSpPr>
              <a:cxnSpLocks/>
              <a:stCxn id="18" idx="3"/>
              <a:endCxn id="27" idx="1"/>
            </p:cNvCxnSpPr>
            <p:nvPr/>
          </p:nvCxnSpPr>
          <p:spPr>
            <a:xfrm flipV="1">
              <a:off x="2119326" y="4674750"/>
              <a:ext cx="617135" cy="154"/>
            </a:xfrm>
            <a:prstGeom prst="line">
              <a:avLst/>
            </a:prstGeom>
            <a:ln>
              <a:solidFill>
                <a:srgbClr val="86BC25"/>
              </a:solidFill>
              <a:prstDash val="dash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E941025-AD28-4769-B7EB-CDDB5A9A1031}"/>
                </a:ext>
              </a:extLst>
            </p:cNvPr>
            <p:cNvSpPr txBox="1"/>
            <p:nvPr/>
          </p:nvSpPr>
          <p:spPr>
            <a:xfrm>
              <a:off x="939062" y="5328862"/>
              <a:ext cx="111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latin typeface="Raleway" panose="020B0503030101060003" pitchFamily="34" charset="0"/>
                </a:rPr>
                <a:t>€69</a:t>
              </a:r>
              <a:endParaRPr lang="it-IT" sz="1400" dirty="0">
                <a:latin typeface="Raleway" panose="020B0503030101060003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F6683D0-9D88-42B9-BAC6-DF1678CC9929}"/>
                </a:ext>
              </a:extLst>
            </p:cNvPr>
            <p:cNvSpPr txBox="1"/>
            <p:nvPr/>
          </p:nvSpPr>
          <p:spPr>
            <a:xfrm>
              <a:off x="2736460" y="5011461"/>
              <a:ext cx="1836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>
                  <a:latin typeface="Raleway" panose="020B0503030101060003" pitchFamily="34" charset="0"/>
                </a:rPr>
                <a:t>Costo «lordo» pro-capite (computato sul solo finanziamento CSP). </a:t>
              </a:r>
              <a:r>
                <a:rPr lang="it-IT" sz="1200" dirty="0">
                  <a:latin typeface="Raleway" panose="020B0503030101060003" pitchFamily="34" charset="0"/>
                </a:rPr>
                <a:t>Include investimenti strutturali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4775D49-BCA4-40E5-8DB9-78E74DC2D6F0}"/>
                </a:ext>
              </a:extLst>
            </p:cNvPr>
            <p:cNvCxnSpPr>
              <a:cxnSpLocks/>
              <a:stCxn id="36" idx="3"/>
              <a:endCxn id="37" idx="1"/>
            </p:cNvCxnSpPr>
            <p:nvPr/>
          </p:nvCxnSpPr>
          <p:spPr>
            <a:xfrm>
              <a:off x="2055062" y="5513528"/>
              <a:ext cx="681398" cy="5765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  <a:prstDash val="dash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006D42D-4C13-4A2B-9A06-6A44626AA616}"/>
                </a:ext>
              </a:extLst>
            </p:cNvPr>
            <p:cNvGrpSpPr/>
            <p:nvPr/>
          </p:nvGrpSpPr>
          <p:grpSpPr>
            <a:xfrm>
              <a:off x="5848207" y="3520995"/>
              <a:ext cx="4606909" cy="1183636"/>
              <a:chOff x="6185090" y="3212993"/>
              <a:chExt cx="4606909" cy="1183636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4F55BA2B-2660-4623-9859-B89C95FAEE27}"/>
                  </a:ext>
                </a:extLst>
              </p:cNvPr>
              <p:cNvSpPr/>
              <p:nvPr/>
            </p:nvSpPr>
            <p:spPr>
              <a:xfrm>
                <a:off x="6185090" y="3212993"/>
                <a:ext cx="3396290" cy="340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300"/>
                  </a:spcBef>
                </a:pPr>
                <a:r>
                  <a:rPr lang="it-IT" sz="1200" dirty="0">
                    <a:solidFill>
                      <a:schemeClr val="bg2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quesiti 4-6:</a:t>
                </a:r>
                <a:r>
                  <a:rPr lang="it-IT" sz="1200" dirty="0">
                    <a:solidFill>
                      <a:srgbClr val="108C72"/>
                    </a:solidFill>
                    <a:latin typeface="Raleway" panose="020B0503030101060003" pitchFamily="34" charset="0"/>
                  </a:rPr>
                  <a:t> </a:t>
                </a:r>
                <a:r>
                  <a:rPr lang="it-IT" sz="1200" b="1" dirty="0">
                    <a:solidFill>
                      <a:srgbClr val="108C72"/>
                    </a:solidFill>
                    <a:latin typeface="Raleway" panose="020B0503030101060003" pitchFamily="34" charset="0"/>
                  </a:rPr>
                  <a:t>Provenienza dello spettatore</a:t>
                </a:r>
                <a:endParaRPr lang="it-IT" sz="1200" dirty="0">
                  <a:solidFill>
                    <a:srgbClr val="108C72"/>
                  </a:solidFill>
                  <a:latin typeface="Raleway" panose="020B0503030101060003" pitchFamily="34" charset="0"/>
                </a:endParaRPr>
              </a:p>
            </p:txBody>
          </p: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22BC7270-4FE5-46D8-9D9B-7B00517D66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6298014" y="3606172"/>
                <a:ext cx="230210" cy="324000"/>
              </a:xfrm>
              <a:prstGeom prst="rect">
                <a:avLst/>
              </a:prstGeom>
            </p:spPr>
          </p:pic>
          <p:sp>
            <p:nvSpPr>
              <p:cNvPr id="53" name="Subtitle 2">
                <a:extLst>
                  <a:ext uri="{FF2B5EF4-FFF2-40B4-BE49-F238E27FC236}">
                    <a16:creationId xmlns:a16="http://schemas.microsoft.com/office/drawing/2014/main" id="{7C876CDE-466E-434F-9E1C-C1E77543AA9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35999" y="3618264"/>
                <a:ext cx="3104590" cy="22718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ts val="18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400" kern="1200">
                    <a:solidFill>
                      <a:schemeClr val="tx1"/>
                    </a:solidFill>
                    <a:latin typeface="Raleway" charset="0"/>
                    <a:ea typeface="Raleway" charset="0"/>
                    <a:cs typeface="Raleway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it-IT" sz="1200" dirty="0"/>
                  <a:t>15,6% degli spettatori extra Genova</a:t>
                </a:r>
              </a:p>
            </p:txBody>
          </p: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B7D71383-542E-4D79-B653-7E6BAAC4C0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269661" y="4072629"/>
                <a:ext cx="323222" cy="324000"/>
              </a:xfrm>
              <a:prstGeom prst="rect">
                <a:avLst/>
              </a:prstGeom>
            </p:spPr>
          </p:pic>
          <p:sp>
            <p:nvSpPr>
              <p:cNvPr id="57" name="Subtitle 2">
                <a:extLst>
                  <a:ext uri="{FF2B5EF4-FFF2-40B4-BE49-F238E27FC236}">
                    <a16:creationId xmlns:a16="http://schemas.microsoft.com/office/drawing/2014/main" id="{C17A677E-8981-47BB-AD45-786218CEF8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35999" y="4072629"/>
                <a:ext cx="3456000" cy="22718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ts val="18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400" kern="1200">
                    <a:solidFill>
                      <a:schemeClr val="tx1"/>
                    </a:solidFill>
                    <a:latin typeface="Raleway" charset="0"/>
                    <a:ea typeface="Raleway" charset="0"/>
                    <a:cs typeface="Raleway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it-IT" sz="1200" dirty="0"/>
                  <a:t>30 minuti: tempo medio di spostamento </a:t>
                </a:r>
              </a:p>
            </p:txBody>
          </p:sp>
        </p:grp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AFC1B583-2562-45D5-94A2-36DCCBE3C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914389" y="5532846"/>
              <a:ext cx="360000" cy="360001"/>
            </a:xfrm>
            <a:prstGeom prst="rect">
              <a:avLst/>
            </a:prstGeom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1E16E1C-6B74-484B-8C5F-F58803345396}"/>
                </a:ext>
              </a:extLst>
            </p:cNvPr>
            <p:cNvSpPr/>
            <p:nvPr/>
          </p:nvSpPr>
          <p:spPr>
            <a:xfrm>
              <a:off x="5932778" y="4890612"/>
              <a:ext cx="4981348" cy="340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t-IT" sz="1200" dirty="0">
                  <a:solidFill>
                    <a:schemeClr val="bg2">
                      <a:lumMod val="50000"/>
                    </a:schemeClr>
                  </a:solidFill>
                  <a:latin typeface="Raleway" panose="020B0503030101060003" pitchFamily="34" charset="0"/>
                </a:rPr>
                <a:t>quesiti 7-8:</a:t>
              </a:r>
              <a:r>
                <a:rPr lang="it-IT" sz="1200" dirty="0">
                  <a:solidFill>
                    <a:srgbClr val="108C72"/>
                  </a:solidFill>
                  <a:latin typeface="Raleway" panose="020B0503030101060003" pitchFamily="34" charset="0"/>
                </a:rPr>
                <a:t> </a:t>
              </a:r>
              <a:r>
                <a:rPr lang="it-IT" sz="1200" b="1" dirty="0">
                  <a:solidFill>
                    <a:srgbClr val="108C72"/>
                  </a:solidFill>
                  <a:latin typeface="Raleway" panose="020B0503030101060003" pitchFamily="34" charset="0"/>
                </a:rPr>
                <a:t>Spettatori in base al consumo di musica colta</a:t>
              </a:r>
              <a:endParaRPr lang="it-IT" sz="1200" dirty="0">
                <a:solidFill>
                  <a:srgbClr val="108C72"/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61" name="Subtitle 2">
              <a:extLst>
                <a:ext uri="{FF2B5EF4-FFF2-40B4-BE49-F238E27FC236}">
                  <a16:creationId xmlns:a16="http://schemas.microsoft.com/office/drawing/2014/main" id="{BA2111A3-A6E7-4BE2-951F-6C6CEB3AA432}"/>
                </a:ext>
              </a:extLst>
            </p:cNvPr>
            <p:cNvSpPr txBox="1">
              <a:spLocks/>
            </p:cNvSpPr>
            <p:nvPr/>
          </p:nvSpPr>
          <p:spPr>
            <a:xfrm>
              <a:off x="6988914" y="5288478"/>
              <a:ext cx="4710363" cy="77620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300"/>
                </a:spcBef>
              </a:pPr>
              <a:r>
                <a:rPr lang="it-IT" sz="1200" dirty="0"/>
                <a:t>Nuovo pubblico: 7,9%</a:t>
              </a:r>
            </a:p>
            <a:p>
              <a:pPr>
                <a:lnSpc>
                  <a:spcPct val="100000"/>
                </a:lnSpc>
                <a:spcBef>
                  <a:spcPts val="300"/>
                </a:spcBef>
              </a:pPr>
              <a:r>
                <a:rPr lang="it-IT" sz="1200" dirty="0"/>
                <a:t>Pubblico occasionale: 18,2%</a:t>
              </a:r>
            </a:p>
            <a:p>
              <a:pPr>
                <a:lnSpc>
                  <a:spcPct val="100000"/>
                </a:lnSpc>
                <a:spcBef>
                  <a:spcPts val="300"/>
                </a:spcBef>
              </a:pPr>
              <a:r>
                <a:rPr lang="it-IT" sz="1200" dirty="0"/>
                <a:t>Pubblico abituale: 73,8%</a:t>
              </a: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B62ADED9-A733-4E12-9F4A-45B2AFB67F85}"/>
                </a:ext>
              </a:extLst>
            </p:cNvPr>
            <p:cNvCxnSpPr/>
            <p:nvPr/>
          </p:nvCxnSpPr>
          <p:spPr>
            <a:xfrm>
              <a:off x="5875295" y="3458051"/>
              <a:ext cx="3456000" cy="0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D603CE5-AC11-4E1E-A6C3-CBD2D77AB006}"/>
                </a:ext>
              </a:extLst>
            </p:cNvPr>
            <p:cNvCxnSpPr/>
            <p:nvPr/>
          </p:nvCxnSpPr>
          <p:spPr>
            <a:xfrm>
              <a:off x="5433060" y="4809547"/>
              <a:ext cx="3456000" cy="0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9D47729D-4F8E-4CEF-9BB5-F686D98602A4}"/>
                </a:ext>
              </a:extLst>
            </p:cNvPr>
            <p:cNvGrpSpPr/>
            <p:nvPr/>
          </p:nvGrpSpPr>
          <p:grpSpPr>
            <a:xfrm>
              <a:off x="5726764" y="1800137"/>
              <a:ext cx="5448240" cy="1462633"/>
              <a:chOff x="5630514" y="1675010"/>
              <a:chExt cx="5448240" cy="1462633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D0DB3FE1-5EED-4628-83B5-E2D38949343B}"/>
                  </a:ext>
                </a:extLst>
              </p:cNvPr>
              <p:cNvGrpSpPr/>
              <p:nvPr/>
            </p:nvGrpSpPr>
            <p:grpSpPr>
              <a:xfrm>
                <a:off x="5630514" y="1675010"/>
                <a:ext cx="5448240" cy="1462633"/>
                <a:chOff x="6063647" y="1097496"/>
                <a:chExt cx="5448240" cy="1462633"/>
              </a:xfrm>
            </p:grpSpPr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7DC136D5-2A15-46B6-88C4-C21983A622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t="-1" b="8101"/>
                <a:stretch/>
              </p:blipFill>
              <p:spPr>
                <a:xfrm>
                  <a:off x="6212178" y="1617147"/>
                  <a:ext cx="351509" cy="324000"/>
                </a:xfrm>
                <a:prstGeom prst="rect">
                  <a:avLst/>
                </a:prstGeom>
              </p:spPr>
            </p:pic>
            <p:sp>
              <p:nvSpPr>
                <p:cNvPr id="46" name="Subtitle 2">
                  <a:extLst>
                    <a:ext uri="{FF2B5EF4-FFF2-40B4-BE49-F238E27FC236}">
                      <a16:creationId xmlns:a16="http://schemas.microsoft.com/office/drawing/2014/main" id="{7753729B-38F9-4BFA-A7CE-CD47D90B259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338439" y="1584937"/>
                  <a:ext cx="2118180" cy="216085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>
                  <a:lvl1pPr marL="0" indent="0" algn="l" defTabSz="914400" rtl="0" eaLnBrk="1" latinLnBrk="0" hangingPunct="1">
                    <a:lnSpc>
                      <a:spcPts val="1800"/>
                    </a:lnSpc>
                    <a:spcBef>
                      <a:spcPts val="1000"/>
                    </a:spcBef>
                    <a:buFont typeface="Arial" panose="020B0604020202020204" pitchFamily="34" charset="0"/>
                    <a:buNone/>
                    <a:defRPr sz="1400" kern="1200">
                      <a:solidFill>
                        <a:schemeClr val="tx1"/>
                      </a:solidFill>
                      <a:latin typeface="Raleway" charset="0"/>
                      <a:ea typeface="Raleway" charset="0"/>
                      <a:cs typeface="Raleway" charset="0"/>
                    </a:defRPr>
                  </a:lvl1pPr>
                  <a:lvl2pPr marL="457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sz="1200" dirty="0"/>
                    <a:t>70% donne e 30% uomini</a:t>
                  </a: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28640956-EF62-4240-98E7-C6C474152397}"/>
                    </a:ext>
                  </a:extLst>
                </p:cNvPr>
                <p:cNvSpPr/>
                <p:nvPr/>
              </p:nvSpPr>
              <p:spPr>
                <a:xfrm>
                  <a:off x="6063647" y="1097496"/>
                  <a:ext cx="5448240" cy="340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ts val="300"/>
                    </a:spcBef>
                  </a:pPr>
                  <a:r>
                    <a:rPr lang="it-IT" sz="1200" dirty="0">
                      <a:solidFill>
                        <a:schemeClr val="bg2">
                          <a:lumMod val="50000"/>
                        </a:schemeClr>
                      </a:solidFill>
                      <a:latin typeface="Raleway" panose="020B0503030101060003" pitchFamily="34" charset="0"/>
                    </a:rPr>
                    <a:t>quesiti 1-3:</a:t>
                  </a:r>
                  <a:r>
                    <a:rPr lang="it-IT" sz="1200" dirty="0">
                      <a:solidFill>
                        <a:srgbClr val="108C72"/>
                      </a:solidFill>
                      <a:latin typeface="Raleway" panose="020B0503030101060003" pitchFamily="34" charset="0"/>
                    </a:rPr>
                    <a:t> </a:t>
                  </a:r>
                  <a:r>
                    <a:rPr lang="it-IT" sz="1200" b="1" dirty="0">
                      <a:solidFill>
                        <a:srgbClr val="108C72"/>
                      </a:solidFill>
                      <a:latin typeface="Raleway" panose="020B0503030101060003" pitchFamily="34" charset="0"/>
                    </a:rPr>
                    <a:t>Composizione demografica degli spettatori</a:t>
                  </a:r>
                  <a:r>
                    <a:rPr lang="it-IT" sz="1200" dirty="0">
                      <a:solidFill>
                        <a:srgbClr val="108C72"/>
                      </a:solidFill>
                      <a:latin typeface="Raleway" panose="020B0503030101060003" pitchFamily="34" charset="0"/>
                    </a:rPr>
                    <a:t> </a:t>
                  </a:r>
                </a:p>
              </p:txBody>
            </p:sp>
            <p:sp>
              <p:nvSpPr>
                <p:cNvPr id="49" name="Subtitle 2">
                  <a:extLst>
                    <a:ext uri="{FF2B5EF4-FFF2-40B4-BE49-F238E27FC236}">
                      <a16:creationId xmlns:a16="http://schemas.microsoft.com/office/drawing/2014/main" id="{A679BF7D-321F-4652-A8F5-621C8BB1EFD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733614" y="1929187"/>
                  <a:ext cx="1194354" cy="630942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>
                  <a:lvl1pPr marL="0" indent="0" algn="l" defTabSz="914400" rtl="0" eaLnBrk="1" latinLnBrk="0" hangingPunct="1">
                    <a:lnSpc>
                      <a:spcPts val="1800"/>
                    </a:lnSpc>
                    <a:spcBef>
                      <a:spcPts val="1000"/>
                    </a:spcBef>
                    <a:buFont typeface="Arial" panose="020B0604020202020204" pitchFamily="34" charset="0"/>
                    <a:buNone/>
                    <a:defRPr sz="1400" kern="1200">
                      <a:solidFill>
                        <a:schemeClr val="tx1"/>
                      </a:solidFill>
                      <a:latin typeface="Raleway" charset="0"/>
                      <a:ea typeface="Raleway" charset="0"/>
                      <a:cs typeface="Raleway" charset="0"/>
                    </a:defRPr>
                  </a:lvl1pPr>
                  <a:lvl2pPr marL="457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ts val="300"/>
                    </a:spcBef>
                  </a:pPr>
                  <a:r>
                    <a:rPr lang="it-IT" sz="1200" dirty="0"/>
                    <a:t>&lt;18 anni: 4,1%</a:t>
                  </a:r>
                </a:p>
                <a:p>
                  <a:pPr>
                    <a:lnSpc>
                      <a:spcPct val="100000"/>
                    </a:lnSpc>
                    <a:spcBef>
                      <a:spcPts val="300"/>
                    </a:spcBef>
                  </a:pPr>
                  <a:r>
                    <a:rPr lang="it-IT" sz="1200" dirty="0"/>
                    <a:t>31-45 anni: 17,8%</a:t>
                  </a:r>
                </a:p>
                <a:p>
                  <a:pPr>
                    <a:lnSpc>
                      <a:spcPct val="100000"/>
                    </a:lnSpc>
                    <a:spcBef>
                      <a:spcPts val="300"/>
                    </a:spcBef>
                  </a:pPr>
                  <a:r>
                    <a:rPr lang="it-IT" sz="1200" dirty="0"/>
                    <a:t>+65 anni: 31,8%</a:t>
                  </a:r>
                </a:p>
              </p:txBody>
            </p:sp>
          </p:grpSp>
          <p:sp>
            <p:nvSpPr>
              <p:cNvPr id="87" name="Subtitle 2">
                <a:extLst>
                  <a:ext uri="{FF2B5EF4-FFF2-40B4-BE49-F238E27FC236}">
                    <a16:creationId xmlns:a16="http://schemas.microsoft.com/office/drawing/2014/main" id="{8D749C99-F034-4B3B-BC4C-00772401C23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80180" y="2542869"/>
                <a:ext cx="1298574" cy="40780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ts val="18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400" kern="1200">
                    <a:solidFill>
                      <a:schemeClr val="tx1"/>
                    </a:solidFill>
                    <a:latin typeface="Raleway" charset="0"/>
                    <a:ea typeface="Raleway" charset="0"/>
                    <a:cs typeface="Raleway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it-IT" sz="1200" dirty="0"/>
                  <a:t>18-30 anni: 10,3%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it-IT" sz="1200" dirty="0"/>
                  <a:t>46-65 anni: 35,7%</a:t>
                </a:r>
              </a:p>
            </p:txBody>
          </p:sp>
        </p:grp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3F73F3B5-509E-412B-BA3F-CB33B3F4F4DC}"/>
                </a:ext>
              </a:extLst>
            </p:cNvPr>
            <p:cNvSpPr/>
            <p:nvPr/>
          </p:nvSpPr>
          <p:spPr>
            <a:xfrm rot="5400000" flipV="1">
              <a:off x="2800743" y="3800118"/>
              <a:ext cx="4306496" cy="524343"/>
            </a:xfrm>
            <a:prstGeom prst="trapezoid">
              <a:avLst>
                <a:gd name="adj" fmla="val 604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F27C737-E973-42D3-8A0D-5EA22BEB60E6}"/>
                </a:ext>
              </a:extLst>
            </p:cNvPr>
            <p:cNvSpPr txBox="1"/>
            <p:nvPr/>
          </p:nvSpPr>
          <p:spPr>
            <a:xfrm>
              <a:off x="206325" y="1853828"/>
              <a:ext cx="41747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dirty="0" err="1">
                  <a:solidFill>
                    <a:srgbClr val="108C72"/>
                  </a:solidFill>
                  <a:latin typeface="Raleway" panose="020B0503030101060003" pitchFamily="34" charset="0"/>
                </a:rPr>
                <a:t>Funnel</a:t>
              </a:r>
              <a:r>
                <a:rPr lang="it-IT" sz="1600" b="1" dirty="0">
                  <a:solidFill>
                    <a:srgbClr val="108C72"/>
                  </a:solidFill>
                  <a:latin typeface="Raleway" panose="020B0503030101060003" pitchFamily="34" charset="0"/>
                </a:rPr>
                <a:t> di audience engagement</a:t>
              </a:r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97C907BF-0F59-4C9A-B08A-8598ABA81BB1}"/>
                </a:ext>
              </a:extLst>
            </p:cNvPr>
            <p:cNvCxnSpPr>
              <a:cxnSpLocks/>
            </p:cNvCxnSpPr>
            <p:nvPr/>
          </p:nvCxnSpPr>
          <p:spPr>
            <a:xfrm>
              <a:off x="349053" y="2196516"/>
              <a:ext cx="4032000" cy="0"/>
            </a:xfrm>
            <a:prstGeom prst="line">
              <a:avLst/>
            </a:prstGeom>
            <a:ln w="19050">
              <a:solidFill>
                <a:srgbClr val="108C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Slide Number Placeholder 3">
            <a:extLst>
              <a:ext uri="{FF2B5EF4-FFF2-40B4-BE49-F238E27FC236}">
                <a16:creationId xmlns:a16="http://schemas.microsoft.com/office/drawing/2014/main" id="{04ED36DB-9629-4597-863E-71A36C321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1" y="6535198"/>
            <a:ext cx="1173479" cy="365125"/>
          </a:xfrm>
        </p:spPr>
        <p:txBody>
          <a:bodyPr/>
          <a:lstStyle/>
          <a:p>
            <a:fld id="{FEDAE875-4048-254F-AF2D-3CFA50F6E766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A16B9006-FE92-4A91-B5CC-F15A1A0BE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1369" y="3664063"/>
            <a:ext cx="733870" cy="47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217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CFD700"/>
      </a:accent2>
      <a:accent3>
        <a:srgbClr val="A5A5A5"/>
      </a:accent3>
      <a:accent4>
        <a:srgbClr val="92D050"/>
      </a:accent4>
      <a:accent5>
        <a:srgbClr val="FFFF00"/>
      </a:accent5>
      <a:accent6>
        <a:srgbClr val="108C72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SP_FormatDoc_Descrizione xmlns="86088A4E-7DC5-49B6-9E23-3F8E4045F70E" xsi:nil="true"/>
    <CSP_FormatDoc_Tipologia xmlns="86088A4E-7DC5-49B6-9E23-3F8E4045F70E" xsi:nil="true"/>
    <CSP_FormatDoc_Ente xmlns="86088A4E-7DC5-49B6-9E23-3F8E4045F70E" xsi:nil="true"/>
    <CSP_FormatDoc_Privato xmlns="86088A4E-7DC5-49B6-9E23-3F8E4045F70E">false</CSP_FormatDoc_Privato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SPFormatDocumenti" ma:contentTypeID="0x01010085999D1C952C47D59FB584C9748F9EF600EE2D81CA27150D48B215935802F20346" ma:contentTypeVersion="0" ma:contentTypeDescription="My Content Type" ma:contentTypeScope="" ma:versionID="e00f4c4b87b4a3ee999a363ba8e187da">
  <xsd:schema xmlns:xsd="http://www.w3.org/2001/XMLSchema" xmlns:xs="http://www.w3.org/2001/XMLSchema" xmlns:p="http://schemas.microsoft.com/office/2006/metadata/properties" xmlns:ns2="86088A4E-7DC5-49B6-9E23-3F8E4045F70E" targetNamespace="http://schemas.microsoft.com/office/2006/metadata/properties" ma:root="true" ma:fieldsID="45d18ebf97f27df2b848507a645c8e11" ns2:_="">
    <xsd:import namespace="86088A4E-7DC5-49B6-9E23-3F8E4045F70E"/>
    <xsd:element name="properties">
      <xsd:complexType>
        <xsd:sequence>
          <xsd:element name="documentManagement">
            <xsd:complexType>
              <xsd:all>
                <xsd:element ref="ns2:CSP_FormatDoc_Tipologia" minOccurs="0"/>
                <xsd:element ref="ns2:CSP_FormatDoc_Ente" minOccurs="0"/>
                <xsd:element ref="ns2:CSP_FormatDoc_Privato" minOccurs="0"/>
                <xsd:element ref="ns2:CSP_FormatDoc_Descrizion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088A4E-7DC5-49B6-9E23-3F8E4045F70E" elementFormDefault="qualified">
    <xsd:import namespace="http://schemas.microsoft.com/office/2006/documentManagement/types"/>
    <xsd:import namespace="http://schemas.microsoft.com/office/infopath/2007/PartnerControls"/>
    <xsd:element name="CSP_FormatDoc_Tipologia" ma:index="8" nillable="true" ma:displayName="Tipologia Documento" ma:list="{F2ABC4D2-351A-4D2B-92ED-E2B84FA586B9}" ma:internalName="CSP_FormatDoc_Tipologia" ma:showField="Title">
      <xsd:simpleType>
        <xsd:restriction base="dms:Lookup"/>
      </xsd:simpleType>
    </xsd:element>
    <xsd:element name="CSP_FormatDoc_Ente" ma:index="9" nillable="true" ma:displayName="Ente" ma:list="{5651E239-E5F3-48B4-A5C0-F3E16D336FF6}" ma:internalName="CSP_FormatDoc_Ente" ma:showField="Descrizione">
      <xsd:simpleType>
        <xsd:restriction base="dms:Lookup"/>
      </xsd:simpleType>
    </xsd:element>
    <xsd:element name="CSP_FormatDoc_Privato" ma:index="10" nillable="true" ma:displayName="Privato" ma:default="0" ma:internalName="CSP_FormatDoc_Privato">
      <xsd:simpleType>
        <xsd:restriction base="dms:Boolean"/>
      </xsd:simpleType>
    </xsd:element>
    <xsd:element name="CSP_FormatDoc_Descrizione" ma:index="11" nillable="true" ma:displayName="Descrizione" ma:internalName="CSP_FormatDoc_Descrizion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0061FB-41A5-4779-8B4B-A4A10B2734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0415B5-D702-42C9-BA5C-B57312BACC6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6088A4E-7DC5-49B6-9E23-3F8E4045F70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84BBEA8-B71F-476D-B4EA-3EB3E19C90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088A4E-7DC5-49B6-9E23-3F8E4045F7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6841</TotalTime>
  <Words>1593</Words>
  <Application>Microsoft Office PowerPoint</Application>
  <PresentationFormat>Widescreen</PresentationFormat>
  <Paragraphs>160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3" baseType="lpstr">
      <vt:lpstr>Wingdings</vt:lpstr>
      <vt:lpstr>Calibri Light</vt:lpstr>
      <vt:lpstr>Arial</vt:lpstr>
      <vt:lpstr>Raleway</vt:lpstr>
      <vt:lpstr>Calibri</vt:lpstr>
      <vt:lpstr>Tema di Office</vt:lpstr>
      <vt:lpstr>Presentazione standard di PowerPoint</vt:lpstr>
      <vt:lpstr>Premessa | Il ruolo del monitoraggio e della valutazione nel lavoro della Compagnia di San Paolo</vt:lpstr>
      <vt:lpstr>Numeri | La dimensione della Compagnia a colpo d’occhio nel biennio 2017-18</vt:lpstr>
      <vt:lpstr>Executive summary | Architetture sonore</vt:lpstr>
      <vt:lpstr>Progetto | Architetture sonore</vt:lpstr>
      <vt:lpstr>Disegno di monitoraggio e valutazione | Architetture sonore</vt:lpstr>
      <vt:lpstr>Risultati | Architetture sonore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Utente di Microsoft Office</dc:creator>
  <cp:lastModifiedBy>Flavia Coda Moscarola</cp:lastModifiedBy>
  <cp:revision>250</cp:revision>
  <cp:lastPrinted>2018-10-12T12:40:56Z</cp:lastPrinted>
  <dcterms:created xsi:type="dcterms:W3CDTF">2018-10-05T14:36:35Z</dcterms:created>
  <dcterms:modified xsi:type="dcterms:W3CDTF">2019-10-18T13:37:46Z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0x01010085999D1C952C47D59FB584C9748F9EF600EE2D81CA27150D48B215935802F20346</vt:lpwstr>
  </property>
</Properties>
</file>