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8" r:id="rId3"/>
    <p:sldId id="320" r:id="rId4"/>
    <p:sldId id="321" r:id="rId5"/>
    <p:sldId id="322" r:id="rId6"/>
    <p:sldId id="324" r:id="rId7"/>
    <p:sldId id="325" r:id="rId8"/>
  </p:sldIdLst>
  <p:sldSz cx="9144000" cy="6858000" type="screen4x3"/>
  <p:notesSz cx="7315200" cy="9601200"/>
  <p:defaultTextStyle>
    <a:defPPr>
      <a:defRPr lang="it-IT"/>
    </a:defPPr>
    <a:lvl1pPr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511175" indent="-2778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022350" indent="-5572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535113" indent="-8366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046288" indent="-1116013" algn="l" defTabSz="511175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408">
          <p15:clr>
            <a:srgbClr val="A4A3A4"/>
          </p15:clr>
        </p15:guide>
        <p15:guide id="4" orient="horz" pos="3763">
          <p15:clr>
            <a:srgbClr val="A4A3A4"/>
          </p15:clr>
        </p15:guide>
        <p15:guide id="5" pos="250">
          <p15:clr>
            <a:srgbClr val="A4A3A4"/>
          </p15:clr>
        </p15:guide>
        <p15:guide id="6" orient="horz" pos="3975">
          <p15:clr>
            <a:srgbClr val="A4A3A4"/>
          </p15:clr>
        </p15:guide>
        <p15:guide id="7" orient="horz" pos="331">
          <p15:clr>
            <a:srgbClr val="A4A3A4"/>
          </p15:clr>
        </p15:guide>
        <p15:guide id="8" orient="horz" pos="557">
          <p15:clr>
            <a:srgbClr val="A4A3A4"/>
          </p15:clr>
        </p15:guide>
        <p15:guide id="9" orient="horz" pos="860">
          <p15:clr>
            <a:srgbClr val="A4A3A4"/>
          </p15:clr>
        </p15:guide>
        <p15:guide id="10" pos="3189">
          <p15:clr>
            <a:srgbClr val="A4A3A4"/>
          </p15:clr>
        </p15:guide>
        <p15:guide id="11" pos="55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1411" y="96"/>
      </p:cViewPr>
      <p:guideLst>
        <p:guide orient="horz" pos="2160"/>
        <p:guide pos="2880"/>
        <p:guide pos="408"/>
        <p:guide orient="horz" pos="3763"/>
        <p:guide pos="250"/>
        <p:guide orient="horz" pos="3975"/>
        <p:guide orient="horz" pos="331"/>
        <p:guide orient="horz" pos="557"/>
        <p:guide orient="horz" pos="860"/>
        <p:guide pos="3189"/>
        <p:guide pos="5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38C0F-EB2F-46E7-8B13-A2D97A9CD413}" type="doc">
      <dgm:prSet loTypeId="urn:microsoft.com/office/officeart/2005/8/layout/hList7" loCatId="list" qsTypeId="urn:microsoft.com/office/officeart/2005/8/quickstyle/3d2" qsCatId="3D" csTypeId="urn:microsoft.com/office/officeart/2005/8/colors/accent6_2" csCatId="accent6" phldr="1"/>
      <dgm:spPr/>
    </dgm:pt>
    <dgm:pt modelId="{34B003E7-5632-4541-8809-B28D0824FD92}">
      <dgm:prSet phldrT="[Testo]" custT="1"/>
      <dgm:spPr/>
      <dgm:t>
        <a:bodyPr/>
        <a:lstStyle/>
        <a:p>
          <a:pPr algn="l">
            <a:buClr>
              <a:srgbClr val="108C72"/>
            </a:buClr>
            <a:buFont typeface="Arial" panose="020B0604020202020204" pitchFamily="34" charset="0"/>
            <a:buChar char="•"/>
            <a:tabLst/>
          </a:pPr>
          <a:endParaRPr lang="it-IT" sz="1200" dirty="0">
            <a:solidFill>
              <a:schemeClr val="tx1"/>
            </a:solidFill>
          </a:endParaRPr>
        </a:p>
      </dgm:t>
    </dgm:pt>
    <dgm:pt modelId="{6137E275-D698-4777-87C9-71E99EE3905C}" type="parTrans" cxnId="{C0C58A54-A38E-4799-86F4-28C5639E7949}">
      <dgm:prSet/>
      <dgm:spPr/>
      <dgm:t>
        <a:bodyPr/>
        <a:lstStyle/>
        <a:p>
          <a:endParaRPr lang="it-IT"/>
        </a:p>
      </dgm:t>
    </dgm:pt>
    <dgm:pt modelId="{C5149BCC-CDF0-4EE6-9BC0-DFB6D7DB18E0}" type="sibTrans" cxnId="{C0C58A54-A38E-4799-86F4-28C5639E7949}">
      <dgm:prSet/>
      <dgm:spPr/>
      <dgm:t>
        <a:bodyPr/>
        <a:lstStyle/>
        <a:p>
          <a:endParaRPr lang="it-IT"/>
        </a:p>
      </dgm:t>
    </dgm:pt>
    <dgm:pt modelId="{3B3A926E-CC69-4D11-A7A4-81B6561BBB28}">
      <dgm:prSet phldrT="[Testo]" custT="1"/>
      <dgm:spPr/>
      <dgm:t>
        <a:bodyPr/>
        <a:lstStyle/>
        <a:p>
          <a:pPr>
            <a:buClr>
              <a:srgbClr val="108C72"/>
            </a:buClr>
            <a:buFont typeface="Arial" panose="020B0604020202020204" pitchFamily="34" charset="0"/>
            <a:buChar char="•"/>
          </a:pPr>
          <a:r>
            <a:rPr lang="it-IT" sz="1200" b="1">
              <a:latin typeface="Raleway" charset="0"/>
            </a:rPr>
            <a:t>                         </a:t>
          </a:r>
          <a:endParaRPr lang="it-IT" sz="1200" dirty="0"/>
        </a:p>
      </dgm:t>
    </dgm:pt>
    <dgm:pt modelId="{BE9CE70A-0684-462C-902D-82612608D11F}" type="parTrans" cxnId="{43777FEC-26F5-4E46-BD2E-3784257885EA}">
      <dgm:prSet/>
      <dgm:spPr/>
      <dgm:t>
        <a:bodyPr/>
        <a:lstStyle/>
        <a:p>
          <a:endParaRPr lang="it-IT"/>
        </a:p>
      </dgm:t>
    </dgm:pt>
    <dgm:pt modelId="{83884E18-4D74-4BCE-90E7-E694F08D2C22}" type="sibTrans" cxnId="{43777FEC-26F5-4E46-BD2E-3784257885EA}">
      <dgm:prSet/>
      <dgm:spPr/>
      <dgm:t>
        <a:bodyPr/>
        <a:lstStyle/>
        <a:p>
          <a:endParaRPr lang="it-IT"/>
        </a:p>
      </dgm:t>
    </dgm:pt>
    <dgm:pt modelId="{7E39CB77-5AC7-4136-B597-6E8695DC2DCD}">
      <dgm:prSet phldrT="[Testo]" custT="1"/>
      <dgm:spPr/>
      <dgm:t>
        <a:bodyPr/>
        <a:lstStyle/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>
            <a:latin typeface="Raleway" charset="0"/>
          </a:endParaRPr>
        </a:p>
        <a:p>
          <a:pPr algn="l"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 dirty="0">
            <a:latin typeface="Raleway" charset="0"/>
          </a:endParaRPr>
        </a:p>
      </dgm:t>
    </dgm:pt>
    <dgm:pt modelId="{8DB62CCA-28FF-41E2-B74C-87D6E4A39202}" type="parTrans" cxnId="{ED9D10D1-463A-450B-8F58-96B208792753}">
      <dgm:prSet/>
      <dgm:spPr/>
      <dgm:t>
        <a:bodyPr/>
        <a:lstStyle/>
        <a:p>
          <a:endParaRPr lang="it-IT"/>
        </a:p>
      </dgm:t>
    </dgm:pt>
    <dgm:pt modelId="{182E1497-F66B-46D9-8250-223A8BD62D27}" type="sibTrans" cxnId="{ED9D10D1-463A-450B-8F58-96B208792753}">
      <dgm:prSet/>
      <dgm:spPr/>
      <dgm:t>
        <a:bodyPr/>
        <a:lstStyle/>
        <a:p>
          <a:endParaRPr lang="it-IT"/>
        </a:p>
      </dgm:t>
    </dgm:pt>
    <dgm:pt modelId="{6C59704C-3921-4C02-B5B6-6CFCD4C9D621}">
      <dgm:prSet custT="1"/>
      <dgm:spPr/>
      <dgm:t>
        <a:bodyPr/>
        <a:lstStyle/>
        <a:p>
          <a:pPr algn="l">
            <a:buClrTx/>
            <a:buFont typeface="Arial" panose="020B0604020202020204" pitchFamily="34" charset="0"/>
            <a:buChar char="•"/>
          </a:pPr>
          <a:r>
            <a:rPr lang="it-IT" sz="1000" dirty="0"/>
            <a:t>delle </a:t>
          </a:r>
          <a:r>
            <a:rPr lang="it-IT" sz="1000" b="1" dirty="0"/>
            <a:t>classi prime</a:t>
          </a:r>
        </a:p>
      </dgm:t>
    </dgm:pt>
    <dgm:pt modelId="{347DCFD0-05E3-4CFE-B902-92D83FBFA875}" type="parTrans" cxnId="{E4AE7D9C-C31F-4B2E-8881-AA2DBDA6CAA3}">
      <dgm:prSet/>
      <dgm:spPr/>
      <dgm:t>
        <a:bodyPr/>
        <a:lstStyle/>
        <a:p>
          <a:endParaRPr lang="it-IT"/>
        </a:p>
      </dgm:t>
    </dgm:pt>
    <dgm:pt modelId="{2F957E24-CB1D-401C-8A98-41E72F1456DD}" type="sibTrans" cxnId="{E4AE7D9C-C31F-4B2E-8881-AA2DBDA6CAA3}">
      <dgm:prSet/>
      <dgm:spPr/>
      <dgm:t>
        <a:bodyPr/>
        <a:lstStyle/>
        <a:p>
          <a:endParaRPr lang="it-IT"/>
        </a:p>
      </dgm:t>
    </dgm:pt>
    <dgm:pt modelId="{0CF0218E-094F-4F6F-A079-10A77FD925C2}">
      <dgm:prSet custT="1"/>
      <dgm:spPr/>
      <dgm:t>
        <a:bodyPr/>
        <a:lstStyle/>
        <a:p>
          <a:pPr algn="l">
            <a:buClrTx/>
            <a:buFont typeface="Arial" panose="020B0604020202020204" pitchFamily="34" charset="0"/>
            <a:buChar char="•"/>
          </a:pPr>
          <a:r>
            <a:rPr lang="it-IT" sz="1000" dirty="0"/>
            <a:t>i cui </a:t>
          </a:r>
          <a:r>
            <a:rPr lang="it-IT" sz="1000" b="1" dirty="0"/>
            <a:t>genitori </a:t>
          </a:r>
          <a:r>
            <a:rPr lang="it-IT" sz="1000" dirty="0"/>
            <a:t>hanno un </a:t>
          </a:r>
          <a:r>
            <a:rPr lang="it-IT" sz="1000" b="1" dirty="0"/>
            <a:t>elevato grado di istruzione</a:t>
          </a:r>
        </a:p>
      </dgm:t>
    </dgm:pt>
    <dgm:pt modelId="{18E1785E-4294-42A9-AA18-41E2D84A5364}" type="parTrans" cxnId="{D44608CA-C823-46E4-BBE5-340C577426F8}">
      <dgm:prSet/>
      <dgm:spPr/>
      <dgm:t>
        <a:bodyPr/>
        <a:lstStyle/>
        <a:p>
          <a:endParaRPr lang="it-IT"/>
        </a:p>
      </dgm:t>
    </dgm:pt>
    <dgm:pt modelId="{A8384477-2689-4322-8ED7-63FD5DAD3366}" type="sibTrans" cxnId="{D44608CA-C823-46E4-BBE5-340C577426F8}">
      <dgm:prSet/>
      <dgm:spPr/>
      <dgm:t>
        <a:bodyPr/>
        <a:lstStyle/>
        <a:p>
          <a:endParaRPr lang="it-IT"/>
        </a:p>
      </dgm:t>
    </dgm:pt>
    <dgm:pt modelId="{A32617E4-DB00-470B-BCC2-9B9796ACFA8F}">
      <dgm:prSet custT="1"/>
      <dgm:spPr/>
      <dgm:t>
        <a:bodyPr/>
        <a:lstStyle/>
        <a:p>
          <a:pPr algn="l">
            <a:buClrTx/>
            <a:buFont typeface="Arial" panose="020B0604020202020204" pitchFamily="34" charset="0"/>
            <a:buChar char="•"/>
          </a:pPr>
          <a:r>
            <a:rPr lang="it-IT" sz="1000" dirty="0"/>
            <a:t>che partono da </a:t>
          </a:r>
          <a:r>
            <a:rPr lang="it-IT" sz="1000" b="1" dirty="0"/>
            <a:t>un voto iniziale di matematica più basso</a:t>
          </a:r>
        </a:p>
      </dgm:t>
    </dgm:pt>
    <dgm:pt modelId="{B71207E1-D232-4160-BB61-1BA3DBA64156}" type="parTrans" cxnId="{3A3DF039-A082-4D44-87E0-F644721A329F}">
      <dgm:prSet/>
      <dgm:spPr/>
      <dgm:t>
        <a:bodyPr/>
        <a:lstStyle/>
        <a:p>
          <a:endParaRPr lang="it-IT"/>
        </a:p>
      </dgm:t>
    </dgm:pt>
    <dgm:pt modelId="{F31BC812-0EB1-4569-BED3-DB60034977A8}" type="sibTrans" cxnId="{3A3DF039-A082-4D44-87E0-F644721A329F}">
      <dgm:prSet/>
      <dgm:spPr/>
      <dgm:t>
        <a:bodyPr/>
        <a:lstStyle/>
        <a:p>
          <a:endParaRPr lang="it-IT"/>
        </a:p>
      </dgm:t>
    </dgm:pt>
    <dgm:pt modelId="{93AF4B3E-8476-4955-8F9E-0A485B9FF8FA}">
      <dgm:prSet custT="1"/>
      <dgm:spPr/>
      <dgm:t>
        <a:bodyPr/>
        <a:lstStyle/>
        <a:p>
          <a:pPr>
            <a:buClrTx/>
            <a:buFont typeface="Arial" panose="020B0604020202020204" pitchFamily="34" charset="0"/>
            <a:buChar char="•"/>
          </a:pPr>
          <a:r>
            <a:rPr lang="it-IT" sz="1000" dirty="0"/>
            <a:t>gli studenti delle </a:t>
          </a:r>
          <a:r>
            <a:rPr lang="it-IT" sz="1000" b="1" dirty="0"/>
            <a:t>classi prime</a:t>
          </a:r>
        </a:p>
      </dgm:t>
    </dgm:pt>
    <dgm:pt modelId="{78647653-6871-496B-B12B-3B26665F4EA0}" type="parTrans" cxnId="{D0BC3CCE-6695-48F9-8539-171891400F20}">
      <dgm:prSet/>
      <dgm:spPr/>
      <dgm:t>
        <a:bodyPr/>
        <a:lstStyle/>
        <a:p>
          <a:endParaRPr lang="it-IT"/>
        </a:p>
      </dgm:t>
    </dgm:pt>
    <dgm:pt modelId="{61857DC2-0542-4612-A727-6036FBBF7A24}" type="sibTrans" cxnId="{D0BC3CCE-6695-48F9-8539-171891400F20}">
      <dgm:prSet/>
      <dgm:spPr/>
      <dgm:t>
        <a:bodyPr/>
        <a:lstStyle/>
        <a:p>
          <a:endParaRPr lang="it-IT"/>
        </a:p>
      </dgm:t>
    </dgm:pt>
    <dgm:pt modelId="{9F38D1ED-C6A0-4874-A81E-36FA1E93B56E}">
      <dgm:prSet custT="1"/>
      <dgm:spPr/>
      <dgm:t>
        <a:bodyPr/>
        <a:lstStyle/>
        <a:p>
          <a:pPr>
            <a:buClrTx/>
            <a:buFont typeface="Arial" panose="020B0604020202020204" pitchFamily="34" charset="0"/>
            <a:buChar char="•"/>
          </a:pPr>
          <a:r>
            <a:rPr lang="it-IT" sz="1000" dirty="0"/>
            <a:t>coloro che hanno il padre con la sola scuola dell’obbligo</a:t>
          </a:r>
        </a:p>
      </dgm:t>
    </dgm:pt>
    <dgm:pt modelId="{897BF6B4-9519-4DCE-AC30-4DC00338874B}" type="parTrans" cxnId="{6844A42C-F116-4C0F-A4A4-452415F933E4}">
      <dgm:prSet/>
      <dgm:spPr/>
      <dgm:t>
        <a:bodyPr/>
        <a:lstStyle/>
        <a:p>
          <a:endParaRPr lang="it-IT"/>
        </a:p>
      </dgm:t>
    </dgm:pt>
    <dgm:pt modelId="{FA82C00B-7958-4032-90DE-2A64CCBE385E}" type="sibTrans" cxnId="{6844A42C-F116-4C0F-A4A4-452415F933E4}">
      <dgm:prSet/>
      <dgm:spPr/>
      <dgm:t>
        <a:bodyPr/>
        <a:lstStyle/>
        <a:p>
          <a:endParaRPr lang="it-IT"/>
        </a:p>
      </dgm:t>
    </dgm:pt>
    <dgm:pt modelId="{4E554A14-CB90-4CAD-B90F-F0C98B32B426}">
      <dgm:prSet phldrT="[Testo]" custT="1"/>
      <dgm:spPr/>
      <dgm:t>
        <a:bodyPr/>
        <a:lstStyle/>
        <a:p>
          <a:pPr algn="l">
            <a:buClrTx/>
          </a:pPr>
          <a:r>
            <a:rPr lang="it-IT" sz="1000" b="1" dirty="0"/>
            <a:t>Traggono</a:t>
          </a:r>
          <a:r>
            <a:rPr lang="it-IT" sz="1000" dirty="0"/>
            <a:t> </a:t>
          </a:r>
          <a:r>
            <a:rPr lang="it-IT" sz="1000" b="1" dirty="0"/>
            <a:t>più benefici gli studenti</a:t>
          </a:r>
          <a:r>
            <a:rPr lang="it-IT" sz="1000" dirty="0"/>
            <a:t>:</a:t>
          </a:r>
        </a:p>
      </dgm:t>
    </dgm:pt>
    <dgm:pt modelId="{4A65F03D-BFC3-4E5C-9202-9094BB8FB8B3}" type="parTrans" cxnId="{0FE90528-CA36-4BBC-B8B1-3EF6A38DAEC0}">
      <dgm:prSet/>
      <dgm:spPr/>
      <dgm:t>
        <a:bodyPr/>
        <a:lstStyle/>
        <a:p>
          <a:endParaRPr lang="it-IT"/>
        </a:p>
      </dgm:t>
    </dgm:pt>
    <dgm:pt modelId="{1E36F8EA-C6D0-40B0-A430-C24E40B4A37A}" type="sibTrans" cxnId="{0FE90528-CA36-4BBC-B8B1-3EF6A38DAEC0}">
      <dgm:prSet/>
      <dgm:spPr/>
      <dgm:t>
        <a:bodyPr/>
        <a:lstStyle/>
        <a:p>
          <a:endParaRPr lang="it-IT"/>
        </a:p>
      </dgm:t>
    </dgm:pt>
    <dgm:pt modelId="{E72D64F9-8AB8-435B-82A8-39A06E37D00E}">
      <dgm:prSet phldrT="[Testo]" custT="1"/>
      <dgm:spPr/>
      <dgm:t>
        <a:bodyPr/>
        <a:lstStyle/>
        <a:p>
          <a:pPr algn="l">
            <a:buClr>
              <a:srgbClr val="108C72"/>
            </a:buClr>
            <a:buFont typeface="Arial" panose="020B0604020202020204" pitchFamily="34" charset="0"/>
            <a:buChar char="•"/>
          </a:pPr>
          <a:endParaRPr lang="it-IT" sz="1200" dirty="0">
            <a:solidFill>
              <a:schemeClr val="tx1"/>
            </a:solidFill>
          </a:endParaRPr>
        </a:p>
      </dgm:t>
    </dgm:pt>
    <dgm:pt modelId="{7F3F83C1-42C1-4995-868B-28D2E57FA929}" type="parTrans" cxnId="{040A2163-9857-4651-9553-88736163EABB}">
      <dgm:prSet/>
      <dgm:spPr/>
      <dgm:t>
        <a:bodyPr/>
        <a:lstStyle/>
        <a:p>
          <a:endParaRPr lang="it-IT"/>
        </a:p>
      </dgm:t>
    </dgm:pt>
    <dgm:pt modelId="{6D0CEA1C-9A99-4274-A1C8-1FF04E9794B2}" type="sibTrans" cxnId="{040A2163-9857-4651-9553-88736163EABB}">
      <dgm:prSet/>
      <dgm:spPr/>
      <dgm:t>
        <a:bodyPr/>
        <a:lstStyle/>
        <a:p>
          <a:endParaRPr lang="it-IT"/>
        </a:p>
      </dgm:t>
    </dgm:pt>
    <dgm:pt modelId="{36973767-68A3-406C-89AC-E61AC98ED113}">
      <dgm:prSet phldrT="[Testo]" custT="1"/>
      <dgm:spPr/>
      <dgm:t>
        <a:bodyPr/>
        <a:lstStyle/>
        <a:p>
          <a:pPr algn="l">
            <a:buClr>
              <a:srgbClr val="108C72"/>
            </a:buClr>
          </a:pPr>
          <a:endParaRPr lang="it-IT" sz="1000" dirty="0">
            <a:solidFill>
              <a:schemeClr val="tx1"/>
            </a:solidFill>
          </a:endParaRPr>
        </a:p>
      </dgm:t>
    </dgm:pt>
    <dgm:pt modelId="{4E1435F8-E57E-4B3D-B02B-E0F8F0438BAF}" type="parTrans" cxnId="{A44B8676-3E1C-4340-9032-658849F5F03D}">
      <dgm:prSet/>
      <dgm:spPr/>
      <dgm:t>
        <a:bodyPr/>
        <a:lstStyle/>
        <a:p>
          <a:endParaRPr lang="it-IT"/>
        </a:p>
      </dgm:t>
    </dgm:pt>
    <dgm:pt modelId="{FE140284-EFF5-491F-AB48-B18246321644}" type="sibTrans" cxnId="{A44B8676-3E1C-4340-9032-658849F5F03D}">
      <dgm:prSet/>
      <dgm:spPr/>
      <dgm:t>
        <a:bodyPr/>
        <a:lstStyle/>
        <a:p>
          <a:endParaRPr lang="it-IT"/>
        </a:p>
      </dgm:t>
    </dgm:pt>
    <dgm:pt modelId="{5BCD1BEC-6F78-4597-A5A5-EB6E14A3B850}">
      <dgm:prSet phldrT="[Testo]" custT="1"/>
      <dgm:spPr/>
      <dgm:t>
        <a:bodyPr/>
        <a:lstStyle/>
        <a:p>
          <a:pPr>
            <a:buClr>
              <a:srgbClr val="108C72"/>
            </a:buClr>
          </a:pPr>
          <a:endParaRPr lang="it-IT" sz="1000" dirty="0">
            <a:solidFill>
              <a:schemeClr val="tx1"/>
            </a:solidFill>
          </a:endParaRPr>
        </a:p>
      </dgm:t>
    </dgm:pt>
    <dgm:pt modelId="{0F845EE1-8B17-4534-A082-5C3B81E94B0D}" type="parTrans" cxnId="{282F51D9-1080-4EDF-8172-DB37E087FCFC}">
      <dgm:prSet/>
      <dgm:spPr/>
      <dgm:t>
        <a:bodyPr/>
        <a:lstStyle/>
        <a:p>
          <a:endParaRPr lang="it-IT"/>
        </a:p>
      </dgm:t>
    </dgm:pt>
    <dgm:pt modelId="{C08D1DEB-E92B-4F9F-B9C7-04724766D008}" type="sibTrans" cxnId="{282F51D9-1080-4EDF-8172-DB37E087FCFC}">
      <dgm:prSet/>
      <dgm:spPr/>
      <dgm:t>
        <a:bodyPr/>
        <a:lstStyle/>
        <a:p>
          <a:endParaRPr lang="it-IT"/>
        </a:p>
      </dgm:t>
    </dgm:pt>
    <dgm:pt modelId="{FE1363D4-C72B-46C2-8E87-04E59484728A}">
      <dgm:prSet phldrT="[Testo]" custT="1"/>
      <dgm:spPr/>
      <dgm:t>
        <a:bodyPr/>
        <a:lstStyle/>
        <a:p>
          <a:pPr>
            <a:buClr>
              <a:srgbClr val="108C72"/>
            </a:buClr>
          </a:pPr>
          <a:endParaRPr lang="it-IT" sz="1000" dirty="0">
            <a:solidFill>
              <a:schemeClr val="tx1"/>
            </a:solidFill>
          </a:endParaRPr>
        </a:p>
      </dgm:t>
    </dgm:pt>
    <dgm:pt modelId="{A61E63A8-92B3-4616-8402-118105A9EB5E}" type="parTrans" cxnId="{BA7B68E5-320C-4CEE-B990-6632F9D23B9D}">
      <dgm:prSet/>
      <dgm:spPr/>
      <dgm:t>
        <a:bodyPr/>
        <a:lstStyle/>
        <a:p>
          <a:endParaRPr lang="it-IT"/>
        </a:p>
      </dgm:t>
    </dgm:pt>
    <dgm:pt modelId="{6FD7F924-756F-46C4-810A-86A31F61DFD4}" type="sibTrans" cxnId="{BA7B68E5-320C-4CEE-B990-6632F9D23B9D}">
      <dgm:prSet/>
      <dgm:spPr/>
      <dgm:t>
        <a:bodyPr/>
        <a:lstStyle/>
        <a:p>
          <a:endParaRPr lang="it-IT"/>
        </a:p>
      </dgm:t>
    </dgm:pt>
    <dgm:pt modelId="{DB473664-A870-404D-B211-763B24DE3799}">
      <dgm:prSet phldrT="[Testo]" custT="1"/>
      <dgm:spPr/>
      <dgm:t>
        <a:bodyPr/>
        <a:lstStyle/>
        <a:p>
          <a:pPr algn="l">
            <a:buClrTx/>
          </a:pPr>
          <a:endParaRPr lang="it-IT" sz="1000" dirty="0"/>
        </a:p>
      </dgm:t>
    </dgm:pt>
    <dgm:pt modelId="{29BCB8FD-5B61-400C-A3AF-8730BB787D87}" type="parTrans" cxnId="{92D1DA04-7458-4990-93F0-597A178DCFF9}">
      <dgm:prSet/>
      <dgm:spPr/>
      <dgm:t>
        <a:bodyPr/>
        <a:lstStyle/>
        <a:p>
          <a:endParaRPr lang="it-IT"/>
        </a:p>
      </dgm:t>
    </dgm:pt>
    <dgm:pt modelId="{4734AB55-349B-4B23-A880-CCD185F6A186}" type="sibTrans" cxnId="{92D1DA04-7458-4990-93F0-597A178DCFF9}">
      <dgm:prSet/>
      <dgm:spPr/>
      <dgm:t>
        <a:bodyPr/>
        <a:lstStyle/>
        <a:p>
          <a:endParaRPr lang="it-IT"/>
        </a:p>
      </dgm:t>
    </dgm:pt>
    <dgm:pt modelId="{CD1F1D43-72A9-4EFE-BBF1-763A54FE578D}">
      <dgm:prSet phldrT="[Testo]" custT="1"/>
      <dgm:spPr/>
      <dgm:t>
        <a:bodyPr/>
        <a:lstStyle/>
        <a:p>
          <a:pPr>
            <a:buClrTx/>
          </a:pPr>
          <a:endParaRPr lang="it-IT" sz="1000" dirty="0"/>
        </a:p>
      </dgm:t>
    </dgm:pt>
    <dgm:pt modelId="{5897FB7B-E095-4752-9BD1-CD45219CA1A4}" type="parTrans" cxnId="{6F16F106-F248-4E66-AF49-EC9A4836CE0F}">
      <dgm:prSet/>
      <dgm:spPr/>
      <dgm:t>
        <a:bodyPr/>
        <a:lstStyle/>
        <a:p>
          <a:endParaRPr lang="it-IT"/>
        </a:p>
      </dgm:t>
    </dgm:pt>
    <dgm:pt modelId="{EF4E3FC4-B1E8-40DA-B95A-1EF311A4F114}" type="sibTrans" cxnId="{6F16F106-F248-4E66-AF49-EC9A4836CE0F}">
      <dgm:prSet/>
      <dgm:spPr/>
      <dgm:t>
        <a:bodyPr/>
        <a:lstStyle/>
        <a:p>
          <a:endParaRPr lang="it-IT"/>
        </a:p>
      </dgm:t>
    </dgm:pt>
    <dgm:pt modelId="{2BE7D26A-2A86-4A90-A55D-9F53E77E8082}">
      <dgm:prSet phldrT="[Testo]" custT="1"/>
      <dgm:spPr/>
      <dgm:t>
        <a:bodyPr/>
        <a:lstStyle/>
        <a:p>
          <a:pPr>
            <a:buClrTx/>
          </a:pPr>
          <a:r>
            <a:rPr lang="it-IT" sz="1000" dirty="0"/>
            <a:t>A trarre i maggiori benefici:</a:t>
          </a:r>
        </a:p>
      </dgm:t>
    </dgm:pt>
    <dgm:pt modelId="{F1EEFD21-6D7D-4946-87D2-E7B445055E32}" type="parTrans" cxnId="{BE4B90DD-F294-41DD-9BF4-AA4390AA4B64}">
      <dgm:prSet/>
      <dgm:spPr/>
      <dgm:t>
        <a:bodyPr/>
        <a:lstStyle/>
        <a:p>
          <a:endParaRPr lang="it-IT"/>
        </a:p>
      </dgm:t>
    </dgm:pt>
    <dgm:pt modelId="{2C4E32FB-8488-4894-A17E-E86D5245899C}" type="sibTrans" cxnId="{BE4B90DD-F294-41DD-9BF4-AA4390AA4B64}">
      <dgm:prSet/>
      <dgm:spPr/>
      <dgm:t>
        <a:bodyPr/>
        <a:lstStyle/>
        <a:p>
          <a:endParaRPr lang="it-IT"/>
        </a:p>
      </dgm:t>
    </dgm:pt>
    <dgm:pt modelId="{463AB825-5D12-4CAA-8C0E-7F0BA6FDDD89}" type="pres">
      <dgm:prSet presAssocID="{92838C0F-EB2F-46E7-8B13-A2D97A9CD413}" presName="Name0" presStyleCnt="0">
        <dgm:presLayoutVars>
          <dgm:dir/>
          <dgm:resizeHandles val="exact"/>
        </dgm:presLayoutVars>
      </dgm:prSet>
      <dgm:spPr/>
    </dgm:pt>
    <dgm:pt modelId="{C155388B-F660-468B-819F-2BBFEE3D8C1B}" type="pres">
      <dgm:prSet presAssocID="{92838C0F-EB2F-46E7-8B13-A2D97A9CD413}" presName="fgShape" presStyleLbl="fgShp" presStyleIdx="0" presStyleCnt="1" custScaleX="108696" custScaleY="46152" custLinFactNeighborX="2878" custLinFactNeighborY="48899"/>
      <dgm:spPr/>
    </dgm:pt>
    <dgm:pt modelId="{FCF089DA-70A4-412C-B2B1-C3659844771B}" type="pres">
      <dgm:prSet presAssocID="{92838C0F-EB2F-46E7-8B13-A2D97A9CD413}" presName="linComp" presStyleCnt="0"/>
      <dgm:spPr/>
    </dgm:pt>
    <dgm:pt modelId="{2DA253F8-4D4F-46B8-A1FA-583BEEEAC412}" type="pres">
      <dgm:prSet presAssocID="{34B003E7-5632-4541-8809-B28D0824FD92}" presName="compNode" presStyleCnt="0"/>
      <dgm:spPr/>
    </dgm:pt>
    <dgm:pt modelId="{C54070B3-8243-414E-8176-5D4F9529829F}" type="pres">
      <dgm:prSet presAssocID="{34B003E7-5632-4541-8809-B28D0824FD92}" presName="bkgdShape" presStyleLbl="node1" presStyleIdx="0" presStyleCnt="3" custScaleX="117465" custLinFactNeighborX="-64" custLinFactNeighborY="9190"/>
      <dgm:spPr/>
    </dgm:pt>
    <dgm:pt modelId="{2DA7E482-BD2F-432E-B3E7-7A463E6693E4}" type="pres">
      <dgm:prSet presAssocID="{34B003E7-5632-4541-8809-B28D0824FD92}" presName="nodeTx" presStyleLbl="node1" presStyleIdx="0" presStyleCnt="3">
        <dgm:presLayoutVars>
          <dgm:bulletEnabled val="1"/>
        </dgm:presLayoutVars>
      </dgm:prSet>
      <dgm:spPr/>
    </dgm:pt>
    <dgm:pt modelId="{E8AA0EFD-4217-4D34-92F5-3932ED68BA21}" type="pres">
      <dgm:prSet presAssocID="{34B003E7-5632-4541-8809-B28D0824FD92}" presName="invisiNode" presStyleLbl="node1" presStyleIdx="0" presStyleCnt="3"/>
      <dgm:spPr/>
    </dgm:pt>
    <dgm:pt modelId="{3A0D4E06-49AB-42D2-90D8-A71D935BB9D1}" type="pres">
      <dgm:prSet presAssocID="{34B003E7-5632-4541-8809-B28D0824FD92}" presName="imagNode" presStyleLbl="fgImgPlace1" presStyleIdx="0" presStyleCnt="3" custScaleX="101665" custScaleY="90268" custLinFactNeighborX="-749" custLinFactNeighborY="25044"/>
      <dgm:spPr>
        <a:blipFill rotWithShape="1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FA0509F-0177-4664-9DA9-EF3F4E347DC2}" type="pres">
      <dgm:prSet presAssocID="{C5149BCC-CDF0-4EE6-9BC0-DFB6D7DB18E0}" presName="sibTrans" presStyleLbl="sibTrans2D1" presStyleIdx="0" presStyleCnt="0"/>
      <dgm:spPr/>
    </dgm:pt>
    <dgm:pt modelId="{95EAC155-7955-4C8F-BD14-8996EDD87F4C}" type="pres">
      <dgm:prSet presAssocID="{3B3A926E-CC69-4D11-A7A4-81B6561BBB28}" presName="compNode" presStyleCnt="0"/>
      <dgm:spPr/>
    </dgm:pt>
    <dgm:pt modelId="{E9EE5EE6-93C1-4D2A-B38B-39153186AB02}" type="pres">
      <dgm:prSet presAssocID="{3B3A926E-CC69-4D11-A7A4-81B6561BBB28}" presName="bkgdShape" presStyleLbl="node1" presStyleIdx="1" presStyleCnt="3" custLinFactNeighborX="450" custLinFactNeighborY="321"/>
      <dgm:spPr/>
    </dgm:pt>
    <dgm:pt modelId="{EC71E14C-CAAC-4902-8D47-0B1863AF9CAE}" type="pres">
      <dgm:prSet presAssocID="{3B3A926E-CC69-4D11-A7A4-81B6561BBB28}" presName="nodeTx" presStyleLbl="node1" presStyleIdx="1" presStyleCnt="3">
        <dgm:presLayoutVars>
          <dgm:bulletEnabled val="1"/>
        </dgm:presLayoutVars>
      </dgm:prSet>
      <dgm:spPr/>
    </dgm:pt>
    <dgm:pt modelId="{DBCF6F73-A3F9-42FD-BEB8-CC81427E9872}" type="pres">
      <dgm:prSet presAssocID="{3B3A926E-CC69-4D11-A7A4-81B6561BBB28}" presName="invisiNode" presStyleLbl="node1" presStyleIdx="1" presStyleCnt="3"/>
      <dgm:spPr/>
    </dgm:pt>
    <dgm:pt modelId="{CF1DF6F8-BD5A-49FD-8D7D-78A6AD106D3D}" type="pres">
      <dgm:prSet presAssocID="{3B3A926E-CC69-4D11-A7A4-81B6561BBB28}" presName="imagNode" presStyleLbl="fgImgPlace1" presStyleIdx="1" presStyleCnt="3" custScaleY="96918" custLinFactNeighborX="982" custLinFactNeighborY="20873"/>
      <dgm:spPr>
        <a:blipFill rotWithShape="1">
          <a:blip xmlns:r="http://schemas.openxmlformats.org/officeDocument/2006/relationships" r:embed="rId2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ervello"/>
        </a:ext>
      </dgm:extLst>
    </dgm:pt>
    <dgm:pt modelId="{A3B59A9B-6CC0-459C-9F59-9788264C7BDA}" type="pres">
      <dgm:prSet presAssocID="{83884E18-4D74-4BCE-90E7-E694F08D2C22}" presName="sibTrans" presStyleLbl="sibTrans2D1" presStyleIdx="0" presStyleCnt="0"/>
      <dgm:spPr/>
    </dgm:pt>
    <dgm:pt modelId="{73B71586-BCC7-4FDE-A8E5-9555BE490F69}" type="pres">
      <dgm:prSet presAssocID="{7E39CB77-5AC7-4136-B597-6E8695DC2DCD}" presName="compNode" presStyleCnt="0"/>
      <dgm:spPr/>
    </dgm:pt>
    <dgm:pt modelId="{BEFDCD04-DED8-4138-9DB5-5B42012DEFA3}" type="pres">
      <dgm:prSet presAssocID="{7E39CB77-5AC7-4136-B597-6E8695DC2DCD}" presName="bkgdShape" presStyleLbl="node1" presStyleIdx="2" presStyleCnt="3" custLinFactNeighborX="2723" custLinFactNeighborY="6812"/>
      <dgm:spPr/>
    </dgm:pt>
    <dgm:pt modelId="{94D37FA3-E4B2-4A3F-BF26-35AA6C47BB24}" type="pres">
      <dgm:prSet presAssocID="{7E39CB77-5AC7-4136-B597-6E8695DC2DCD}" presName="nodeTx" presStyleLbl="node1" presStyleIdx="2" presStyleCnt="3">
        <dgm:presLayoutVars>
          <dgm:bulletEnabled val="1"/>
        </dgm:presLayoutVars>
      </dgm:prSet>
      <dgm:spPr/>
    </dgm:pt>
    <dgm:pt modelId="{F0D01832-26F8-4F18-8DB9-8943FAE28DD4}" type="pres">
      <dgm:prSet presAssocID="{7E39CB77-5AC7-4136-B597-6E8695DC2DCD}" presName="invisiNode" presStyleLbl="node1" presStyleIdx="2" presStyleCnt="3"/>
      <dgm:spPr/>
    </dgm:pt>
    <dgm:pt modelId="{C89AB47A-3C49-4F35-AC3D-DF8F78EF9C2C}" type="pres">
      <dgm:prSet presAssocID="{7E39CB77-5AC7-4136-B597-6E8695DC2DCD}" presName="imagNode" presStyleLbl="fgImgPlace1" presStyleIdx="2" presStyleCnt="3" custLinFactNeighborX="-375" custLinFactNeighborY="15629"/>
      <dgm:spPr>
        <a:blipFill rotWithShape="1">
          <a:blip xmlns:r="http://schemas.openxmlformats.org/officeDocument/2006/relationships" r:embed="rId3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tteria in carica"/>
        </a:ext>
      </dgm:extLst>
    </dgm:pt>
  </dgm:ptLst>
  <dgm:cxnLst>
    <dgm:cxn modelId="{92D1DA04-7458-4990-93F0-597A178DCFF9}" srcId="{34B003E7-5632-4541-8809-B28D0824FD92}" destId="{DB473664-A870-404D-B211-763B24DE3799}" srcOrd="2" destOrd="0" parTransId="{29BCB8FD-5B61-400C-A3AF-8730BB787D87}" sibTransId="{4734AB55-349B-4B23-A880-CCD185F6A186}"/>
    <dgm:cxn modelId="{6F16F106-F248-4E66-AF49-EC9A4836CE0F}" srcId="{3B3A926E-CC69-4D11-A7A4-81B6561BBB28}" destId="{CD1F1D43-72A9-4EFE-BBF1-763A54FE578D}" srcOrd="2" destOrd="0" parTransId="{5897FB7B-E095-4752-9BD1-CD45219CA1A4}" sibTransId="{EF4E3FC4-B1E8-40DA-B95A-1EF311A4F114}"/>
    <dgm:cxn modelId="{8D082B09-C41C-4EE9-8F5D-2AD0EFC0C887}" type="presOf" srcId="{CD1F1D43-72A9-4EFE-BBF1-763A54FE578D}" destId="{E9EE5EE6-93C1-4D2A-B38B-39153186AB02}" srcOrd="0" destOrd="3" presId="urn:microsoft.com/office/officeart/2005/8/layout/hList7"/>
    <dgm:cxn modelId="{2139100D-79A3-4A62-B49E-515E0851E6FC}" type="presOf" srcId="{DB473664-A870-404D-B211-763B24DE3799}" destId="{C54070B3-8243-414E-8176-5D4F9529829F}" srcOrd="0" destOrd="3" presId="urn:microsoft.com/office/officeart/2005/8/layout/hList7"/>
    <dgm:cxn modelId="{D862F20F-0C33-42C3-9520-DC763BC37A1C}" type="presOf" srcId="{3B3A926E-CC69-4D11-A7A4-81B6561BBB28}" destId="{E9EE5EE6-93C1-4D2A-B38B-39153186AB02}" srcOrd="0" destOrd="0" presId="urn:microsoft.com/office/officeart/2005/8/layout/hList7"/>
    <dgm:cxn modelId="{00E40418-9CD8-4B8D-B28A-CFB415DA3B5C}" type="presOf" srcId="{FE1363D4-C72B-46C2-8E87-04E59484728A}" destId="{EC71E14C-CAAC-4902-8D47-0B1863AF9CAE}" srcOrd="1" destOrd="2" presId="urn:microsoft.com/office/officeart/2005/8/layout/hList7"/>
    <dgm:cxn modelId="{5495DF20-7865-4963-8784-680C97931BBC}" type="presOf" srcId="{7E39CB77-5AC7-4136-B597-6E8695DC2DCD}" destId="{94D37FA3-E4B2-4A3F-BF26-35AA6C47BB24}" srcOrd="1" destOrd="0" presId="urn:microsoft.com/office/officeart/2005/8/layout/hList7"/>
    <dgm:cxn modelId="{4052BD24-3509-47D2-8DE6-EC73A49BED6C}" type="presOf" srcId="{0CF0218E-094F-4F6F-A079-10A77FD925C2}" destId="{2DA7E482-BD2F-432E-B3E7-7A463E6693E4}" srcOrd="1" destOrd="6" presId="urn:microsoft.com/office/officeart/2005/8/layout/hList7"/>
    <dgm:cxn modelId="{851B3B25-1EC1-444B-AB7A-FEC235C00241}" type="presOf" srcId="{9F38D1ED-C6A0-4874-A81E-36FA1E93B56E}" destId="{EC71E14C-CAAC-4902-8D47-0B1863AF9CAE}" srcOrd="1" destOrd="6" presId="urn:microsoft.com/office/officeart/2005/8/layout/hList7"/>
    <dgm:cxn modelId="{0FE90528-CA36-4BBC-B8B1-3EF6A38DAEC0}" srcId="{34B003E7-5632-4541-8809-B28D0824FD92}" destId="{4E554A14-CB90-4CAD-B90F-F0C98B32B426}" srcOrd="3" destOrd="0" parTransId="{4A65F03D-BFC3-4E5C-9202-9094BB8FB8B3}" sibTransId="{1E36F8EA-C6D0-40B0-A430-C24E40B4A37A}"/>
    <dgm:cxn modelId="{6844A42C-F116-4C0F-A4A4-452415F933E4}" srcId="{2BE7D26A-2A86-4A90-A55D-9F53E77E8082}" destId="{9F38D1ED-C6A0-4874-A81E-36FA1E93B56E}" srcOrd="1" destOrd="0" parTransId="{897BF6B4-9519-4DCE-AC30-4DC00338874B}" sibTransId="{FA82C00B-7958-4032-90DE-2A64CCBE385E}"/>
    <dgm:cxn modelId="{6C7A8137-6725-4FD6-A34C-80039741D2E8}" type="presOf" srcId="{6C59704C-3921-4C02-B5B6-6CFCD4C9D621}" destId="{C54070B3-8243-414E-8176-5D4F9529829F}" srcOrd="0" destOrd="5" presId="urn:microsoft.com/office/officeart/2005/8/layout/hList7"/>
    <dgm:cxn modelId="{3A3DF039-A082-4D44-87E0-F644721A329F}" srcId="{4E554A14-CB90-4CAD-B90F-F0C98B32B426}" destId="{A32617E4-DB00-470B-BCC2-9B9796ACFA8F}" srcOrd="2" destOrd="0" parTransId="{B71207E1-D232-4160-BB61-1BA3DBA64156}" sibTransId="{F31BC812-0EB1-4569-BED3-DB60034977A8}"/>
    <dgm:cxn modelId="{C83B513C-F9BA-48DA-8DE4-4EFEB5CD44CE}" type="presOf" srcId="{C5149BCC-CDF0-4EE6-9BC0-DFB6D7DB18E0}" destId="{8FA0509F-0177-4664-9DA9-EF3F4E347DC2}" srcOrd="0" destOrd="0" presId="urn:microsoft.com/office/officeart/2005/8/layout/hList7"/>
    <dgm:cxn modelId="{D75C8E40-4C88-44FC-BB20-A4FCE59C430A}" type="presOf" srcId="{4E554A14-CB90-4CAD-B90F-F0C98B32B426}" destId="{C54070B3-8243-414E-8176-5D4F9529829F}" srcOrd="0" destOrd="4" presId="urn:microsoft.com/office/officeart/2005/8/layout/hList7"/>
    <dgm:cxn modelId="{F0C7BC40-D6BA-4AF8-846D-1B23893D66D7}" type="presOf" srcId="{2BE7D26A-2A86-4A90-A55D-9F53E77E8082}" destId="{EC71E14C-CAAC-4902-8D47-0B1863AF9CAE}" srcOrd="1" destOrd="4" presId="urn:microsoft.com/office/officeart/2005/8/layout/hList7"/>
    <dgm:cxn modelId="{E97F775B-707F-42B8-BA15-56CB6E9A9A3A}" type="presOf" srcId="{7E39CB77-5AC7-4136-B597-6E8695DC2DCD}" destId="{BEFDCD04-DED8-4138-9DB5-5B42012DEFA3}" srcOrd="0" destOrd="0" presId="urn:microsoft.com/office/officeart/2005/8/layout/hList7"/>
    <dgm:cxn modelId="{6E77D15D-99EE-40FC-B124-5231846E94E9}" type="presOf" srcId="{93AF4B3E-8476-4955-8F9E-0A485B9FF8FA}" destId="{E9EE5EE6-93C1-4D2A-B38B-39153186AB02}" srcOrd="0" destOrd="5" presId="urn:microsoft.com/office/officeart/2005/8/layout/hList7"/>
    <dgm:cxn modelId="{040A2163-9857-4651-9553-88736163EABB}" srcId="{34B003E7-5632-4541-8809-B28D0824FD92}" destId="{E72D64F9-8AB8-435B-82A8-39A06E37D00E}" srcOrd="0" destOrd="0" parTransId="{7F3F83C1-42C1-4995-868B-28D2E57FA929}" sibTransId="{6D0CEA1C-9A99-4274-A1C8-1FF04E9794B2}"/>
    <dgm:cxn modelId="{430BDB67-8D83-4190-9428-30CE1B36988C}" type="presOf" srcId="{A32617E4-DB00-470B-BCC2-9B9796ACFA8F}" destId="{C54070B3-8243-414E-8176-5D4F9529829F}" srcOrd="0" destOrd="7" presId="urn:microsoft.com/office/officeart/2005/8/layout/hList7"/>
    <dgm:cxn modelId="{33F2AC6C-B0AF-42D9-BF86-17A2BD4CA4E9}" type="presOf" srcId="{9F38D1ED-C6A0-4874-A81E-36FA1E93B56E}" destId="{E9EE5EE6-93C1-4D2A-B38B-39153186AB02}" srcOrd="0" destOrd="6" presId="urn:microsoft.com/office/officeart/2005/8/layout/hList7"/>
    <dgm:cxn modelId="{00638B53-7E61-4E71-BD35-4570EF44C6D4}" type="presOf" srcId="{DB473664-A870-404D-B211-763B24DE3799}" destId="{2DA7E482-BD2F-432E-B3E7-7A463E6693E4}" srcOrd="1" destOrd="3" presId="urn:microsoft.com/office/officeart/2005/8/layout/hList7"/>
    <dgm:cxn modelId="{C0C58A54-A38E-4799-86F4-28C5639E7949}" srcId="{92838C0F-EB2F-46E7-8B13-A2D97A9CD413}" destId="{34B003E7-5632-4541-8809-B28D0824FD92}" srcOrd="0" destOrd="0" parTransId="{6137E275-D698-4777-87C9-71E99EE3905C}" sibTransId="{C5149BCC-CDF0-4EE6-9BC0-DFB6D7DB18E0}"/>
    <dgm:cxn modelId="{A44B8676-3E1C-4340-9032-658849F5F03D}" srcId="{34B003E7-5632-4541-8809-B28D0824FD92}" destId="{36973767-68A3-406C-89AC-E61AC98ED113}" srcOrd="1" destOrd="0" parTransId="{4E1435F8-E57E-4B3D-B02B-E0F8F0438BAF}" sibTransId="{FE140284-EFF5-491F-AB48-B18246321644}"/>
    <dgm:cxn modelId="{D01AA656-F888-441D-A1E8-CC45D9DDEAC3}" type="presOf" srcId="{5BCD1BEC-6F78-4597-A5A5-EB6E14A3B850}" destId="{E9EE5EE6-93C1-4D2A-B38B-39153186AB02}" srcOrd="0" destOrd="1" presId="urn:microsoft.com/office/officeart/2005/8/layout/hList7"/>
    <dgm:cxn modelId="{2906F277-7CE1-4075-A86D-FF5490E9BBC2}" type="presOf" srcId="{36973767-68A3-406C-89AC-E61AC98ED113}" destId="{C54070B3-8243-414E-8176-5D4F9529829F}" srcOrd="0" destOrd="2" presId="urn:microsoft.com/office/officeart/2005/8/layout/hList7"/>
    <dgm:cxn modelId="{5C0CAC7B-E891-40AC-875E-79BAAF66836D}" type="presOf" srcId="{36973767-68A3-406C-89AC-E61AC98ED113}" destId="{2DA7E482-BD2F-432E-B3E7-7A463E6693E4}" srcOrd="1" destOrd="2" presId="urn:microsoft.com/office/officeart/2005/8/layout/hList7"/>
    <dgm:cxn modelId="{51F7D87D-DD41-449F-BD9C-55C37821ED18}" type="presOf" srcId="{34B003E7-5632-4541-8809-B28D0824FD92}" destId="{C54070B3-8243-414E-8176-5D4F9529829F}" srcOrd="0" destOrd="0" presId="urn:microsoft.com/office/officeart/2005/8/layout/hList7"/>
    <dgm:cxn modelId="{E4D0B181-6ECF-47E6-BB9D-7AC87A3E9C3A}" type="presOf" srcId="{4E554A14-CB90-4CAD-B90F-F0C98B32B426}" destId="{2DA7E482-BD2F-432E-B3E7-7A463E6693E4}" srcOrd="1" destOrd="4" presId="urn:microsoft.com/office/officeart/2005/8/layout/hList7"/>
    <dgm:cxn modelId="{C76CDF85-9131-4537-855B-9896478F1E64}" type="presOf" srcId="{E72D64F9-8AB8-435B-82A8-39A06E37D00E}" destId="{2DA7E482-BD2F-432E-B3E7-7A463E6693E4}" srcOrd="1" destOrd="1" presId="urn:microsoft.com/office/officeart/2005/8/layout/hList7"/>
    <dgm:cxn modelId="{AFCFA986-0B3D-4734-A0CD-E95D3E021AC8}" type="presOf" srcId="{2BE7D26A-2A86-4A90-A55D-9F53E77E8082}" destId="{E9EE5EE6-93C1-4D2A-B38B-39153186AB02}" srcOrd="0" destOrd="4" presId="urn:microsoft.com/office/officeart/2005/8/layout/hList7"/>
    <dgm:cxn modelId="{5D7AB990-89C3-4980-92B1-FA64F36DB353}" type="presOf" srcId="{92838C0F-EB2F-46E7-8B13-A2D97A9CD413}" destId="{463AB825-5D12-4CAA-8C0E-7F0BA6FDDD89}" srcOrd="0" destOrd="0" presId="urn:microsoft.com/office/officeart/2005/8/layout/hList7"/>
    <dgm:cxn modelId="{331D129B-46C5-4253-94D9-3973F0D83AB6}" type="presOf" srcId="{A32617E4-DB00-470B-BCC2-9B9796ACFA8F}" destId="{2DA7E482-BD2F-432E-B3E7-7A463E6693E4}" srcOrd="1" destOrd="7" presId="urn:microsoft.com/office/officeart/2005/8/layout/hList7"/>
    <dgm:cxn modelId="{E4AE7D9C-C31F-4B2E-8881-AA2DBDA6CAA3}" srcId="{4E554A14-CB90-4CAD-B90F-F0C98B32B426}" destId="{6C59704C-3921-4C02-B5B6-6CFCD4C9D621}" srcOrd="0" destOrd="0" parTransId="{347DCFD0-05E3-4CFE-B902-92D83FBFA875}" sibTransId="{2F957E24-CB1D-401C-8A98-41E72F1456DD}"/>
    <dgm:cxn modelId="{5B5B9D9E-7872-4965-A7D9-5A985B3B7473}" type="presOf" srcId="{93AF4B3E-8476-4955-8F9E-0A485B9FF8FA}" destId="{EC71E14C-CAAC-4902-8D47-0B1863AF9CAE}" srcOrd="1" destOrd="5" presId="urn:microsoft.com/office/officeart/2005/8/layout/hList7"/>
    <dgm:cxn modelId="{DC3329A5-5791-4EC9-A7EE-B3614D85E9CC}" type="presOf" srcId="{6C59704C-3921-4C02-B5B6-6CFCD4C9D621}" destId="{2DA7E482-BD2F-432E-B3E7-7A463E6693E4}" srcOrd="1" destOrd="5" presId="urn:microsoft.com/office/officeart/2005/8/layout/hList7"/>
    <dgm:cxn modelId="{F18191B5-DE9F-4A9E-A604-93EB91B31070}" type="presOf" srcId="{CD1F1D43-72A9-4EFE-BBF1-763A54FE578D}" destId="{EC71E14C-CAAC-4902-8D47-0B1863AF9CAE}" srcOrd="1" destOrd="3" presId="urn:microsoft.com/office/officeart/2005/8/layout/hList7"/>
    <dgm:cxn modelId="{02E42CB9-8D8F-488E-8D48-FC40B8955A71}" type="presOf" srcId="{83884E18-4D74-4BCE-90E7-E694F08D2C22}" destId="{A3B59A9B-6CC0-459C-9F59-9788264C7BDA}" srcOrd="0" destOrd="0" presId="urn:microsoft.com/office/officeart/2005/8/layout/hList7"/>
    <dgm:cxn modelId="{EFE7D4BE-707C-49D6-B040-58F122E34CE4}" type="presOf" srcId="{FE1363D4-C72B-46C2-8E87-04E59484728A}" destId="{E9EE5EE6-93C1-4D2A-B38B-39153186AB02}" srcOrd="0" destOrd="2" presId="urn:microsoft.com/office/officeart/2005/8/layout/hList7"/>
    <dgm:cxn modelId="{A31FCFC0-2827-4633-A838-C676CC3F07FA}" type="presOf" srcId="{34B003E7-5632-4541-8809-B28D0824FD92}" destId="{2DA7E482-BD2F-432E-B3E7-7A463E6693E4}" srcOrd="1" destOrd="0" presId="urn:microsoft.com/office/officeart/2005/8/layout/hList7"/>
    <dgm:cxn modelId="{D44608CA-C823-46E4-BBE5-340C577426F8}" srcId="{4E554A14-CB90-4CAD-B90F-F0C98B32B426}" destId="{0CF0218E-094F-4F6F-A079-10A77FD925C2}" srcOrd="1" destOrd="0" parTransId="{18E1785E-4294-42A9-AA18-41E2D84A5364}" sibTransId="{A8384477-2689-4322-8ED7-63FD5DAD3366}"/>
    <dgm:cxn modelId="{D0BC3CCE-6695-48F9-8539-171891400F20}" srcId="{2BE7D26A-2A86-4A90-A55D-9F53E77E8082}" destId="{93AF4B3E-8476-4955-8F9E-0A485B9FF8FA}" srcOrd="0" destOrd="0" parTransId="{78647653-6871-496B-B12B-3B26665F4EA0}" sibTransId="{61857DC2-0542-4612-A727-6036FBBF7A24}"/>
    <dgm:cxn modelId="{ED9D10D1-463A-450B-8F58-96B208792753}" srcId="{92838C0F-EB2F-46E7-8B13-A2D97A9CD413}" destId="{7E39CB77-5AC7-4136-B597-6E8695DC2DCD}" srcOrd="2" destOrd="0" parTransId="{8DB62CCA-28FF-41E2-B74C-87D6E4A39202}" sibTransId="{182E1497-F66B-46D9-8250-223A8BD62D27}"/>
    <dgm:cxn modelId="{286419D8-C8DC-42D0-82DC-B99F968B09C7}" type="presOf" srcId="{E72D64F9-8AB8-435B-82A8-39A06E37D00E}" destId="{C54070B3-8243-414E-8176-5D4F9529829F}" srcOrd="0" destOrd="1" presId="urn:microsoft.com/office/officeart/2005/8/layout/hList7"/>
    <dgm:cxn modelId="{EFD563D9-6D82-4C93-8899-363579347084}" type="presOf" srcId="{0CF0218E-094F-4F6F-A079-10A77FD925C2}" destId="{C54070B3-8243-414E-8176-5D4F9529829F}" srcOrd="0" destOrd="6" presId="urn:microsoft.com/office/officeart/2005/8/layout/hList7"/>
    <dgm:cxn modelId="{282F51D9-1080-4EDF-8172-DB37E087FCFC}" srcId="{3B3A926E-CC69-4D11-A7A4-81B6561BBB28}" destId="{5BCD1BEC-6F78-4597-A5A5-EB6E14A3B850}" srcOrd="0" destOrd="0" parTransId="{0F845EE1-8B17-4534-A082-5C3B81E94B0D}" sibTransId="{C08D1DEB-E92B-4F9F-B9C7-04724766D008}"/>
    <dgm:cxn modelId="{BE4B90DD-F294-41DD-9BF4-AA4390AA4B64}" srcId="{3B3A926E-CC69-4D11-A7A4-81B6561BBB28}" destId="{2BE7D26A-2A86-4A90-A55D-9F53E77E8082}" srcOrd="3" destOrd="0" parTransId="{F1EEFD21-6D7D-4946-87D2-E7B445055E32}" sibTransId="{2C4E32FB-8488-4894-A17E-E86D5245899C}"/>
    <dgm:cxn modelId="{BA7B68E5-320C-4CEE-B990-6632F9D23B9D}" srcId="{3B3A926E-CC69-4D11-A7A4-81B6561BBB28}" destId="{FE1363D4-C72B-46C2-8E87-04E59484728A}" srcOrd="1" destOrd="0" parTransId="{A61E63A8-92B3-4616-8402-118105A9EB5E}" sibTransId="{6FD7F924-756F-46C4-810A-86A31F61DFD4}"/>
    <dgm:cxn modelId="{43777FEC-26F5-4E46-BD2E-3784257885EA}" srcId="{92838C0F-EB2F-46E7-8B13-A2D97A9CD413}" destId="{3B3A926E-CC69-4D11-A7A4-81B6561BBB28}" srcOrd="1" destOrd="0" parTransId="{BE9CE70A-0684-462C-902D-82612608D11F}" sibTransId="{83884E18-4D74-4BCE-90E7-E694F08D2C22}"/>
    <dgm:cxn modelId="{F917B5F8-1597-4BF4-A222-B696E2839FED}" type="presOf" srcId="{3B3A926E-CC69-4D11-A7A4-81B6561BBB28}" destId="{EC71E14C-CAAC-4902-8D47-0B1863AF9CAE}" srcOrd="1" destOrd="0" presId="urn:microsoft.com/office/officeart/2005/8/layout/hList7"/>
    <dgm:cxn modelId="{4DDF15F9-BCC9-4EDA-B245-E51D17221A35}" type="presOf" srcId="{5BCD1BEC-6F78-4597-A5A5-EB6E14A3B850}" destId="{EC71E14C-CAAC-4902-8D47-0B1863AF9CAE}" srcOrd="1" destOrd="1" presId="urn:microsoft.com/office/officeart/2005/8/layout/hList7"/>
    <dgm:cxn modelId="{65D75CE0-B750-4DBF-9055-1BD2FA845EF0}" type="presParOf" srcId="{463AB825-5D12-4CAA-8C0E-7F0BA6FDDD89}" destId="{C155388B-F660-468B-819F-2BBFEE3D8C1B}" srcOrd="0" destOrd="0" presId="urn:microsoft.com/office/officeart/2005/8/layout/hList7"/>
    <dgm:cxn modelId="{0837AF26-6264-4105-83BA-59ADF0AA9EC1}" type="presParOf" srcId="{463AB825-5D12-4CAA-8C0E-7F0BA6FDDD89}" destId="{FCF089DA-70A4-412C-B2B1-C3659844771B}" srcOrd="1" destOrd="0" presId="urn:microsoft.com/office/officeart/2005/8/layout/hList7"/>
    <dgm:cxn modelId="{DBEBF37B-D114-471F-8A1A-4A3CDA50BDF8}" type="presParOf" srcId="{FCF089DA-70A4-412C-B2B1-C3659844771B}" destId="{2DA253F8-4D4F-46B8-A1FA-583BEEEAC412}" srcOrd="0" destOrd="0" presId="urn:microsoft.com/office/officeart/2005/8/layout/hList7"/>
    <dgm:cxn modelId="{86C77182-156E-4FF2-9104-D1E52788BBE3}" type="presParOf" srcId="{2DA253F8-4D4F-46B8-A1FA-583BEEEAC412}" destId="{C54070B3-8243-414E-8176-5D4F9529829F}" srcOrd="0" destOrd="0" presId="urn:microsoft.com/office/officeart/2005/8/layout/hList7"/>
    <dgm:cxn modelId="{4B9E38E9-9FD4-4B1E-A3E4-A34AD7B2F49A}" type="presParOf" srcId="{2DA253F8-4D4F-46B8-A1FA-583BEEEAC412}" destId="{2DA7E482-BD2F-432E-B3E7-7A463E6693E4}" srcOrd="1" destOrd="0" presId="urn:microsoft.com/office/officeart/2005/8/layout/hList7"/>
    <dgm:cxn modelId="{AA25E8E3-2CC0-4D5A-A9C7-5553CB085B08}" type="presParOf" srcId="{2DA253F8-4D4F-46B8-A1FA-583BEEEAC412}" destId="{E8AA0EFD-4217-4D34-92F5-3932ED68BA21}" srcOrd="2" destOrd="0" presId="urn:microsoft.com/office/officeart/2005/8/layout/hList7"/>
    <dgm:cxn modelId="{C5C0C80E-F60A-402B-989D-DD148763C132}" type="presParOf" srcId="{2DA253F8-4D4F-46B8-A1FA-583BEEEAC412}" destId="{3A0D4E06-49AB-42D2-90D8-A71D935BB9D1}" srcOrd="3" destOrd="0" presId="urn:microsoft.com/office/officeart/2005/8/layout/hList7"/>
    <dgm:cxn modelId="{78B3744B-DFE3-40A1-9F61-EFC42D065F09}" type="presParOf" srcId="{FCF089DA-70A4-412C-B2B1-C3659844771B}" destId="{8FA0509F-0177-4664-9DA9-EF3F4E347DC2}" srcOrd="1" destOrd="0" presId="urn:microsoft.com/office/officeart/2005/8/layout/hList7"/>
    <dgm:cxn modelId="{9FA79C2B-3593-4E73-8984-9FED26366C2F}" type="presParOf" srcId="{FCF089DA-70A4-412C-B2B1-C3659844771B}" destId="{95EAC155-7955-4C8F-BD14-8996EDD87F4C}" srcOrd="2" destOrd="0" presId="urn:microsoft.com/office/officeart/2005/8/layout/hList7"/>
    <dgm:cxn modelId="{4D930F92-BD01-474C-A507-D4C45CDFBC21}" type="presParOf" srcId="{95EAC155-7955-4C8F-BD14-8996EDD87F4C}" destId="{E9EE5EE6-93C1-4D2A-B38B-39153186AB02}" srcOrd="0" destOrd="0" presId="urn:microsoft.com/office/officeart/2005/8/layout/hList7"/>
    <dgm:cxn modelId="{7FDD806A-15DD-4B36-9916-735A9C641BB2}" type="presParOf" srcId="{95EAC155-7955-4C8F-BD14-8996EDD87F4C}" destId="{EC71E14C-CAAC-4902-8D47-0B1863AF9CAE}" srcOrd="1" destOrd="0" presId="urn:microsoft.com/office/officeart/2005/8/layout/hList7"/>
    <dgm:cxn modelId="{4E1D5657-E12B-4EC9-B4AF-5C29A6BE4300}" type="presParOf" srcId="{95EAC155-7955-4C8F-BD14-8996EDD87F4C}" destId="{DBCF6F73-A3F9-42FD-BEB8-CC81427E9872}" srcOrd="2" destOrd="0" presId="urn:microsoft.com/office/officeart/2005/8/layout/hList7"/>
    <dgm:cxn modelId="{D43393D0-8CCF-4B01-B6E7-D77098755FD1}" type="presParOf" srcId="{95EAC155-7955-4C8F-BD14-8996EDD87F4C}" destId="{CF1DF6F8-BD5A-49FD-8D7D-78A6AD106D3D}" srcOrd="3" destOrd="0" presId="urn:microsoft.com/office/officeart/2005/8/layout/hList7"/>
    <dgm:cxn modelId="{DBA959CF-C08D-4D19-BE69-879F53712C44}" type="presParOf" srcId="{FCF089DA-70A4-412C-B2B1-C3659844771B}" destId="{A3B59A9B-6CC0-459C-9F59-9788264C7BDA}" srcOrd="3" destOrd="0" presId="urn:microsoft.com/office/officeart/2005/8/layout/hList7"/>
    <dgm:cxn modelId="{94BE8DEC-E508-4106-9676-B9E7263311A5}" type="presParOf" srcId="{FCF089DA-70A4-412C-B2B1-C3659844771B}" destId="{73B71586-BCC7-4FDE-A8E5-9555BE490F69}" srcOrd="4" destOrd="0" presId="urn:microsoft.com/office/officeart/2005/8/layout/hList7"/>
    <dgm:cxn modelId="{B9DCB1FF-168D-4A4E-A3AB-309CE01453D3}" type="presParOf" srcId="{73B71586-BCC7-4FDE-A8E5-9555BE490F69}" destId="{BEFDCD04-DED8-4138-9DB5-5B42012DEFA3}" srcOrd="0" destOrd="0" presId="urn:microsoft.com/office/officeart/2005/8/layout/hList7"/>
    <dgm:cxn modelId="{D4C04D02-D142-4E98-9D54-C68C2A26AFB2}" type="presParOf" srcId="{73B71586-BCC7-4FDE-A8E5-9555BE490F69}" destId="{94D37FA3-E4B2-4A3F-BF26-35AA6C47BB24}" srcOrd="1" destOrd="0" presId="urn:microsoft.com/office/officeart/2005/8/layout/hList7"/>
    <dgm:cxn modelId="{4708B902-6C24-4C2E-B1F5-CEB055195E9F}" type="presParOf" srcId="{73B71586-BCC7-4FDE-A8E5-9555BE490F69}" destId="{F0D01832-26F8-4F18-8DB9-8943FAE28DD4}" srcOrd="2" destOrd="0" presId="urn:microsoft.com/office/officeart/2005/8/layout/hList7"/>
    <dgm:cxn modelId="{98FC093B-92B3-48AA-A3E3-A4F3C8C4C61D}" type="presParOf" srcId="{73B71586-BCC7-4FDE-A8E5-9555BE490F69}" destId="{C89AB47A-3C49-4F35-AC3D-DF8F78EF9C2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070B3-8243-414E-8176-5D4F9529829F}">
      <dsp:nvSpPr>
        <dsp:cNvPr id="0" name=""/>
        <dsp:cNvSpPr/>
      </dsp:nvSpPr>
      <dsp:spPr>
        <a:xfrm>
          <a:off x="0" y="0"/>
          <a:ext cx="1522511" cy="42740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/>
          </a:pP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108C72"/>
            </a:buClr>
            <a:buFont typeface="Arial" panose="020B0604020202020204" pitchFamily="34" charset="0"/>
            <a:buChar char="•"/>
          </a:pPr>
          <a:endParaRPr lang="it-IT" sz="12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108C72"/>
            </a:buClr>
            <a:buChar char="•"/>
          </a:pPr>
          <a:endParaRPr lang="it-IT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Char char="•"/>
          </a:pPr>
          <a:endParaRPr lang="it-IT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Char char="•"/>
          </a:pPr>
          <a:r>
            <a:rPr lang="it-IT" sz="1000" b="1" kern="1200" dirty="0"/>
            <a:t>Traggono</a:t>
          </a:r>
          <a:r>
            <a:rPr lang="it-IT" sz="1000" kern="1200" dirty="0"/>
            <a:t> </a:t>
          </a:r>
          <a:r>
            <a:rPr lang="it-IT" sz="1000" b="1" kern="1200" dirty="0"/>
            <a:t>più benefici gli studenti</a:t>
          </a:r>
          <a:r>
            <a:rPr lang="it-IT" sz="1000" kern="1200" dirty="0"/>
            <a:t>: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Font typeface="Arial" panose="020B0604020202020204" pitchFamily="34" charset="0"/>
            <a:buChar char="•"/>
          </a:pPr>
          <a:r>
            <a:rPr lang="it-IT" sz="1000" kern="1200" dirty="0"/>
            <a:t>delle </a:t>
          </a:r>
          <a:r>
            <a:rPr lang="it-IT" sz="1000" b="1" kern="1200" dirty="0"/>
            <a:t>classi prime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Font typeface="Arial" panose="020B0604020202020204" pitchFamily="34" charset="0"/>
            <a:buChar char="•"/>
          </a:pPr>
          <a:r>
            <a:rPr lang="it-IT" sz="1000" kern="1200" dirty="0"/>
            <a:t>i cui </a:t>
          </a:r>
          <a:r>
            <a:rPr lang="it-IT" sz="1000" b="1" kern="1200" dirty="0"/>
            <a:t>genitori </a:t>
          </a:r>
          <a:r>
            <a:rPr lang="it-IT" sz="1000" kern="1200" dirty="0"/>
            <a:t>hanno un </a:t>
          </a:r>
          <a:r>
            <a:rPr lang="it-IT" sz="1000" b="1" kern="1200" dirty="0"/>
            <a:t>elevato grado di istruzione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Font typeface="Arial" panose="020B0604020202020204" pitchFamily="34" charset="0"/>
            <a:buChar char="•"/>
          </a:pPr>
          <a:r>
            <a:rPr lang="it-IT" sz="1000" kern="1200" dirty="0"/>
            <a:t>che partono da </a:t>
          </a:r>
          <a:r>
            <a:rPr lang="it-IT" sz="1000" b="1" kern="1200" dirty="0"/>
            <a:t>un voto iniziale di matematica più basso</a:t>
          </a:r>
        </a:p>
      </dsp:txBody>
      <dsp:txXfrm>
        <a:off x="0" y="1709627"/>
        <a:ext cx="1522511" cy="1709627"/>
      </dsp:txXfrm>
    </dsp:sp>
    <dsp:sp modelId="{3A0D4E06-49AB-42D2-90D8-A71D935BB9D1}">
      <dsp:nvSpPr>
        <dsp:cNvPr id="0" name=""/>
        <dsp:cNvSpPr/>
      </dsp:nvSpPr>
      <dsp:spPr>
        <a:xfrm>
          <a:off x="133278" y="682142"/>
          <a:ext cx="1238657" cy="1284752"/>
        </a:xfrm>
        <a:prstGeom prst="ellipse">
          <a:avLst/>
        </a:prstGeom>
        <a:blipFill rotWithShape="1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EE5EE6-93C1-4D2A-B38B-39153186AB02}">
      <dsp:nvSpPr>
        <dsp:cNvPr id="0" name=""/>
        <dsp:cNvSpPr/>
      </dsp:nvSpPr>
      <dsp:spPr>
        <a:xfrm>
          <a:off x="1567705" y="0"/>
          <a:ext cx="1296140" cy="42740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</a:pPr>
          <a:r>
            <a:rPr lang="it-IT" sz="1200" b="1" kern="1200">
              <a:latin typeface="Raleway" charset="0"/>
            </a:rPr>
            <a:t>                         </a:t>
          </a:r>
          <a:endParaRPr lang="it-IT" sz="12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108C72"/>
            </a:buClr>
            <a:buChar char="•"/>
          </a:pPr>
          <a:endParaRPr lang="it-IT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>
              <a:srgbClr val="108C72"/>
            </a:buClr>
            <a:buChar char="•"/>
          </a:pPr>
          <a:endParaRPr lang="it-IT" sz="1000" kern="1200" dirty="0">
            <a:solidFill>
              <a:schemeClr val="tx1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Char char="•"/>
          </a:pPr>
          <a:endParaRPr lang="it-IT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Char char="•"/>
          </a:pPr>
          <a:r>
            <a:rPr lang="it-IT" sz="1000" kern="1200" dirty="0"/>
            <a:t>A trarre i maggiori benefici: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Font typeface="Arial" panose="020B0604020202020204" pitchFamily="34" charset="0"/>
            <a:buChar char="•"/>
          </a:pPr>
          <a:r>
            <a:rPr lang="it-IT" sz="1000" kern="1200" dirty="0"/>
            <a:t>gli studenti delle </a:t>
          </a:r>
          <a:r>
            <a:rPr lang="it-IT" sz="1000" b="1" kern="1200" dirty="0"/>
            <a:t>classi prime</a:t>
          </a:r>
        </a:p>
        <a:p>
          <a:pPr marL="1143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Font typeface="Arial" panose="020B0604020202020204" pitchFamily="34" charset="0"/>
            <a:buChar char="•"/>
          </a:pPr>
          <a:r>
            <a:rPr lang="it-IT" sz="1000" kern="1200" dirty="0"/>
            <a:t>coloro che hanno il padre con la sola scuola dell’obbligo</a:t>
          </a:r>
        </a:p>
      </dsp:txBody>
      <dsp:txXfrm>
        <a:off x="1567705" y="1709627"/>
        <a:ext cx="1296140" cy="1709627"/>
      </dsp:txXfrm>
    </dsp:sp>
    <dsp:sp modelId="{CF1DF6F8-BD5A-49FD-8D7D-78A6AD106D3D}">
      <dsp:nvSpPr>
        <dsp:cNvPr id="0" name=""/>
        <dsp:cNvSpPr/>
      </dsp:nvSpPr>
      <dsp:spPr>
        <a:xfrm>
          <a:off x="1612721" y="575454"/>
          <a:ext cx="1218371" cy="1379399"/>
        </a:xfrm>
        <a:prstGeom prst="ellipse">
          <a:avLst/>
        </a:prstGeom>
        <a:blipFill rotWithShape="1">
          <a:blip xmlns:r="http://schemas.openxmlformats.org/officeDocument/2006/relationships" r:embed="rId2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DCD04-DED8-4138-9DB5-5B42012DEFA3}">
      <dsp:nvSpPr>
        <dsp:cNvPr id="0" name=""/>
        <dsp:cNvSpPr/>
      </dsp:nvSpPr>
      <dsp:spPr>
        <a:xfrm>
          <a:off x="2897374" y="0"/>
          <a:ext cx="1296140" cy="42740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0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 kern="1200">
            <a:latin typeface="Raleway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108C72"/>
            </a:buClr>
            <a:buFont typeface="Arial" panose="020B0604020202020204" pitchFamily="34" charset="0"/>
            <a:buNone/>
            <a:tabLst>
              <a:tab pos="85725" algn="l"/>
            </a:tabLst>
          </a:pPr>
          <a:endParaRPr lang="it-IT" sz="1100" b="1" kern="1200" dirty="0">
            <a:latin typeface="Raleway" charset="0"/>
          </a:endParaRPr>
        </a:p>
      </dsp:txBody>
      <dsp:txXfrm>
        <a:off x="2897374" y="1709627"/>
        <a:ext cx="1296140" cy="1709627"/>
      </dsp:txXfrm>
    </dsp:sp>
    <dsp:sp modelId="{C89AB47A-3C49-4F35-AC3D-DF8F78EF9C2C}">
      <dsp:nvSpPr>
        <dsp:cNvPr id="0" name=""/>
        <dsp:cNvSpPr/>
      </dsp:nvSpPr>
      <dsp:spPr>
        <a:xfrm>
          <a:off x="2931212" y="478886"/>
          <a:ext cx="1218371" cy="1423264"/>
        </a:xfrm>
        <a:prstGeom prst="ellipse">
          <a:avLst/>
        </a:prstGeom>
        <a:blipFill rotWithShape="1">
          <a:blip xmlns:r="http://schemas.openxmlformats.org/officeDocument/2006/relationships" r:embed="rId3">
            <a:duotone>
              <a:schemeClr val="accent6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6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55388B-F660-468B-819F-2BBFEE3D8C1B}">
      <dsp:nvSpPr>
        <dsp:cNvPr id="0" name=""/>
        <dsp:cNvSpPr/>
      </dsp:nvSpPr>
      <dsp:spPr>
        <a:xfrm>
          <a:off x="-6" y="3905363"/>
          <a:ext cx="4193528" cy="295885"/>
        </a:xfrm>
        <a:prstGeom prst="leftRight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03FDC9E-59AD-4174-ABC3-2298D23097CD}"/>
              </a:ext>
            </a:extLst>
          </p:cNvPr>
          <p:cNvSpPr/>
          <p:nvPr userDrawn="1"/>
        </p:nvSpPr>
        <p:spPr>
          <a:xfrm>
            <a:off x="8882063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17C1B25A-D75E-492A-85C7-883608BF125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8D82CB3-15B3-4FC5-A4D7-74650CF782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12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96155F0-6752-4E62-9D89-67C0A74EEC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043FC45-C20D-4302-BD59-5380658CAD78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575900D9-D1A1-4CAE-9704-545E93CDE0F5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6568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con riquad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3AD7BD8-DAAE-4F08-BDA6-A852917F53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9117E87F-9F05-422E-B8CF-8FB0836764FC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F5A8D846-98FE-4AF7-B748-C1FC7B1DB8F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209529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E48B174-4A25-441D-9F72-4E195AD21B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5DFBCA7C-A212-4CBF-B7E2-4B8B2A054AB4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D7160236-FB8C-477C-9308-1E13F534B894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21812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49EA378-4323-4D2E-A838-C07E5A5125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98EC7E4-8BC7-4618-87C1-D4F06203F7D7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9578C834-6D83-4326-B46E-8CC728A146A0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1778126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ina con riquadro - cul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EBCD0B0-CE8B-41D2-9028-767EF52CEF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806FE06-AAFE-4AE9-9564-4F01AE240310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D30DB44F-366A-4A61-8B4E-CD8B5DF2DDA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11553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ina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CC6A1D0-2145-4DFD-9DBA-C1B6A50EFE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7D07175B-D857-4655-BCAC-E44C22E94CB4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2307EC0E-D9A9-40B1-9AF1-5E1ECA4BDF0A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305680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7F1260F-3EE1-479E-8C32-33AD723DED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75BCF80-7C06-4EEA-A175-8857ABBD1DDE}"/>
              </a:ext>
            </a:extLst>
          </p:cNvPr>
          <p:cNvSpPr/>
          <p:nvPr userDrawn="1"/>
        </p:nvSpPr>
        <p:spPr>
          <a:xfrm>
            <a:off x="8902700" y="6650038"/>
            <a:ext cx="288925" cy="200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1716">
              <a:defRPr/>
            </a:pPr>
            <a:fld id="{91F6ABF0-A878-401E-BEB6-AB0CAB2D6609}" type="slidenum">
              <a:rPr lang="it-IT" sz="700">
                <a:latin typeface="Myriad Pro" panose="020B0503030403020204" pitchFamily="34" charset="0"/>
              </a:rPr>
              <a:pPr defTabSz="511716">
                <a:defRPr/>
              </a:pPr>
              <a:t>‹N›</a:t>
            </a:fld>
            <a:endParaRPr lang="it-IT" sz="1986" dirty="0"/>
          </a:p>
        </p:txBody>
      </p:sp>
    </p:spTree>
    <p:extLst>
      <p:ext uri="{BB962C8B-B14F-4D97-AF65-F5344CB8AC3E}">
        <p14:creationId xmlns:p14="http://schemas.microsoft.com/office/powerpoint/2010/main" val="50607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95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12" r:id="rId9"/>
  </p:sldLayoutIdLst>
  <p:txStyles>
    <p:titleStyle>
      <a:lvl1pPr algn="ctr" defTabSz="341313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2pPr>
      <a:lvl3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3pPr>
      <a:lvl4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4pPr>
      <a:lvl5pPr algn="ctr" defTabSz="3413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anose="020F0502020204030204" pitchFamily="34" charset="0"/>
        </a:defRPr>
      </a:lvl5pPr>
      <a:lvl6pPr marL="207938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6pPr>
      <a:lvl7pPr marL="415875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7pPr>
      <a:lvl8pPr marL="623813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8pPr>
      <a:lvl9pPr marL="831750" algn="ctr" defTabSz="342231" rtl="0" fontAlgn="base">
        <a:spcBef>
          <a:spcPct val="0"/>
        </a:spcBef>
        <a:spcAft>
          <a:spcPct val="0"/>
        </a:spcAft>
        <a:defRPr sz="3275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00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1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24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33" indent="-171455" algn="l" defTabSz="34291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1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2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3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9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50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78" algn="l" defTabSz="34291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ttangolo 5">
            <a:extLst>
              <a:ext uri="{FF2B5EF4-FFF2-40B4-BE49-F238E27FC236}">
                <a16:creationId xmlns:a16="http://schemas.microsoft.com/office/drawing/2014/main" id="{BA09A8E0-BC76-46EF-A7B2-E37A64EAC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788" y="5505450"/>
            <a:ext cx="5848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2000">
                <a:solidFill>
                  <a:schemeClr val="bg1"/>
                </a:solidFill>
                <a:latin typeface="Bauer Bodoni Std 1 Roman" panose="02070603080706020303" pitchFamily="18" charset="0"/>
              </a:rPr>
              <a:t>Monitoraggio e valutazione</a:t>
            </a:r>
          </a:p>
        </p:txBody>
      </p:sp>
      <p:sp>
        <p:nvSpPr>
          <p:cNvPr id="9219" name="Rettangolo 1">
            <a:extLst>
              <a:ext uri="{FF2B5EF4-FFF2-40B4-BE49-F238E27FC236}">
                <a16:creationId xmlns:a16="http://schemas.microsoft.com/office/drawing/2014/main" id="{24522D8F-21D1-4568-92CE-601052F5D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788" y="3963988"/>
            <a:ext cx="45704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1117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6000"/>
              </a:lnSpc>
            </a:pPr>
            <a:br>
              <a:rPr lang="it-IT" altLang="it-IT" sz="1800" dirty="0">
                <a:solidFill>
                  <a:schemeClr val="bg1"/>
                </a:solidFill>
                <a:latin typeface="Bauer Bodoni Std 1" panose="02070603080706020303" pitchFamily="18" charset="0"/>
              </a:rPr>
            </a:br>
            <a:r>
              <a:rPr lang="it-IT" altLang="it-IT" sz="3200" dirty="0">
                <a:solidFill>
                  <a:schemeClr val="bg1"/>
                </a:solidFill>
                <a:latin typeface="Bauer Bodoni Std 1" panose="02070603080706020303" pitchFamily="18" charset="0"/>
              </a:rPr>
              <a:t>Stage di Matematica 2019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9A3880-616B-4C69-B704-431D38AD2158}"/>
              </a:ext>
            </a:extLst>
          </p:cNvPr>
          <p:cNvSpPr txBox="1"/>
          <p:nvPr/>
        </p:nvSpPr>
        <p:spPr>
          <a:xfrm>
            <a:off x="4203700" y="5635625"/>
            <a:ext cx="185738" cy="3984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511716">
              <a:defRPr/>
            </a:pPr>
            <a:endParaRPr lang="it-IT" sz="1986" dirty="0"/>
          </a:p>
        </p:txBody>
      </p:sp>
      <p:sp>
        <p:nvSpPr>
          <p:cNvPr id="9221" name="CasellaDiTesto 3">
            <a:extLst>
              <a:ext uri="{FF2B5EF4-FFF2-40B4-BE49-F238E27FC236}">
                <a16:creationId xmlns:a16="http://schemas.microsoft.com/office/drawing/2014/main" id="{CF067BBD-547B-49FF-958B-3D98CA9A3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0075" y="3429000"/>
            <a:ext cx="1697038" cy="969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dirty="0"/>
              <a:t>SDG target: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dirty="0"/>
              <a:t>4.1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it-IT" dirty="0"/>
              <a:t>4.4</a:t>
            </a:r>
            <a:endParaRPr lang="it-IT" alt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63AB5B76-D342-41AD-8436-FD201BC0A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10618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300" b="1" dirty="0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</a:rPr>
              <a:t>Premessa | Il ruolo del monitoraggio e della valutazione nel lavoro della Compagnia di San Paolo</a:t>
            </a:r>
            <a:endParaRPr lang="it-IT" altLang="it-IT" sz="23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8D163B1-7149-4FE3-8F47-54E3083D608B}"/>
              </a:ext>
            </a:extLst>
          </p:cNvPr>
          <p:cNvSpPr txBox="1">
            <a:spLocks/>
          </p:cNvSpPr>
          <p:nvPr/>
        </p:nvSpPr>
        <p:spPr>
          <a:xfrm>
            <a:off x="266700" y="1712913"/>
            <a:ext cx="8678863" cy="312261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sz="900" dirty="0"/>
              <a:t>La </a:t>
            </a:r>
            <a:r>
              <a:rPr lang="it-IT" sz="900" b="1" dirty="0"/>
              <a:t>Compagnia di San Paolo </a:t>
            </a:r>
            <a:r>
              <a:rPr lang="it-IT" sz="900" dirty="0"/>
              <a:t>svolge sui propri progetti attività di </a:t>
            </a:r>
            <a:r>
              <a:rPr lang="it-IT" sz="900" b="1" dirty="0"/>
              <a:t>monitoraggio </a:t>
            </a:r>
            <a:r>
              <a:rPr lang="it-IT" sz="900" dirty="0"/>
              <a:t> e di </a:t>
            </a:r>
            <a:r>
              <a:rPr lang="it-IT" sz="900" b="1" dirty="0"/>
              <a:t>valutazione sistematica e rigorosa, </a:t>
            </a:r>
            <a:r>
              <a:rPr lang="it-IT" sz="900" dirty="0"/>
              <a:t>ispirate ai principi di correttezza, economicità e trasparenza. Un approccio in linea con il senso di responsabilità che la Compagnia sente verso i propri stakeholder e il territorio di riferimento e rispondente alle richieste di legge (</a:t>
            </a:r>
            <a:r>
              <a:rPr lang="it-IT" sz="900" dirty="0" err="1"/>
              <a:t>d.lgs</a:t>
            </a:r>
            <a:r>
              <a:rPr lang="it-IT" sz="900" dirty="0"/>
              <a:t> 117/2017) e a quanto previsto dal Protocollo Acri-MEF.</a:t>
            </a:r>
          </a:p>
          <a:p>
            <a:pPr>
              <a:defRPr/>
            </a:pPr>
            <a:r>
              <a:rPr lang="it-IT" sz="900" dirty="0"/>
              <a:t>Le attività di valutazione sono realizzate sia su </a:t>
            </a:r>
            <a:r>
              <a:rPr lang="it-IT" sz="900" b="1" dirty="0"/>
              <a:t>finanziamenti di progetti terzi</a:t>
            </a:r>
            <a:r>
              <a:rPr lang="it-IT" sz="900" dirty="0"/>
              <a:t> che su </a:t>
            </a:r>
            <a:r>
              <a:rPr lang="it-IT" sz="900" b="1" dirty="0"/>
              <a:t>progetti propri </a:t>
            </a:r>
            <a:r>
              <a:rPr lang="it-IT" sz="900" dirty="0"/>
              <a:t>e si distinguono per </a:t>
            </a:r>
            <a:r>
              <a:rPr lang="it-IT" sz="900" b="1" dirty="0"/>
              <a:t>due approcci </a:t>
            </a:r>
            <a:r>
              <a:rPr lang="it-IT" sz="900" dirty="0"/>
              <a:t>fondamentali:</a:t>
            </a:r>
          </a:p>
          <a:p>
            <a:pPr marL="214313" indent="-2143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900" dirty="0"/>
              <a:t>Misurazione di</a:t>
            </a:r>
            <a:r>
              <a:rPr lang="it-IT" sz="900" b="1" dirty="0"/>
              <a:t> </a:t>
            </a:r>
            <a:r>
              <a:rPr lang="it-IT" sz="900" b="1" i="1" dirty="0"/>
              <a:t>output (monitoraggio, analisi di implementazione)</a:t>
            </a:r>
            <a:r>
              <a:rPr lang="it-IT" sz="900" b="1" dirty="0"/>
              <a:t>:</a:t>
            </a:r>
            <a:r>
              <a:rPr lang="it-IT" sz="900" dirty="0"/>
              <a:t> valutazione dei risultati in termini di produzione/erogazione di sevizi realizzata grazie alla trasformazione degli input e valutazione della modalità operative utilizzate;</a:t>
            </a:r>
          </a:p>
          <a:p>
            <a:pPr marL="214313" indent="-21431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900" dirty="0"/>
              <a:t>Misurazione di </a:t>
            </a:r>
            <a:r>
              <a:rPr lang="it-IT" sz="900" b="1" i="1" dirty="0" err="1"/>
              <a:t>outcome</a:t>
            </a:r>
            <a:r>
              <a:rPr lang="it-IT" sz="900" b="1" i="1" dirty="0"/>
              <a:t> (analisi di impatto)</a:t>
            </a:r>
            <a:r>
              <a:rPr lang="it-IT" sz="900" dirty="0"/>
              <a:t>: valutazione dell’impatto ossia della capacità del progetto di produrre gli effetti desiderati a parità di altre condizioni.</a:t>
            </a:r>
          </a:p>
          <a:p>
            <a:pPr>
              <a:defRPr/>
            </a:pPr>
            <a:r>
              <a:rPr lang="it-IT" sz="900" dirty="0"/>
              <a:t>Il disegno di monitoraggio e valutazione viene definito in base alle caratteristiche del progetto e al suo costo opportunità ed è parte integrante delle attività di </a:t>
            </a:r>
            <a:r>
              <a:rPr lang="it-IT" sz="900" b="1" i="1" dirty="0"/>
              <a:t>Project Management</a:t>
            </a:r>
            <a:r>
              <a:rPr lang="it-IT" sz="900" i="1" dirty="0"/>
              <a:t> </a:t>
            </a:r>
            <a:r>
              <a:rPr lang="it-IT" sz="900" dirty="0"/>
              <a:t>della Compagnia</a:t>
            </a:r>
            <a:r>
              <a:rPr lang="it-IT" sz="900" i="1" dirty="0"/>
              <a:t>.</a:t>
            </a:r>
            <a:r>
              <a:rPr lang="it-IT" sz="900" dirty="0"/>
              <a:t> </a:t>
            </a:r>
          </a:p>
          <a:p>
            <a:pPr>
              <a:defRPr/>
            </a:pPr>
            <a:r>
              <a:rPr lang="it-IT" sz="900" dirty="0"/>
              <a:t>L’applicazione sistematica di questo approccio consente di innescare processi di </a:t>
            </a:r>
            <a:r>
              <a:rPr lang="it-IT" sz="900" b="1" i="1" dirty="0"/>
              <a:t>Knowledge Management</a:t>
            </a:r>
            <a:r>
              <a:rPr lang="it-IT" sz="900" i="1" dirty="0"/>
              <a:t> </a:t>
            </a:r>
            <a:r>
              <a:rPr lang="it-IT" sz="900" dirty="0"/>
              <a:t>funzionali alla programmazione strategica pluriennale della Compagnia. Ove i risultati delle valutazioni evidenzino credibili </a:t>
            </a:r>
            <a:r>
              <a:rPr lang="it-IT" sz="900" b="1" i="1" dirty="0"/>
              <a:t>Policy </a:t>
            </a:r>
            <a:r>
              <a:rPr lang="it-IT" sz="900" b="1" i="1" dirty="0" err="1"/>
              <a:t>Implications</a:t>
            </a:r>
            <a:r>
              <a:rPr lang="it-IT" sz="900" b="1" i="1" dirty="0"/>
              <a:t>, </a:t>
            </a:r>
            <a:r>
              <a:rPr lang="it-IT" sz="900" dirty="0"/>
              <a:t>la Compagnia agisce secondo principi di </a:t>
            </a:r>
            <a:r>
              <a:rPr lang="it-IT" sz="900" b="1" i="1" dirty="0"/>
              <a:t>Knowledge Sharing</a:t>
            </a:r>
            <a:r>
              <a:rPr lang="it-IT" sz="900" dirty="0"/>
              <a:t>, mettendo a disposizione dell’intera comunità le evidenze emerse.</a:t>
            </a:r>
            <a:endParaRPr lang="it-IT" sz="900" i="1" dirty="0"/>
          </a:p>
        </p:txBody>
      </p:sp>
      <p:grpSp>
        <p:nvGrpSpPr>
          <p:cNvPr id="10244" name="Group 6">
            <a:extLst>
              <a:ext uri="{FF2B5EF4-FFF2-40B4-BE49-F238E27FC236}">
                <a16:creationId xmlns:a16="http://schemas.microsoft.com/office/drawing/2014/main" id="{7DCE8296-D0E1-4881-BF8A-118D814667BB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5205413"/>
            <a:ext cx="8745538" cy="1354137"/>
            <a:chOff x="356519" y="4597142"/>
            <a:chExt cx="11662229" cy="1805384"/>
          </a:xfrm>
        </p:grpSpPr>
        <p:grpSp>
          <p:nvGrpSpPr>
            <p:cNvPr id="10252" name="Group 14">
              <a:extLst>
                <a:ext uri="{FF2B5EF4-FFF2-40B4-BE49-F238E27FC236}">
                  <a16:creationId xmlns:a16="http://schemas.microsoft.com/office/drawing/2014/main" id="{2CA9ABF4-E6CA-4662-A4C0-C59F3A23BC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61049" y="5011523"/>
              <a:ext cx="1188000" cy="1188000"/>
              <a:chOff x="10103308" y="4855954"/>
              <a:chExt cx="1728000" cy="1728000"/>
            </a:xfrm>
          </p:grpSpPr>
          <p:sp>
            <p:nvSpPr>
              <p:cNvPr id="43" name="Oval 13">
                <a:extLst>
                  <a:ext uri="{FF2B5EF4-FFF2-40B4-BE49-F238E27FC236}">
                    <a16:creationId xmlns:a16="http://schemas.microsoft.com/office/drawing/2014/main" id="{3889D70E-C1C5-4B3F-BB72-43B3EFD752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03651" y="4856617"/>
                <a:ext cx="1727422" cy="1727073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C69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425"/>
              </a:p>
            </p:txBody>
          </p:sp>
          <p:sp>
            <p:nvSpPr>
              <p:cNvPr id="44" name="Oval 75">
                <a:extLst>
                  <a:ext uri="{FF2B5EF4-FFF2-40B4-BE49-F238E27FC236}">
                    <a16:creationId xmlns:a16="http://schemas.microsoft.com/office/drawing/2014/main" id="{DF5DCA73-E973-47F7-9FCD-3E4A1CEF5A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92947" y="4945895"/>
                <a:ext cx="1548831" cy="154851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A9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9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2839BBBC-F02D-4233-A592-391288175BE8}"/>
                </a:ext>
              </a:extLst>
            </p:cNvPr>
            <p:cNvSpPr txBox="1"/>
            <p:nvPr/>
          </p:nvSpPr>
          <p:spPr>
            <a:xfrm>
              <a:off x="10723180" y="5376018"/>
              <a:ext cx="1295568" cy="4614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it-IT" sz="825" i="1" dirty="0">
                  <a:latin typeface="Raleway" panose="020B0503030101060003" pitchFamily="34" charset="0"/>
                </a:rPr>
                <a:t>POLICY IMPLICATIONS</a:t>
              </a:r>
            </a:p>
          </p:txBody>
        </p:sp>
        <p:sp>
          <p:nvSpPr>
            <p:cNvPr id="8" name="Arrow: Pentagon 12">
              <a:extLst>
                <a:ext uri="{FF2B5EF4-FFF2-40B4-BE49-F238E27FC236}">
                  <a16:creationId xmlns:a16="http://schemas.microsoft.com/office/drawing/2014/main" id="{A80232BA-43E8-4402-92BE-6BF065C1A5EF}"/>
                </a:ext>
              </a:extLst>
            </p:cNvPr>
            <p:cNvSpPr/>
            <p:nvPr/>
          </p:nvSpPr>
          <p:spPr>
            <a:xfrm>
              <a:off x="3631427" y="4597142"/>
              <a:ext cx="7161611" cy="1799035"/>
            </a:xfrm>
            <a:custGeom>
              <a:avLst/>
              <a:gdLst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90000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6982425"/>
                <a:gd name="connsiteY0" fmla="*/ 0 h 1800000"/>
                <a:gd name="connsiteX1" fmla="*/ 6524883 w 6982425"/>
                <a:gd name="connsiteY1" fmla="*/ 0 h 1800000"/>
                <a:gd name="connsiteX2" fmla="*/ 6982425 w 6982425"/>
                <a:gd name="connsiteY2" fmla="*/ 1027590 h 1800000"/>
                <a:gd name="connsiteX3" fmla="*/ 6524883 w 6982425"/>
                <a:gd name="connsiteY3" fmla="*/ 1800000 h 1800000"/>
                <a:gd name="connsiteX4" fmla="*/ 0 w 6982425"/>
                <a:gd name="connsiteY4" fmla="*/ 1800000 h 1800000"/>
                <a:gd name="connsiteX5" fmla="*/ 0 w 6982425"/>
                <a:gd name="connsiteY5" fmla="*/ 0 h 1800000"/>
                <a:gd name="connsiteX0" fmla="*/ 0 w 7014322"/>
                <a:gd name="connsiteY0" fmla="*/ 0 h 1800000"/>
                <a:gd name="connsiteX1" fmla="*/ 6524883 w 7014322"/>
                <a:gd name="connsiteY1" fmla="*/ 0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  <a:gd name="connsiteX0" fmla="*/ 0 w 7014322"/>
                <a:gd name="connsiteY0" fmla="*/ 0 h 1800000"/>
                <a:gd name="connsiteX1" fmla="*/ 6455471 w 7014322"/>
                <a:gd name="connsiteY1" fmla="*/ 5316 h 1800000"/>
                <a:gd name="connsiteX2" fmla="*/ 7014322 w 7014322"/>
                <a:gd name="connsiteY2" fmla="*/ 1038223 h 1800000"/>
                <a:gd name="connsiteX3" fmla="*/ 6524883 w 7014322"/>
                <a:gd name="connsiteY3" fmla="*/ 1800000 h 1800000"/>
                <a:gd name="connsiteX4" fmla="*/ 0 w 7014322"/>
                <a:gd name="connsiteY4" fmla="*/ 1800000 h 1800000"/>
                <a:gd name="connsiteX5" fmla="*/ 0 w 7014322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14322" h="1800000">
                  <a:moveTo>
                    <a:pt x="0" y="0"/>
                  </a:moveTo>
                  <a:lnTo>
                    <a:pt x="6455471" y="5316"/>
                  </a:lnTo>
                  <a:lnTo>
                    <a:pt x="7014322" y="1038223"/>
                  </a:lnTo>
                  <a:lnTo>
                    <a:pt x="6524883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CEC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900" dirty="0">
                <a:latin typeface="Raleway" panose="020B0503030101060003" pitchFamily="34" charset="0"/>
              </a:endParaRPr>
            </a:p>
          </p:txBody>
        </p:sp>
        <p:sp>
          <p:nvSpPr>
            <p:cNvPr id="9" name="Arrow: Pentagon 31">
              <a:extLst>
                <a:ext uri="{FF2B5EF4-FFF2-40B4-BE49-F238E27FC236}">
                  <a16:creationId xmlns:a16="http://schemas.microsoft.com/office/drawing/2014/main" id="{3A49D8B1-9B7E-4976-994F-9ED10BE36BCB}"/>
                </a:ext>
              </a:extLst>
            </p:cNvPr>
            <p:cNvSpPr/>
            <p:nvPr/>
          </p:nvSpPr>
          <p:spPr>
            <a:xfrm>
              <a:off x="356519" y="4597142"/>
              <a:ext cx="3920575" cy="1799035"/>
            </a:xfrm>
            <a:custGeom>
              <a:avLst/>
              <a:gdLst>
                <a:gd name="connsiteX0" fmla="*/ 0 w 3934332"/>
                <a:gd name="connsiteY0" fmla="*/ 0 h 1800000"/>
                <a:gd name="connsiteX1" fmla="*/ 3531654 w 3934332"/>
                <a:gd name="connsiteY1" fmla="*/ 0 h 1800000"/>
                <a:gd name="connsiteX2" fmla="*/ 3934332 w 3934332"/>
                <a:gd name="connsiteY2" fmla="*/ 900000 h 1800000"/>
                <a:gd name="connsiteX3" fmla="*/ 3531654 w 3934332"/>
                <a:gd name="connsiteY3" fmla="*/ 1800000 h 1800000"/>
                <a:gd name="connsiteX4" fmla="*/ 0 w 3934332"/>
                <a:gd name="connsiteY4" fmla="*/ 1800000 h 1800000"/>
                <a:gd name="connsiteX5" fmla="*/ 0 w 3934332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62270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148094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  <a:gd name="connsiteX0" fmla="*/ 0 w 3920155"/>
                <a:gd name="connsiteY0" fmla="*/ 0 h 1800000"/>
                <a:gd name="connsiteX1" fmla="*/ 3531654 w 3920155"/>
                <a:gd name="connsiteY1" fmla="*/ 0 h 1800000"/>
                <a:gd name="connsiteX2" fmla="*/ 3920155 w 3920155"/>
                <a:gd name="connsiteY2" fmla="*/ 1015187 h 1800000"/>
                <a:gd name="connsiteX3" fmla="*/ 3531654 w 3920155"/>
                <a:gd name="connsiteY3" fmla="*/ 1800000 h 1800000"/>
                <a:gd name="connsiteX4" fmla="*/ 0 w 3920155"/>
                <a:gd name="connsiteY4" fmla="*/ 1800000 h 1800000"/>
                <a:gd name="connsiteX5" fmla="*/ 0 w 3920155"/>
                <a:gd name="connsiteY5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0155" h="1800000">
                  <a:moveTo>
                    <a:pt x="0" y="0"/>
                  </a:moveTo>
                  <a:lnTo>
                    <a:pt x="3531654" y="0"/>
                  </a:lnTo>
                  <a:lnTo>
                    <a:pt x="3920155" y="1015187"/>
                  </a:lnTo>
                  <a:lnTo>
                    <a:pt x="3531654" y="1800000"/>
                  </a:lnTo>
                  <a:lnTo>
                    <a:pt x="0" y="18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>
                <a:solidFill>
                  <a:schemeClr val="tx1"/>
                </a:solidFill>
              </a:endParaRPr>
            </a:p>
          </p:txBody>
        </p:sp>
        <p:sp>
          <p:nvSpPr>
            <p:cNvPr id="10256" name="TextBox 68">
              <a:extLst>
                <a:ext uri="{FF2B5EF4-FFF2-40B4-BE49-F238E27FC236}">
                  <a16:creationId xmlns:a16="http://schemas.microsoft.com/office/drawing/2014/main" id="{40794DC4-7683-4FBF-8594-487485BAA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106" y="4641187"/>
              <a:ext cx="3485971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900">
                  <a:latin typeface="Raleway" charset="0"/>
                </a:rPr>
                <a:t>PROJECT MANAGEMENT</a:t>
              </a:r>
            </a:p>
          </p:txBody>
        </p:sp>
        <p:sp>
          <p:nvSpPr>
            <p:cNvPr id="11" name="Block Arc 43">
              <a:extLst>
                <a:ext uri="{FF2B5EF4-FFF2-40B4-BE49-F238E27FC236}">
                  <a16:creationId xmlns:a16="http://schemas.microsoft.com/office/drawing/2014/main" id="{B1C93CAF-CFAF-4FF1-B0C5-BCB2DD15B1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4342" y="4975997"/>
              <a:ext cx="1113511" cy="1111169"/>
            </a:xfrm>
            <a:prstGeom prst="blockArc">
              <a:avLst>
                <a:gd name="adj1" fmla="val 67131"/>
                <a:gd name="adj2" fmla="val 41355"/>
                <a:gd name="adj3" fmla="val 2282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2" name="Right Triangle 47">
              <a:extLst>
                <a:ext uri="{FF2B5EF4-FFF2-40B4-BE49-F238E27FC236}">
                  <a16:creationId xmlns:a16="http://schemas.microsoft.com/office/drawing/2014/main" id="{18F1D971-5DC4-4D31-A74D-DC275BAB209B}"/>
                </a:ext>
              </a:extLst>
            </p:cNvPr>
            <p:cNvSpPr/>
            <p:nvPr/>
          </p:nvSpPr>
          <p:spPr>
            <a:xfrm>
              <a:off x="803194" y="5596136"/>
              <a:ext cx="127016" cy="82543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3" name="Right Triangle 48">
              <a:extLst>
                <a:ext uri="{FF2B5EF4-FFF2-40B4-BE49-F238E27FC236}">
                  <a16:creationId xmlns:a16="http://schemas.microsoft.com/office/drawing/2014/main" id="{B4395F30-9832-42B8-BDE7-E4D5184A3591}"/>
                </a:ext>
              </a:extLst>
            </p:cNvPr>
            <p:cNvSpPr/>
            <p:nvPr/>
          </p:nvSpPr>
          <p:spPr>
            <a:xfrm rot="5400000">
              <a:off x="919643" y="5217270"/>
              <a:ext cx="173554" cy="11008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4" name="Right Triangle 49">
              <a:extLst>
                <a:ext uri="{FF2B5EF4-FFF2-40B4-BE49-F238E27FC236}">
                  <a16:creationId xmlns:a16="http://schemas.microsoft.com/office/drawing/2014/main" id="{36282904-5D35-4348-ACDB-7D8B565E0ADD}"/>
                </a:ext>
              </a:extLst>
            </p:cNvPr>
            <p:cNvSpPr/>
            <p:nvPr/>
          </p:nvSpPr>
          <p:spPr>
            <a:xfrm rot="10800000">
              <a:off x="1266804" y="5388717"/>
              <a:ext cx="175707" cy="10794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5" name="Right Triangle 50">
              <a:extLst>
                <a:ext uri="{FF2B5EF4-FFF2-40B4-BE49-F238E27FC236}">
                  <a16:creationId xmlns:a16="http://schemas.microsoft.com/office/drawing/2014/main" id="{83669401-7E15-490A-8CDF-2A58CC2BEC15}"/>
                </a:ext>
              </a:extLst>
            </p:cNvPr>
            <p:cNvSpPr/>
            <p:nvPr/>
          </p:nvSpPr>
          <p:spPr>
            <a:xfrm rot="16200000">
              <a:off x="1096407" y="5736873"/>
              <a:ext cx="173554" cy="107963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6" name="Right Triangle 51">
              <a:extLst>
                <a:ext uri="{FF2B5EF4-FFF2-40B4-BE49-F238E27FC236}">
                  <a16:creationId xmlns:a16="http://schemas.microsoft.com/office/drawing/2014/main" id="{88618E69-C7F3-4BA2-B9DD-DBF02055F353}"/>
                </a:ext>
              </a:extLst>
            </p:cNvPr>
            <p:cNvSpPr/>
            <p:nvPr/>
          </p:nvSpPr>
          <p:spPr>
            <a:xfrm flipV="1">
              <a:off x="1565293" y="5397184"/>
              <a:ext cx="173589" cy="11005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7" name="Right Triangle 52">
              <a:extLst>
                <a:ext uri="{FF2B5EF4-FFF2-40B4-BE49-F238E27FC236}">
                  <a16:creationId xmlns:a16="http://schemas.microsoft.com/office/drawing/2014/main" id="{C3B8E74C-9E33-413F-A359-B0477E940918}"/>
                </a:ext>
              </a:extLst>
            </p:cNvPr>
            <p:cNvSpPr/>
            <p:nvPr/>
          </p:nvSpPr>
          <p:spPr>
            <a:xfrm rot="5400000" flipV="1">
              <a:off x="1076297" y="6015191"/>
              <a:ext cx="173554" cy="13548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8" name="Right Triangle 53">
              <a:extLst>
                <a:ext uri="{FF2B5EF4-FFF2-40B4-BE49-F238E27FC236}">
                  <a16:creationId xmlns:a16="http://schemas.microsoft.com/office/drawing/2014/main" id="{E90B6D84-5A25-4F00-87B5-913CDFF9F847}"/>
                </a:ext>
              </a:extLst>
            </p:cNvPr>
            <p:cNvSpPr/>
            <p:nvPr/>
          </p:nvSpPr>
          <p:spPr>
            <a:xfrm rot="10800000" flipV="1">
              <a:off x="434846" y="5572853"/>
              <a:ext cx="173589" cy="95244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sp>
          <p:nvSpPr>
            <p:cNvPr id="19" name="Right Triangle 54">
              <a:extLst>
                <a:ext uri="{FF2B5EF4-FFF2-40B4-BE49-F238E27FC236}">
                  <a16:creationId xmlns:a16="http://schemas.microsoft.com/office/drawing/2014/main" id="{94DBF491-B512-40F5-A734-7C29DCF7017B}"/>
                </a:ext>
              </a:extLst>
            </p:cNvPr>
            <p:cNvSpPr/>
            <p:nvPr/>
          </p:nvSpPr>
          <p:spPr>
            <a:xfrm rot="16200000" flipV="1">
              <a:off x="937637" y="4905080"/>
              <a:ext cx="173554" cy="137601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/>
            </a:p>
          </p:txBody>
        </p:sp>
        <p:pic>
          <p:nvPicPr>
            <p:cNvPr id="10266" name="Picture 55">
              <a:extLst>
                <a:ext uri="{FF2B5EF4-FFF2-40B4-BE49-F238E27FC236}">
                  <a16:creationId xmlns:a16="http://schemas.microsoft.com/office/drawing/2014/main" id="{9397A06B-BCA8-47A4-8DE3-F08A93BA34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062" b="12514"/>
            <a:stretch>
              <a:fillRect/>
            </a:stretch>
          </p:blipFill>
          <p:spPr bwMode="auto">
            <a:xfrm rot="-1681788">
              <a:off x="417180" y="5109606"/>
              <a:ext cx="385200" cy="56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Arrow: Circular 56">
              <a:extLst>
                <a:ext uri="{FF2B5EF4-FFF2-40B4-BE49-F238E27FC236}">
                  <a16:creationId xmlns:a16="http://schemas.microsoft.com/office/drawing/2014/main" id="{100E67C8-ACDE-4463-B291-2742FEE6A955}"/>
                </a:ext>
              </a:extLst>
            </p:cNvPr>
            <p:cNvSpPr/>
            <p:nvPr/>
          </p:nvSpPr>
          <p:spPr>
            <a:xfrm rot="10800000">
              <a:off x="436963" y="4878637"/>
              <a:ext cx="1306153" cy="1308004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CFD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>
                <a:solidFill>
                  <a:schemeClr val="tx1"/>
                </a:solidFill>
              </a:endParaRPr>
            </a:p>
          </p:txBody>
        </p:sp>
        <p:sp>
          <p:nvSpPr>
            <p:cNvPr id="22" name="Arrow: Circular 57">
              <a:extLst>
                <a:ext uri="{FF2B5EF4-FFF2-40B4-BE49-F238E27FC236}">
                  <a16:creationId xmlns:a16="http://schemas.microsoft.com/office/drawing/2014/main" id="{98248590-6FA8-45B6-8797-0E329BFB501A}"/>
                </a:ext>
              </a:extLst>
            </p:cNvPr>
            <p:cNvSpPr/>
            <p:nvPr/>
          </p:nvSpPr>
          <p:spPr>
            <a:xfrm rot="5400000">
              <a:off x="442388" y="4879564"/>
              <a:ext cx="1308004" cy="1306152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098802"/>
                <a:gd name="adj5" fmla="val 17185"/>
              </a:avLst>
            </a:prstGeom>
            <a:solidFill>
              <a:srgbClr val="86BC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 dirty="0">
                <a:solidFill>
                  <a:schemeClr val="tx1"/>
                </a:solidFill>
              </a:endParaRPr>
            </a:p>
          </p:txBody>
        </p:sp>
        <p:sp>
          <p:nvSpPr>
            <p:cNvPr id="23" name="Arrow: Circular 58">
              <a:extLst>
                <a:ext uri="{FF2B5EF4-FFF2-40B4-BE49-F238E27FC236}">
                  <a16:creationId xmlns:a16="http://schemas.microsoft.com/office/drawing/2014/main" id="{791EA3E5-23D6-45F9-BC58-6F32A0ED1659}"/>
                </a:ext>
              </a:extLst>
            </p:cNvPr>
            <p:cNvSpPr/>
            <p:nvPr/>
          </p:nvSpPr>
          <p:spPr>
            <a:xfrm>
              <a:off x="443314" y="4878637"/>
              <a:ext cx="1306152" cy="1308004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4532803"/>
                <a:gd name="adj5" fmla="val 17185"/>
              </a:avLst>
            </a:prstGeom>
            <a:solidFill>
              <a:srgbClr val="108C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>
                <a:solidFill>
                  <a:schemeClr val="tx1"/>
                </a:solidFill>
              </a:endParaRPr>
            </a:p>
          </p:txBody>
        </p:sp>
        <p:sp>
          <p:nvSpPr>
            <p:cNvPr id="24" name="Arrow: Circular 59">
              <a:extLst>
                <a:ext uri="{FF2B5EF4-FFF2-40B4-BE49-F238E27FC236}">
                  <a16:creationId xmlns:a16="http://schemas.microsoft.com/office/drawing/2014/main" id="{77331ED6-590F-4B3F-9A8E-8E43E3DAE617}"/>
                </a:ext>
              </a:extLst>
            </p:cNvPr>
            <p:cNvSpPr/>
            <p:nvPr/>
          </p:nvSpPr>
          <p:spPr>
            <a:xfrm rot="16200000">
              <a:off x="442388" y="4879564"/>
              <a:ext cx="1308004" cy="1306152"/>
            </a:xfrm>
            <a:prstGeom prst="circularArrow">
              <a:avLst>
                <a:gd name="adj1" fmla="val 17903"/>
                <a:gd name="adj2" fmla="val 1142319"/>
                <a:gd name="adj3" fmla="val 20507888"/>
                <a:gd name="adj4" fmla="val 16240362"/>
                <a:gd name="adj5" fmla="val 17185"/>
              </a:avLst>
            </a:prstGeom>
            <a:solidFill>
              <a:srgbClr val="1462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2100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Group 60">
              <a:extLst>
                <a:ext uri="{FF2B5EF4-FFF2-40B4-BE49-F238E27FC236}">
                  <a16:creationId xmlns:a16="http://schemas.microsoft.com/office/drawing/2014/main" id="{DD22E71B-1BDD-4B6D-BA6C-2C7BE72B4653}"/>
                </a:ext>
              </a:extLst>
            </p:cNvPr>
            <p:cNvGrpSpPr/>
            <p:nvPr/>
          </p:nvGrpSpPr>
          <p:grpSpPr>
            <a:xfrm>
              <a:off x="733725" y="5156465"/>
              <a:ext cx="728138" cy="728140"/>
              <a:chOff x="4754697" y="4852569"/>
              <a:chExt cx="1116000" cy="1116000"/>
            </a:xfrm>
            <a:noFill/>
          </p:grpSpPr>
          <p:sp>
            <p:nvSpPr>
              <p:cNvPr id="37" name="TextBox 61">
                <a:extLst>
                  <a:ext uri="{FF2B5EF4-FFF2-40B4-BE49-F238E27FC236}">
                    <a16:creationId xmlns:a16="http://schemas.microsoft.com/office/drawing/2014/main" id="{41B26A5A-77E2-4CB2-8782-B283D677909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690697" y="5788569"/>
                <a:ext cx="180000" cy="180000"/>
              </a:xfrm>
              <a:prstGeom prst="ellipse">
                <a:avLst/>
              </a:prstGeom>
              <a:grpFill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it-IT" sz="1425" b="1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  <p:grpSp>
            <p:nvGrpSpPr>
              <p:cNvPr id="38" name="Group 62">
                <a:extLst>
                  <a:ext uri="{FF2B5EF4-FFF2-40B4-BE49-F238E27FC236}">
                    <a16:creationId xmlns:a16="http://schemas.microsoft.com/office/drawing/2014/main" id="{7586DA57-0D49-4830-B1CB-2C78AECCAE53}"/>
                  </a:ext>
                </a:extLst>
              </p:cNvPr>
              <p:cNvGrpSpPr/>
              <p:nvPr/>
            </p:nvGrpSpPr>
            <p:grpSpPr>
              <a:xfrm>
                <a:off x="4754697" y="4852569"/>
                <a:ext cx="1116000" cy="1116000"/>
                <a:chOff x="4754697" y="4914969"/>
                <a:chExt cx="1116000" cy="1116000"/>
              </a:xfrm>
              <a:grpFill/>
            </p:grpSpPr>
            <p:grpSp>
              <p:nvGrpSpPr>
                <p:cNvPr id="39" name="Group 63">
                  <a:extLst>
                    <a:ext uri="{FF2B5EF4-FFF2-40B4-BE49-F238E27FC236}">
                      <a16:creationId xmlns:a16="http://schemas.microsoft.com/office/drawing/2014/main" id="{B6409FE7-6453-465E-B233-4CF640CF9186}"/>
                    </a:ext>
                  </a:extLst>
                </p:cNvPr>
                <p:cNvGrpSpPr/>
                <p:nvPr/>
              </p:nvGrpSpPr>
              <p:grpSpPr>
                <a:xfrm>
                  <a:off x="4754697" y="4914969"/>
                  <a:ext cx="1116000" cy="180000"/>
                  <a:chOff x="4754697" y="4877925"/>
                  <a:chExt cx="1116000" cy="180000"/>
                </a:xfrm>
                <a:grpFill/>
              </p:grpSpPr>
              <p:sp>
                <p:nvSpPr>
                  <p:cNvPr id="41" name="TextBox 65">
                    <a:extLst>
                      <a:ext uri="{FF2B5EF4-FFF2-40B4-BE49-F238E27FC236}">
                        <a16:creationId xmlns:a16="http://schemas.microsoft.com/office/drawing/2014/main" id="{643B7C3B-2340-4775-9E9F-52EE08F4AEAE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4754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lIns="0" tIns="0" rIns="0" bIns="0" anchor="ctr"/>
                  <a:lstStyle/>
                  <a:p>
                    <a:pPr algn="ctr">
                      <a:defRPr/>
                    </a:pPr>
                    <a:r>
                      <a:rPr lang="it-IT" sz="1425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42" name="TextBox 66">
                    <a:extLst>
                      <a:ext uri="{FF2B5EF4-FFF2-40B4-BE49-F238E27FC236}">
                        <a16:creationId xmlns:a16="http://schemas.microsoft.com/office/drawing/2014/main" id="{1B514683-4E03-434F-95DC-B2951F12882B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690697" y="4877925"/>
                    <a:ext cx="180000" cy="180000"/>
                  </a:xfrm>
                  <a:prstGeom prst="ellipse">
                    <a:avLst/>
                  </a:prstGeom>
                  <a:grpFill/>
                </p:spPr>
                <p:txBody>
                  <a:bodyPr lIns="0" tIns="0" rIns="0" bIns="0" anchor="ctr"/>
                  <a:lstStyle/>
                  <a:p>
                    <a:pPr algn="ctr">
                      <a:defRPr/>
                    </a:pPr>
                    <a:r>
                      <a:rPr lang="it-IT" sz="1425" b="1" dirty="0">
                        <a:solidFill>
                          <a:schemeClr val="bg1"/>
                        </a:solidFill>
                        <a:latin typeface="Raleway" panose="020B0503030101060003" pitchFamily="34" charset="0"/>
                      </a:rPr>
                      <a:t>2</a:t>
                    </a:r>
                  </a:p>
                </p:txBody>
              </p:sp>
            </p:grpSp>
            <p:sp>
              <p:nvSpPr>
                <p:cNvPr id="40" name="TextBox 64">
                  <a:extLst>
                    <a:ext uri="{FF2B5EF4-FFF2-40B4-BE49-F238E27FC236}">
                      <a16:creationId xmlns:a16="http://schemas.microsoft.com/office/drawing/2014/main" id="{80E9BE11-0399-4D29-887C-E91E766C1AFB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4754697" y="5850969"/>
                  <a:ext cx="180000" cy="180000"/>
                </a:xfrm>
                <a:prstGeom prst="ellipse">
                  <a:avLst/>
                </a:prstGeom>
                <a:grpFill/>
              </p:spPr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it-IT" sz="1425" b="1" dirty="0">
                      <a:solidFill>
                        <a:schemeClr val="bg1"/>
                      </a:solidFill>
                      <a:latin typeface="Raleway" panose="020B0503030101060003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10272" name="TextBox 25">
              <a:extLst>
                <a:ext uri="{FF2B5EF4-FFF2-40B4-BE49-F238E27FC236}">
                  <a16:creationId xmlns:a16="http://schemas.microsoft.com/office/drawing/2014/main" id="{13577A8A-6F28-4325-A7DA-4FE6C59590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8431" y="4614589"/>
              <a:ext cx="570804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it-IT" sz="900">
                  <a:latin typeface="Raleway" charset="0"/>
                </a:rPr>
                <a:t>KNOWLEDGE MANAGEMENT</a:t>
              </a:r>
            </a:p>
          </p:txBody>
        </p:sp>
        <p:grpSp>
          <p:nvGrpSpPr>
            <p:cNvPr id="10273" name="Group 10">
              <a:extLst>
                <a:ext uri="{FF2B5EF4-FFF2-40B4-BE49-F238E27FC236}">
                  <a16:creationId xmlns:a16="http://schemas.microsoft.com/office/drawing/2014/main" id="{350DCE34-A999-43A3-95DE-AE47FA615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6992" y="5724478"/>
              <a:ext cx="2886530" cy="678048"/>
              <a:chOff x="6901625" y="5816782"/>
              <a:chExt cx="2886530" cy="678048"/>
            </a:xfrm>
          </p:grpSpPr>
          <p:sp>
            <p:nvSpPr>
              <p:cNvPr id="35" name="Parallelogram 21">
                <a:extLst>
                  <a:ext uri="{FF2B5EF4-FFF2-40B4-BE49-F238E27FC236}">
                    <a16:creationId xmlns:a16="http://schemas.microsoft.com/office/drawing/2014/main" id="{66ADB38A-E8AF-48C4-B4D1-5FA9F6C003B4}"/>
                  </a:ext>
                </a:extLst>
              </p:cNvPr>
              <p:cNvSpPr/>
              <p:nvPr/>
            </p:nvSpPr>
            <p:spPr>
              <a:xfrm flipH="1" flipV="1">
                <a:off x="6901172" y="5817546"/>
                <a:ext cx="2887507" cy="611673"/>
              </a:xfrm>
              <a:custGeom>
                <a:avLst/>
                <a:gdLst>
                  <a:gd name="connsiteX0" fmla="*/ 0 w 2844000"/>
                  <a:gd name="connsiteY0" fmla="*/ 612000 h 612000"/>
                  <a:gd name="connsiteX1" fmla="*/ 333014 w 2844000"/>
                  <a:gd name="connsiteY1" fmla="*/ 0 h 612000"/>
                  <a:gd name="connsiteX2" fmla="*/ 2844000 w 2844000"/>
                  <a:gd name="connsiteY2" fmla="*/ 0 h 612000"/>
                  <a:gd name="connsiteX3" fmla="*/ 2510986 w 2844000"/>
                  <a:gd name="connsiteY3" fmla="*/ 612000 h 612000"/>
                  <a:gd name="connsiteX4" fmla="*/ 0 w 2844000"/>
                  <a:gd name="connsiteY4" fmla="*/ 612000 h 612000"/>
                  <a:gd name="connsiteX0" fmla="*/ 0 w 2886530"/>
                  <a:gd name="connsiteY0" fmla="*/ 612000 h 612000"/>
                  <a:gd name="connsiteX1" fmla="*/ 375544 w 2886530"/>
                  <a:gd name="connsiteY1" fmla="*/ 0 h 612000"/>
                  <a:gd name="connsiteX2" fmla="*/ 2886530 w 2886530"/>
                  <a:gd name="connsiteY2" fmla="*/ 0 h 612000"/>
                  <a:gd name="connsiteX3" fmla="*/ 2553516 w 2886530"/>
                  <a:gd name="connsiteY3" fmla="*/ 612000 h 612000"/>
                  <a:gd name="connsiteX4" fmla="*/ 0 w 2886530"/>
                  <a:gd name="connsiteY4" fmla="*/ 612000 h 6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6530" h="612000">
                    <a:moveTo>
                      <a:pt x="0" y="612000"/>
                    </a:moveTo>
                    <a:lnTo>
                      <a:pt x="375544" y="0"/>
                    </a:lnTo>
                    <a:lnTo>
                      <a:pt x="2886530" y="0"/>
                    </a:lnTo>
                    <a:lnTo>
                      <a:pt x="2553516" y="612000"/>
                    </a:lnTo>
                    <a:lnTo>
                      <a:pt x="0" y="612000"/>
                    </a:lnTo>
                    <a:close/>
                  </a:path>
                </a:pathLst>
              </a:custGeom>
              <a:solidFill>
                <a:srgbClr val="00A989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425" dirty="0"/>
              </a:p>
            </p:txBody>
          </p:sp>
          <p:sp>
            <p:nvSpPr>
              <p:cNvPr id="10282" name="TextBox 23">
                <a:extLst>
                  <a:ext uri="{FF2B5EF4-FFF2-40B4-BE49-F238E27FC236}">
                    <a16:creationId xmlns:a16="http://schemas.microsoft.com/office/drawing/2014/main" id="{67473358-B4F7-40D5-ACF7-3109D58FF9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92600" y="5817722"/>
                <a:ext cx="2522787" cy="677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it-IT" altLang="it-IT" sz="900" b="1" u="sng">
                    <a:solidFill>
                      <a:schemeClr val="bg1"/>
                    </a:solidFill>
                    <a:latin typeface="Raleway" charset="0"/>
                  </a:rPr>
                  <a:t>Esterno:</a:t>
                </a:r>
                <a:r>
                  <a:rPr lang="it-IT" altLang="it-IT" sz="900" b="1">
                    <a:solidFill>
                      <a:schemeClr val="bg1"/>
                    </a:solidFill>
                    <a:latin typeface="Raleway" charset="0"/>
                  </a:rPr>
                  <a:t> </a:t>
                </a: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condivisione del sapere verso le comunità e gli stakeholder di riferimento</a:t>
                </a:r>
              </a:p>
            </p:txBody>
          </p:sp>
        </p:grpSp>
        <p:grpSp>
          <p:nvGrpSpPr>
            <p:cNvPr id="10274" name="Group 8">
              <a:extLst>
                <a:ext uri="{FF2B5EF4-FFF2-40B4-BE49-F238E27FC236}">
                  <a16:creationId xmlns:a16="http://schemas.microsoft.com/office/drawing/2014/main" id="{3A67A628-5713-4C69-A203-5142B338CD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6992" y="4881488"/>
              <a:ext cx="2844000" cy="677107"/>
              <a:chOff x="6901624" y="4991515"/>
              <a:chExt cx="2844000" cy="677107"/>
            </a:xfrm>
          </p:grpSpPr>
          <p:sp>
            <p:nvSpPr>
              <p:cNvPr id="33" name="Parallelogram 9">
                <a:extLst>
                  <a:ext uri="{FF2B5EF4-FFF2-40B4-BE49-F238E27FC236}">
                    <a16:creationId xmlns:a16="http://schemas.microsoft.com/office/drawing/2014/main" id="{54088C3C-7582-4244-AC86-5E9E1BCA7C0D}"/>
                  </a:ext>
                </a:extLst>
              </p:cNvPr>
              <p:cNvSpPr/>
              <p:nvPr/>
            </p:nvSpPr>
            <p:spPr>
              <a:xfrm flipH="1">
                <a:off x="6901171" y="4997131"/>
                <a:ext cx="2845168" cy="611673"/>
              </a:xfrm>
              <a:prstGeom prst="parallelogram">
                <a:avLst>
                  <a:gd name="adj" fmla="val 54414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tIns="0" rIns="0" bIns="0" anchor="ctr"/>
              <a:lstStyle/>
              <a:p>
                <a:pPr>
                  <a:defRPr/>
                </a:pPr>
                <a:endParaRPr lang="it-IT" sz="900" dirty="0">
                  <a:solidFill>
                    <a:schemeClr val="tx1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0280" name="TextBox 67">
                <a:extLst>
                  <a:ext uri="{FF2B5EF4-FFF2-40B4-BE49-F238E27FC236}">
                    <a16:creationId xmlns:a16="http://schemas.microsoft.com/office/drawing/2014/main" id="{C61FCF0C-9839-470D-B68C-FFAE09338A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72683" y="4991515"/>
                <a:ext cx="2522787" cy="677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it-IT" altLang="it-IT" sz="900" b="1" u="sng">
                    <a:solidFill>
                      <a:schemeClr val="bg1"/>
                    </a:solidFill>
                    <a:latin typeface="Raleway" charset="0"/>
                  </a:rPr>
                  <a:t>Interno:</a:t>
                </a:r>
                <a:r>
                  <a:rPr lang="it-IT" altLang="it-IT" sz="900" b="1">
                    <a:solidFill>
                      <a:schemeClr val="bg1"/>
                    </a:solidFill>
                    <a:latin typeface="Raleway" charset="0"/>
                  </a:rPr>
                  <a:t> </a:t>
                </a: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supporto alla </a:t>
                </a:r>
                <a:b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</a:br>
                <a:r>
                  <a:rPr lang="it-IT" altLang="it-IT" sz="900">
                    <a:solidFill>
                      <a:schemeClr val="bg1"/>
                    </a:solidFill>
                    <a:latin typeface="Raleway" charset="0"/>
                  </a:rPr>
                  <a:t>definizione delle strategie di intervento ed erogazione</a:t>
                </a:r>
              </a:p>
            </p:txBody>
          </p:sp>
        </p:grpSp>
        <p:sp>
          <p:nvSpPr>
            <p:cNvPr id="29" name="Arrow: Pentagon 20">
              <a:extLst>
                <a:ext uri="{FF2B5EF4-FFF2-40B4-BE49-F238E27FC236}">
                  <a16:creationId xmlns:a16="http://schemas.microsoft.com/office/drawing/2014/main" id="{6C42A6D1-2B50-4E43-8907-059C973E6310}"/>
                </a:ext>
              </a:extLst>
            </p:cNvPr>
            <p:cNvSpPr/>
            <p:nvPr/>
          </p:nvSpPr>
          <p:spPr>
            <a:xfrm>
              <a:off x="1774870" y="5517824"/>
              <a:ext cx="2468353" cy="251866"/>
            </a:xfrm>
            <a:custGeom>
              <a:avLst/>
              <a:gdLst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88675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56830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97773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0 h 232064"/>
                <a:gd name="connsiteX1" fmla="*/ 2388675 w 2448000"/>
                <a:gd name="connsiteY1" fmla="*/ 0 h 232064"/>
                <a:gd name="connsiteX2" fmla="*/ 2448000 w 2448000"/>
                <a:gd name="connsiteY2" fmla="*/ 116032 h 232064"/>
                <a:gd name="connsiteX3" fmla="*/ 2375027 w 2448000"/>
                <a:gd name="connsiteY3" fmla="*/ 232064 h 232064"/>
                <a:gd name="connsiteX4" fmla="*/ 0 w 2448000"/>
                <a:gd name="connsiteY4" fmla="*/ 232064 h 232064"/>
                <a:gd name="connsiteX5" fmla="*/ 0 w 2448000"/>
                <a:gd name="connsiteY5" fmla="*/ 0 h 232064"/>
                <a:gd name="connsiteX0" fmla="*/ 0 w 2448000"/>
                <a:gd name="connsiteY0" fmla="*/ 4549 h 236613"/>
                <a:gd name="connsiteX1" fmla="*/ 2415970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48000"/>
                <a:gd name="connsiteY0" fmla="*/ 4549 h 236613"/>
                <a:gd name="connsiteX1" fmla="*/ 2411421 w 2448000"/>
                <a:gd name="connsiteY1" fmla="*/ 0 h 236613"/>
                <a:gd name="connsiteX2" fmla="*/ 2448000 w 2448000"/>
                <a:gd name="connsiteY2" fmla="*/ 120581 h 236613"/>
                <a:gd name="connsiteX3" fmla="*/ 2375027 w 2448000"/>
                <a:gd name="connsiteY3" fmla="*/ 236613 h 236613"/>
                <a:gd name="connsiteX4" fmla="*/ 0 w 2448000"/>
                <a:gd name="connsiteY4" fmla="*/ 236613 h 236613"/>
                <a:gd name="connsiteX5" fmla="*/ 0 w 2448000"/>
                <a:gd name="connsiteY5" fmla="*/ 4549 h 236613"/>
                <a:gd name="connsiteX0" fmla="*/ 0 w 2469167"/>
                <a:gd name="connsiteY0" fmla="*/ 4549 h 236613"/>
                <a:gd name="connsiteX1" fmla="*/ 2411421 w 2469167"/>
                <a:gd name="connsiteY1" fmla="*/ 0 h 236613"/>
                <a:gd name="connsiteX2" fmla="*/ 2469167 w 2469167"/>
                <a:gd name="connsiteY2" fmla="*/ 92757 h 236613"/>
                <a:gd name="connsiteX3" fmla="*/ 2375027 w 2469167"/>
                <a:gd name="connsiteY3" fmla="*/ 236613 h 236613"/>
                <a:gd name="connsiteX4" fmla="*/ 0 w 2469167"/>
                <a:gd name="connsiteY4" fmla="*/ 236613 h 236613"/>
                <a:gd name="connsiteX5" fmla="*/ 0 w 2469167"/>
                <a:gd name="connsiteY5" fmla="*/ 4549 h 23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9167" h="236613">
                  <a:moveTo>
                    <a:pt x="0" y="4549"/>
                  </a:moveTo>
                  <a:lnTo>
                    <a:pt x="2411421" y="0"/>
                  </a:lnTo>
                  <a:lnTo>
                    <a:pt x="2469167" y="92757"/>
                  </a:lnTo>
                  <a:lnTo>
                    <a:pt x="2375027" y="236613"/>
                  </a:lnTo>
                  <a:lnTo>
                    <a:pt x="0" y="236613"/>
                  </a:lnTo>
                  <a:lnTo>
                    <a:pt x="0" y="4549"/>
                  </a:lnTo>
                  <a:close/>
                </a:path>
              </a:pathLst>
            </a:custGeom>
            <a:solidFill>
              <a:srgbClr val="8BC327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/>
            </a:p>
          </p:txBody>
        </p:sp>
        <p:sp>
          <p:nvSpPr>
            <p:cNvPr id="10276" name="TextBox 46">
              <a:extLst>
                <a:ext uri="{FF2B5EF4-FFF2-40B4-BE49-F238E27FC236}">
                  <a16:creationId xmlns:a16="http://schemas.microsoft.com/office/drawing/2014/main" id="{363C3682-8948-4D36-B3CD-1D74C129D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7436" y="4985306"/>
              <a:ext cx="2412451" cy="1302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 indent="-17145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034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606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178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75088" indent="-1116013" defTabSz="511175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Pianificazione intervento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Realizzazione del progetto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 b="1">
                  <a:solidFill>
                    <a:schemeClr val="bg1"/>
                  </a:solidFill>
                  <a:latin typeface="Raleway" charset="0"/>
                </a:rPr>
                <a:t>Monitoraggio e valutazione</a:t>
              </a:r>
            </a:p>
            <a:p>
              <a:pPr>
                <a:spcBef>
                  <a:spcPts val="450"/>
                </a:spcBef>
                <a:buFontTx/>
                <a:buAutoNum type="arabicPeriod"/>
              </a:pPr>
              <a:r>
                <a:rPr lang="it-IT" altLang="it-IT" sz="900">
                  <a:latin typeface="Raleway" charset="0"/>
                </a:rPr>
                <a:t>Azioni di miglioramento</a:t>
              </a:r>
            </a:p>
          </p:txBody>
        </p:sp>
        <p:sp>
          <p:nvSpPr>
            <p:cNvPr id="31" name="Heptagon 2">
              <a:extLst>
                <a:ext uri="{FF2B5EF4-FFF2-40B4-BE49-F238E27FC236}">
                  <a16:creationId xmlns:a16="http://schemas.microsoft.com/office/drawing/2014/main" id="{AAE4E5BD-97E1-4C4F-9B45-8887379E9369}"/>
                </a:ext>
              </a:extLst>
            </p:cNvPr>
            <p:cNvSpPr/>
            <p:nvPr/>
          </p:nvSpPr>
          <p:spPr>
            <a:xfrm>
              <a:off x="4330018" y="4895570"/>
              <a:ext cx="3655957" cy="1449811"/>
            </a:xfrm>
            <a:custGeom>
              <a:avLst/>
              <a:gdLst>
                <a:gd name="connsiteX0" fmla="*/ -5 w 1739832"/>
                <a:gd name="connsiteY0" fmla="*/ 753816 h 1172147"/>
                <a:gd name="connsiteX1" fmla="*/ 172297 w 1739832"/>
                <a:gd name="connsiteY1" fmla="*/ 232159 h 1172147"/>
                <a:gd name="connsiteX2" fmla="*/ 869916 w 1739832"/>
                <a:gd name="connsiteY2" fmla="*/ 0 h 1172147"/>
                <a:gd name="connsiteX3" fmla="*/ 1567535 w 1739832"/>
                <a:gd name="connsiteY3" fmla="*/ 232159 h 1172147"/>
                <a:gd name="connsiteX4" fmla="*/ 1739837 w 1739832"/>
                <a:gd name="connsiteY4" fmla="*/ 753816 h 1172147"/>
                <a:gd name="connsiteX5" fmla="*/ 1257063 w 1739832"/>
                <a:gd name="connsiteY5" fmla="*/ 1172153 h 1172147"/>
                <a:gd name="connsiteX6" fmla="*/ 482769 w 1739832"/>
                <a:gd name="connsiteY6" fmla="*/ 1172153 h 1172147"/>
                <a:gd name="connsiteX7" fmla="*/ -5 w 1739832"/>
                <a:gd name="connsiteY7" fmla="*/ 753816 h 1172147"/>
                <a:gd name="connsiteX0" fmla="*/ 0 w 1739842"/>
                <a:gd name="connsiteY0" fmla="*/ 753816 h 1172153"/>
                <a:gd name="connsiteX1" fmla="*/ 5589 w 1739842"/>
                <a:gd name="connsiteY1" fmla="*/ 530223 h 1172153"/>
                <a:gd name="connsiteX2" fmla="*/ 869921 w 1739842"/>
                <a:gd name="connsiteY2" fmla="*/ 0 h 1172153"/>
                <a:gd name="connsiteX3" fmla="*/ 1567540 w 1739842"/>
                <a:gd name="connsiteY3" fmla="*/ 232159 h 1172153"/>
                <a:gd name="connsiteX4" fmla="*/ 1739842 w 1739842"/>
                <a:gd name="connsiteY4" fmla="*/ 753816 h 1172153"/>
                <a:gd name="connsiteX5" fmla="*/ 1257068 w 1739842"/>
                <a:gd name="connsiteY5" fmla="*/ 1172153 h 1172153"/>
                <a:gd name="connsiteX6" fmla="*/ 482774 w 1739842"/>
                <a:gd name="connsiteY6" fmla="*/ 1172153 h 1172153"/>
                <a:gd name="connsiteX7" fmla="*/ 0 w 1739842"/>
                <a:gd name="connsiteY7" fmla="*/ 753816 h 1172153"/>
                <a:gd name="connsiteX0" fmla="*/ 0 w 1739842"/>
                <a:gd name="connsiteY0" fmla="*/ 905374 h 1323711"/>
                <a:gd name="connsiteX1" fmla="*/ 5589 w 1739842"/>
                <a:gd name="connsiteY1" fmla="*/ 681781 h 1323711"/>
                <a:gd name="connsiteX2" fmla="*/ 258637 w 1739842"/>
                <a:gd name="connsiteY2" fmla="*/ 0 h 1323711"/>
                <a:gd name="connsiteX3" fmla="*/ 1567540 w 1739842"/>
                <a:gd name="connsiteY3" fmla="*/ 383717 h 1323711"/>
                <a:gd name="connsiteX4" fmla="*/ 1739842 w 1739842"/>
                <a:gd name="connsiteY4" fmla="*/ 905374 h 1323711"/>
                <a:gd name="connsiteX5" fmla="*/ 1257068 w 1739842"/>
                <a:gd name="connsiteY5" fmla="*/ 1323711 h 1323711"/>
                <a:gd name="connsiteX6" fmla="*/ 482774 w 1739842"/>
                <a:gd name="connsiteY6" fmla="*/ 1323711 h 1323711"/>
                <a:gd name="connsiteX7" fmla="*/ 0 w 1739842"/>
                <a:gd name="connsiteY7" fmla="*/ 905374 h 1323711"/>
                <a:gd name="connsiteX0" fmla="*/ 0 w 3088172"/>
                <a:gd name="connsiteY0" fmla="*/ 905604 h 1323941"/>
                <a:gd name="connsiteX1" fmla="*/ 5589 w 3088172"/>
                <a:gd name="connsiteY1" fmla="*/ 682011 h 1323941"/>
                <a:gd name="connsiteX2" fmla="*/ 258637 w 3088172"/>
                <a:gd name="connsiteY2" fmla="*/ 230 h 1323941"/>
                <a:gd name="connsiteX3" fmla="*/ 3088172 w 3088172"/>
                <a:gd name="connsiteY3" fmla="*/ 0 h 1323941"/>
                <a:gd name="connsiteX4" fmla="*/ 1739842 w 3088172"/>
                <a:gd name="connsiteY4" fmla="*/ 905604 h 1323941"/>
                <a:gd name="connsiteX5" fmla="*/ 1257068 w 3088172"/>
                <a:gd name="connsiteY5" fmla="*/ 1323941 h 1323941"/>
                <a:gd name="connsiteX6" fmla="*/ 482774 w 3088172"/>
                <a:gd name="connsiteY6" fmla="*/ 1323941 h 1323941"/>
                <a:gd name="connsiteX7" fmla="*/ 0 w 3088172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125706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482774 w 3452447"/>
                <a:gd name="connsiteY6" fmla="*/ 1323941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2011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0 w 3452447"/>
                <a:gd name="connsiteY0" fmla="*/ 905604 h 1323941"/>
                <a:gd name="connsiteX1" fmla="*/ 5589 w 3452447"/>
                <a:gd name="connsiteY1" fmla="*/ 687063 h 1323941"/>
                <a:gd name="connsiteX2" fmla="*/ 258637 w 3452447"/>
                <a:gd name="connsiteY2" fmla="*/ 230 h 1323941"/>
                <a:gd name="connsiteX3" fmla="*/ 3088172 w 3452447"/>
                <a:gd name="connsiteY3" fmla="*/ 0 h 1323941"/>
                <a:gd name="connsiteX4" fmla="*/ 3452447 w 3452447"/>
                <a:gd name="connsiteY4" fmla="*/ 673215 h 1323941"/>
                <a:gd name="connsiteX5" fmla="*/ 3111128 w 3452447"/>
                <a:gd name="connsiteY5" fmla="*/ 1323941 h 1323941"/>
                <a:gd name="connsiteX6" fmla="*/ 255437 w 3452447"/>
                <a:gd name="connsiteY6" fmla="*/ 1313837 h 1323941"/>
                <a:gd name="connsiteX7" fmla="*/ 0 w 3452447"/>
                <a:gd name="connsiteY7" fmla="*/ 905604 h 1323941"/>
                <a:gd name="connsiteX0" fmla="*/ 14619 w 3446858"/>
                <a:gd name="connsiteY0" fmla="*/ 905604 h 1323941"/>
                <a:gd name="connsiteX1" fmla="*/ 0 w 3446858"/>
                <a:gd name="connsiteY1" fmla="*/ 687063 h 1323941"/>
                <a:gd name="connsiteX2" fmla="*/ 253048 w 3446858"/>
                <a:gd name="connsiteY2" fmla="*/ 230 h 1323941"/>
                <a:gd name="connsiteX3" fmla="*/ 3082583 w 3446858"/>
                <a:gd name="connsiteY3" fmla="*/ 0 h 1323941"/>
                <a:gd name="connsiteX4" fmla="*/ 3446858 w 3446858"/>
                <a:gd name="connsiteY4" fmla="*/ 673215 h 1323941"/>
                <a:gd name="connsiteX5" fmla="*/ 3105539 w 3446858"/>
                <a:gd name="connsiteY5" fmla="*/ 1323941 h 1323941"/>
                <a:gd name="connsiteX6" fmla="*/ 249848 w 3446858"/>
                <a:gd name="connsiteY6" fmla="*/ 1313837 h 1323941"/>
                <a:gd name="connsiteX7" fmla="*/ 14619 w 3446858"/>
                <a:gd name="connsiteY7" fmla="*/ 905604 h 1323941"/>
                <a:gd name="connsiteX0" fmla="*/ 10385 w 3442624"/>
                <a:gd name="connsiteY0" fmla="*/ 905604 h 1323941"/>
                <a:gd name="connsiteX1" fmla="*/ 0 w 3442624"/>
                <a:gd name="connsiteY1" fmla="*/ 661663 h 1323941"/>
                <a:gd name="connsiteX2" fmla="*/ 248814 w 3442624"/>
                <a:gd name="connsiteY2" fmla="*/ 230 h 1323941"/>
                <a:gd name="connsiteX3" fmla="*/ 3078349 w 3442624"/>
                <a:gd name="connsiteY3" fmla="*/ 0 h 1323941"/>
                <a:gd name="connsiteX4" fmla="*/ 3442624 w 3442624"/>
                <a:gd name="connsiteY4" fmla="*/ 673215 h 1323941"/>
                <a:gd name="connsiteX5" fmla="*/ 3101305 w 3442624"/>
                <a:gd name="connsiteY5" fmla="*/ 1323941 h 1323941"/>
                <a:gd name="connsiteX6" fmla="*/ 245614 w 3442624"/>
                <a:gd name="connsiteY6" fmla="*/ 1313837 h 1323941"/>
                <a:gd name="connsiteX7" fmla="*/ 10385 w 3442624"/>
                <a:gd name="connsiteY7" fmla="*/ 905604 h 1323941"/>
                <a:gd name="connsiteX0" fmla="*/ 6152 w 3438391"/>
                <a:gd name="connsiteY0" fmla="*/ 905604 h 1323941"/>
                <a:gd name="connsiteX1" fmla="*/ 0 w 3438391"/>
                <a:gd name="connsiteY1" fmla="*/ 695529 h 1323941"/>
                <a:gd name="connsiteX2" fmla="*/ 244581 w 3438391"/>
                <a:gd name="connsiteY2" fmla="*/ 230 h 1323941"/>
                <a:gd name="connsiteX3" fmla="*/ 3074116 w 3438391"/>
                <a:gd name="connsiteY3" fmla="*/ 0 h 1323941"/>
                <a:gd name="connsiteX4" fmla="*/ 3438391 w 3438391"/>
                <a:gd name="connsiteY4" fmla="*/ 673215 h 1323941"/>
                <a:gd name="connsiteX5" fmla="*/ 3097072 w 3438391"/>
                <a:gd name="connsiteY5" fmla="*/ 1323941 h 1323941"/>
                <a:gd name="connsiteX6" fmla="*/ 241381 w 3438391"/>
                <a:gd name="connsiteY6" fmla="*/ 1313837 h 1323941"/>
                <a:gd name="connsiteX7" fmla="*/ 6152 w 3438391"/>
                <a:gd name="connsiteY7" fmla="*/ 905604 h 1323941"/>
                <a:gd name="connsiteX0" fmla="*/ 6152 w 3438391"/>
                <a:gd name="connsiteY0" fmla="*/ 905604 h 1330770"/>
                <a:gd name="connsiteX1" fmla="*/ 0 w 3438391"/>
                <a:gd name="connsiteY1" fmla="*/ 695529 h 1330770"/>
                <a:gd name="connsiteX2" fmla="*/ 244581 w 3438391"/>
                <a:gd name="connsiteY2" fmla="*/ 230 h 1330770"/>
                <a:gd name="connsiteX3" fmla="*/ 3074116 w 3438391"/>
                <a:gd name="connsiteY3" fmla="*/ 0 h 1330770"/>
                <a:gd name="connsiteX4" fmla="*/ 3438391 w 3438391"/>
                <a:gd name="connsiteY4" fmla="*/ 673215 h 1330770"/>
                <a:gd name="connsiteX5" fmla="*/ 3097072 w 3438391"/>
                <a:gd name="connsiteY5" fmla="*/ 1323941 h 1330770"/>
                <a:gd name="connsiteX6" fmla="*/ 241381 w 3438391"/>
                <a:gd name="connsiteY6" fmla="*/ 1330770 h 1330770"/>
                <a:gd name="connsiteX7" fmla="*/ 6152 w 3438391"/>
                <a:gd name="connsiteY7" fmla="*/ 905604 h 1330770"/>
                <a:gd name="connsiteX0" fmla="*/ 6152 w 3425691"/>
                <a:gd name="connsiteY0" fmla="*/ 9056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05604 h 1330770"/>
                <a:gd name="connsiteX0" fmla="*/ 6152 w 3425691"/>
                <a:gd name="connsiteY0" fmla="*/ 969104 h 1330770"/>
                <a:gd name="connsiteX1" fmla="*/ 0 w 3425691"/>
                <a:gd name="connsiteY1" fmla="*/ 695529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69104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69104 h 1330770"/>
                <a:gd name="connsiteX0" fmla="*/ 6152 w 3425691"/>
                <a:gd name="connsiteY0" fmla="*/ 910147 h 1330770"/>
                <a:gd name="connsiteX1" fmla="*/ 0 w 3425691"/>
                <a:gd name="connsiteY1" fmla="*/ 729396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425691"/>
                <a:gd name="connsiteY0" fmla="*/ 910147 h 1330770"/>
                <a:gd name="connsiteX1" fmla="*/ 0 w 3425691"/>
                <a:gd name="connsiteY1" fmla="*/ 690092 h 1330770"/>
                <a:gd name="connsiteX2" fmla="*/ 244581 w 3425691"/>
                <a:gd name="connsiteY2" fmla="*/ 230 h 1330770"/>
                <a:gd name="connsiteX3" fmla="*/ 3074116 w 3425691"/>
                <a:gd name="connsiteY3" fmla="*/ 0 h 1330770"/>
                <a:gd name="connsiteX4" fmla="*/ 3425691 w 3425691"/>
                <a:gd name="connsiteY4" fmla="*/ 652048 h 1330770"/>
                <a:gd name="connsiteX5" fmla="*/ 3097072 w 3425691"/>
                <a:gd name="connsiteY5" fmla="*/ 1323941 h 1330770"/>
                <a:gd name="connsiteX6" fmla="*/ 241381 w 3425691"/>
                <a:gd name="connsiteY6" fmla="*/ 1330770 h 1330770"/>
                <a:gd name="connsiteX7" fmla="*/ 6152 w 3425691"/>
                <a:gd name="connsiteY7" fmla="*/ 910147 h 1330770"/>
                <a:gd name="connsiteX0" fmla="*/ 6152 w 3398446"/>
                <a:gd name="connsiteY0" fmla="*/ 910147 h 1330770"/>
                <a:gd name="connsiteX1" fmla="*/ 0 w 3398446"/>
                <a:gd name="connsiteY1" fmla="*/ 690092 h 1330770"/>
                <a:gd name="connsiteX2" fmla="*/ 244581 w 3398446"/>
                <a:gd name="connsiteY2" fmla="*/ 230 h 1330770"/>
                <a:gd name="connsiteX3" fmla="*/ 3074116 w 3398446"/>
                <a:gd name="connsiteY3" fmla="*/ 0 h 1330770"/>
                <a:gd name="connsiteX4" fmla="*/ 3398446 w 3398446"/>
                <a:gd name="connsiteY4" fmla="*/ 560338 h 1330770"/>
                <a:gd name="connsiteX5" fmla="*/ 3097072 w 3398446"/>
                <a:gd name="connsiteY5" fmla="*/ 1323941 h 1330770"/>
                <a:gd name="connsiteX6" fmla="*/ 241381 w 3398446"/>
                <a:gd name="connsiteY6" fmla="*/ 1330770 h 1330770"/>
                <a:gd name="connsiteX7" fmla="*/ 6152 w 3398446"/>
                <a:gd name="connsiteY7" fmla="*/ 910147 h 1330770"/>
                <a:gd name="connsiteX0" fmla="*/ 6152 w 3405387"/>
                <a:gd name="connsiteY0" fmla="*/ 910147 h 1330770"/>
                <a:gd name="connsiteX1" fmla="*/ 0 w 3405387"/>
                <a:gd name="connsiteY1" fmla="*/ 690092 h 1330770"/>
                <a:gd name="connsiteX2" fmla="*/ 244581 w 3405387"/>
                <a:gd name="connsiteY2" fmla="*/ 230 h 1330770"/>
                <a:gd name="connsiteX3" fmla="*/ 3074116 w 3405387"/>
                <a:gd name="connsiteY3" fmla="*/ 0 h 1330770"/>
                <a:gd name="connsiteX4" fmla="*/ 3405387 w 3405387"/>
                <a:gd name="connsiteY4" fmla="*/ 652048 h 1330770"/>
                <a:gd name="connsiteX5" fmla="*/ 3097072 w 3405387"/>
                <a:gd name="connsiteY5" fmla="*/ 1323941 h 1330770"/>
                <a:gd name="connsiteX6" fmla="*/ 241381 w 3405387"/>
                <a:gd name="connsiteY6" fmla="*/ 1330770 h 1330770"/>
                <a:gd name="connsiteX7" fmla="*/ 6152 w 3405387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97072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690092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6152 w 3447038"/>
                <a:gd name="connsiteY0" fmla="*/ 910147 h 1330770"/>
                <a:gd name="connsiteX1" fmla="*/ 0 w 3447038"/>
                <a:gd name="connsiteY1" fmla="*/ 591831 h 1330770"/>
                <a:gd name="connsiteX2" fmla="*/ 244581 w 3447038"/>
                <a:gd name="connsiteY2" fmla="*/ 230 h 1330770"/>
                <a:gd name="connsiteX3" fmla="*/ 3074116 w 3447038"/>
                <a:gd name="connsiteY3" fmla="*/ 0 h 1330770"/>
                <a:gd name="connsiteX4" fmla="*/ 3447038 w 3447038"/>
                <a:gd name="connsiteY4" fmla="*/ 652048 h 1330770"/>
                <a:gd name="connsiteX5" fmla="*/ 3062364 w 3447038"/>
                <a:gd name="connsiteY5" fmla="*/ 1323941 h 1330770"/>
                <a:gd name="connsiteX6" fmla="*/ 241381 w 3447038"/>
                <a:gd name="connsiteY6" fmla="*/ 1330770 h 1330770"/>
                <a:gd name="connsiteX7" fmla="*/ 6152 w 3447038"/>
                <a:gd name="connsiteY7" fmla="*/ 91014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52048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248841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0770"/>
                <a:gd name="connsiteX1" fmla="*/ 4260 w 3451298"/>
                <a:gd name="connsiteY1" fmla="*/ 591831 h 1330770"/>
                <a:gd name="connsiteX2" fmla="*/ 126446 w 3451298"/>
                <a:gd name="connsiteY2" fmla="*/ 230 h 1330770"/>
                <a:gd name="connsiteX3" fmla="*/ 3078376 w 3451298"/>
                <a:gd name="connsiteY3" fmla="*/ 0 h 1330770"/>
                <a:gd name="connsiteX4" fmla="*/ 3451298 w 3451298"/>
                <a:gd name="connsiteY4" fmla="*/ 671701 h 1330770"/>
                <a:gd name="connsiteX5" fmla="*/ 3066624 w 3451298"/>
                <a:gd name="connsiteY5" fmla="*/ 1323941 h 1330770"/>
                <a:gd name="connsiteX6" fmla="*/ 245641 w 3451298"/>
                <a:gd name="connsiteY6" fmla="*/ 1330770 h 1330770"/>
                <a:gd name="connsiteX7" fmla="*/ 0 w 3451298"/>
                <a:gd name="connsiteY7" fmla="*/ 811887 h 1330770"/>
                <a:gd name="connsiteX0" fmla="*/ 0 w 3451298"/>
                <a:gd name="connsiteY0" fmla="*/ 811887 h 1338523"/>
                <a:gd name="connsiteX1" fmla="*/ 4260 w 3451298"/>
                <a:gd name="connsiteY1" fmla="*/ 591831 h 1338523"/>
                <a:gd name="connsiteX2" fmla="*/ 126446 w 3451298"/>
                <a:gd name="connsiteY2" fmla="*/ 230 h 1338523"/>
                <a:gd name="connsiteX3" fmla="*/ 3078376 w 3451298"/>
                <a:gd name="connsiteY3" fmla="*/ 0 h 1338523"/>
                <a:gd name="connsiteX4" fmla="*/ 3451298 w 3451298"/>
                <a:gd name="connsiteY4" fmla="*/ 671701 h 1338523"/>
                <a:gd name="connsiteX5" fmla="*/ 3066624 w 3451298"/>
                <a:gd name="connsiteY5" fmla="*/ 1323941 h 1338523"/>
                <a:gd name="connsiteX6" fmla="*/ 123246 w 3451298"/>
                <a:gd name="connsiteY6" fmla="*/ 1338523 h 1338523"/>
                <a:gd name="connsiteX7" fmla="*/ 0 w 3451298"/>
                <a:gd name="connsiteY7" fmla="*/ 811887 h 1338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1298" h="1338523">
                  <a:moveTo>
                    <a:pt x="0" y="811887"/>
                  </a:moveTo>
                  <a:lnTo>
                    <a:pt x="4260" y="591831"/>
                  </a:lnTo>
                  <a:lnTo>
                    <a:pt x="126446" y="230"/>
                  </a:lnTo>
                  <a:lnTo>
                    <a:pt x="3078376" y="0"/>
                  </a:lnTo>
                  <a:lnTo>
                    <a:pt x="3451298" y="671701"/>
                  </a:lnTo>
                  <a:lnTo>
                    <a:pt x="3066624" y="1323941"/>
                  </a:lnTo>
                  <a:lnTo>
                    <a:pt x="123246" y="1338523"/>
                  </a:lnTo>
                  <a:lnTo>
                    <a:pt x="0" y="811887"/>
                  </a:lnTo>
                  <a:close/>
                </a:path>
              </a:pathLst>
            </a:custGeom>
            <a:noFill/>
            <a:ln w="22225">
              <a:solidFill>
                <a:srgbClr val="86BC2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 dirty="0"/>
            </a:p>
          </p:txBody>
        </p:sp>
        <p:sp>
          <p:nvSpPr>
            <p:cNvPr id="32" name="TextBox 26">
              <a:extLst>
                <a:ext uri="{FF2B5EF4-FFF2-40B4-BE49-F238E27FC236}">
                  <a16:creationId xmlns:a16="http://schemas.microsoft.com/office/drawing/2014/main" id="{9DA5A9C7-2386-415E-A6B1-9130EA480309}"/>
                </a:ext>
              </a:extLst>
            </p:cNvPr>
            <p:cNvSpPr txBox="1"/>
            <p:nvPr/>
          </p:nvSpPr>
          <p:spPr>
            <a:xfrm>
              <a:off x="4962983" y="6106214"/>
              <a:ext cx="2521277" cy="152389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endParaRPr lang="it-IT" sz="750" dirty="0">
                <a:latin typeface="Raleway" panose="020B0503030101060003" pitchFamily="34" charset="0"/>
              </a:endParaRPr>
            </a:p>
          </p:txBody>
        </p:sp>
      </p:grpSp>
      <p:sp>
        <p:nvSpPr>
          <p:cNvPr id="45" name="TextBox 71">
            <a:extLst>
              <a:ext uri="{FF2B5EF4-FFF2-40B4-BE49-F238E27FC236}">
                <a16:creationId xmlns:a16="http://schemas.microsoft.com/office/drawing/2014/main" id="{DD5C834F-B3A1-4FA3-AB8C-4A3C74BC8BCC}"/>
              </a:ext>
            </a:extLst>
          </p:cNvPr>
          <p:cNvSpPr txBox="1"/>
          <p:nvPr/>
        </p:nvSpPr>
        <p:spPr>
          <a:xfrm>
            <a:off x="3255963" y="5607050"/>
            <a:ext cx="2497137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Monitoraggio (sempre presente)</a:t>
            </a:r>
          </a:p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Valutazione di implementazione (facoltativa)</a:t>
            </a:r>
          </a:p>
          <a:p>
            <a:pPr marL="198835" indent="-198835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Valutazione d’impatto (facoltativa): </a:t>
            </a:r>
          </a:p>
          <a:p>
            <a:pPr marL="334566" indent="-192881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qualitativa</a:t>
            </a:r>
          </a:p>
          <a:p>
            <a:pPr marL="334566" indent="-192881">
              <a:lnSpc>
                <a:spcPct val="90000"/>
              </a:lnSpc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¨"/>
              <a:defRPr/>
            </a:pPr>
            <a:r>
              <a:rPr lang="it-IT" sz="788" dirty="0">
                <a:latin typeface="Raleway" panose="020B0503030101060003" pitchFamily="34" charset="0"/>
              </a:rPr>
              <a:t>quantitativa:</a:t>
            </a:r>
          </a:p>
        </p:txBody>
      </p:sp>
      <p:sp>
        <p:nvSpPr>
          <p:cNvPr id="46" name="Rectangle: Rounded Corners 64">
            <a:extLst>
              <a:ext uri="{FF2B5EF4-FFF2-40B4-BE49-F238E27FC236}">
                <a16:creationId xmlns:a16="http://schemas.microsoft.com/office/drawing/2014/main" id="{55BF33DA-8E48-45E7-B636-C5687E1600D4}"/>
              </a:ext>
            </a:extLst>
          </p:cNvPr>
          <p:cNvSpPr/>
          <p:nvPr/>
        </p:nvSpPr>
        <p:spPr>
          <a:xfrm>
            <a:off x="3783013" y="6410325"/>
            <a:ext cx="188912" cy="793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 dirty="0">
              <a:latin typeface="Raleway" panose="020B0503030101060003" pitchFamily="34" charset="0"/>
            </a:endParaRPr>
          </a:p>
        </p:txBody>
      </p:sp>
      <p:sp>
        <p:nvSpPr>
          <p:cNvPr id="47" name="TextBox 65">
            <a:extLst>
              <a:ext uri="{FF2B5EF4-FFF2-40B4-BE49-F238E27FC236}">
                <a16:creationId xmlns:a16="http://schemas.microsoft.com/office/drawing/2014/main" id="{4E0ECA23-ACF8-46C6-A708-4C0DEF20472F}"/>
              </a:ext>
            </a:extLst>
          </p:cNvPr>
          <p:cNvSpPr txBox="1"/>
          <p:nvPr/>
        </p:nvSpPr>
        <p:spPr>
          <a:xfrm>
            <a:off x="4000500" y="6392863"/>
            <a:ext cx="1889125" cy="115887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dirty="0" err="1">
                <a:latin typeface="Raleway" panose="020B0503030101060003" pitchFamily="34" charset="0"/>
              </a:rPr>
              <a:t>Outcome</a:t>
            </a:r>
            <a:r>
              <a:rPr lang="it-IT" sz="750" dirty="0">
                <a:latin typeface="Raleway" panose="020B0503030101060003" pitchFamily="34" charset="0"/>
              </a:rPr>
              <a:t> non controfattuale</a:t>
            </a:r>
          </a:p>
        </p:txBody>
      </p:sp>
      <p:sp>
        <p:nvSpPr>
          <p:cNvPr id="48" name="Rectangle: Rounded Corners 66">
            <a:extLst>
              <a:ext uri="{FF2B5EF4-FFF2-40B4-BE49-F238E27FC236}">
                <a16:creationId xmlns:a16="http://schemas.microsoft.com/office/drawing/2014/main" id="{BD597E68-3F9B-4C7D-8D0D-8AD660FE3DEA}"/>
              </a:ext>
            </a:extLst>
          </p:cNvPr>
          <p:cNvSpPr/>
          <p:nvPr/>
        </p:nvSpPr>
        <p:spPr>
          <a:xfrm>
            <a:off x="3708400" y="6302375"/>
            <a:ext cx="269875" cy="7937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 dirty="0">
              <a:latin typeface="Raleway" panose="020B0503030101060003" pitchFamily="34" charset="0"/>
            </a:endParaRPr>
          </a:p>
        </p:txBody>
      </p:sp>
      <p:sp>
        <p:nvSpPr>
          <p:cNvPr id="49" name="TextBox 67">
            <a:extLst>
              <a:ext uri="{FF2B5EF4-FFF2-40B4-BE49-F238E27FC236}">
                <a16:creationId xmlns:a16="http://schemas.microsoft.com/office/drawing/2014/main" id="{CE85FBEC-94B1-45C7-BC15-B7356E296D2E}"/>
              </a:ext>
            </a:extLst>
          </p:cNvPr>
          <p:cNvSpPr txBox="1"/>
          <p:nvPr/>
        </p:nvSpPr>
        <p:spPr>
          <a:xfrm>
            <a:off x="4006850" y="6284913"/>
            <a:ext cx="1889125" cy="114300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b="1" dirty="0" err="1">
                <a:latin typeface="Raleway" panose="020B0503030101060003" pitchFamily="34" charset="0"/>
              </a:rPr>
              <a:t>Outcome</a:t>
            </a:r>
            <a:r>
              <a:rPr lang="it-IT" sz="750" b="1" dirty="0">
                <a:latin typeface="Raleway" panose="020B0503030101060003" pitchFamily="34" charset="0"/>
              </a:rPr>
              <a:t> controfattuale</a:t>
            </a:r>
          </a:p>
        </p:txBody>
      </p:sp>
      <p:sp>
        <p:nvSpPr>
          <p:cNvPr id="50" name="Rectangle: Rounded Corners 68">
            <a:extLst>
              <a:ext uri="{FF2B5EF4-FFF2-40B4-BE49-F238E27FC236}">
                <a16:creationId xmlns:a16="http://schemas.microsoft.com/office/drawing/2014/main" id="{EB7A9E17-365E-47B0-A8F4-ADB6C29A967C}"/>
              </a:ext>
            </a:extLst>
          </p:cNvPr>
          <p:cNvSpPr/>
          <p:nvPr/>
        </p:nvSpPr>
        <p:spPr>
          <a:xfrm>
            <a:off x="3632200" y="6194425"/>
            <a:ext cx="350838" cy="79375"/>
          </a:xfrm>
          <a:prstGeom prst="roundRect">
            <a:avLst/>
          </a:prstGeom>
          <a:solidFill>
            <a:srgbClr val="4167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tIns="0" rIns="27000" bIns="0" anchor="ctr"/>
          <a:lstStyle/>
          <a:p>
            <a:pPr algn="ctr">
              <a:defRPr/>
            </a:pPr>
            <a:endParaRPr lang="it-IT" sz="825">
              <a:latin typeface="Raleway" panose="020B0503030101060003" pitchFamily="34" charset="0"/>
            </a:endParaRPr>
          </a:p>
        </p:txBody>
      </p:sp>
      <p:sp>
        <p:nvSpPr>
          <p:cNvPr id="51" name="TextBox 69">
            <a:extLst>
              <a:ext uri="{FF2B5EF4-FFF2-40B4-BE49-F238E27FC236}">
                <a16:creationId xmlns:a16="http://schemas.microsoft.com/office/drawing/2014/main" id="{810A6BBA-8ED1-4C8F-94DF-E18C7B78E92B}"/>
              </a:ext>
            </a:extLst>
          </p:cNvPr>
          <p:cNvSpPr txBox="1"/>
          <p:nvPr/>
        </p:nvSpPr>
        <p:spPr>
          <a:xfrm>
            <a:off x="4010025" y="6176963"/>
            <a:ext cx="1889125" cy="114300"/>
          </a:xfrm>
          <a:prstGeom prst="rect">
            <a:avLst/>
          </a:prstGeom>
          <a:noFill/>
        </p:spPr>
        <p:txBody>
          <a:bodyPr lIns="27000" tIns="0" rIns="27000" bIns="0" anchor="ctr">
            <a:spAutoFit/>
          </a:bodyPr>
          <a:lstStyle/>
          <a:p>
            <a:pPr>
              <a:defRPr/>
            </a:pPr>
            <a:r>
              <a:rPr lang="it-IT" sz="750" b="1" dirty="0" err="1">
                <a:latin typeface="Raleway" panose="020B0503030101060003" pitchFamily="34" charset="0"/>
              </a:rPr>
              <a:t>Outcome</a:t>
            </a:r>
            <a:r>
              <a:rPr lang="it-IT" sz="750" b="1" dirty="0">
                <a:latin typeface="Raleway" panose="020B0503030101060003" pitchFamily="34" charset="0"/>
              </a:rPr>
              <a:t> controfattuale sperimentale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3DAFD98E-5DF0-4115-AE7F-8FA43DB11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7386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gradFill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</a:gradFill>
                <a:latin typeface="Raleway" charset="0"/>
              </a:rPr>
              <a:t>Numeri | La dimensione della Compagnia a colpo d’occhio nel biennio 2017-18</a:t>
            </a:r>
            <a:endParaRPr lang="it-IT" altLang="it-IT" sz="24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sp>
        <p:nvSpPr>
          <p:cNvPr id="11267" name="Subtitle 2">
            <a:extLst>
              <a:ext uri="{FF2B5EF4-FFF2-40B4-BE49-F238E27FC236}">
                <a16:creationId xmlns:a16="http://schemas.microsoft.com/office/drawing/2014/main" id="{48CDF9FA-10D1-4438-90EC-60CB7FC8D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1974850"/>
            <a:ext cx="8461375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Di seguito vengono riportati i </a:t>
            </a:r>
            <a:r>
              <a:rPr lang="it-IT" altLang="it-IT" sz="900" b="1">
                <a:latin typeface="Raleway" charset="0"/>
                <a:cs typeface="Raleway" charset="0"/>
              </a:rPr>
              <a:t>risultati dell’attività operativa della Compagnia nel biennio 2017-2018</a:t>
            </a:r>
            <a:r>
              <a:rPr lang="it-IT" altLang="it-IT" sz="900">
                <a:latin typeface="Raleway" charset="0"/>
                <a:cs typeface="Raleway" charset="0"/>
              </a:rPr>
              <a:t>, come presentati nel bilancio di metà mandato.</a:t>
            </a:r>
          </a:p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Tra il 2017 e il 2018 sono pervenute alla Compagnia oltre 4.000 richieste per un controvalore di oltre 512 milioni di euro. Di queste </a:t>
            </a:r>
            <a:r>
              <a:rPr lang="it-IT" altLang="it-IT" sz="900" b="1">
                <a:latin typeface="Raleway" charset="0"/>
                <a:cs typeface="Raleway" charset="0"/>
              </a:rPr>
              <a:t>1.711</a:t>
            </a:r>
            <a:r>
              <a:rPr lang="it-IT" altLang="it-IT" sz="900">
                <a:latin typeface="Raleway" charset="0"/>
                <a:cs typeface="Raleway" charset="0"/>
              </a:rPr>
              <a:t>, pari al 42,7%, sono state </a:t>
            </a:r>
            <a:r>
              <a:rPr lang="it-IT" altLang="it-IT" sz="900" b="1">
                <a:latin typeface="Raleway" charset="0"/>
                <a:cs typeface="Raleway" charset="0"/>
              </a:rPr>
              <a:t>supportate dalla Compagnia, attraverso l’erogazione di </a:t>
            </a:r>
            <a:r>
              <a:rPr lang="it-IT" altLang="it-IT" sz="900">
                <a:latin typeface="Raleway" charset="0"/>
                <a:cs typeface="Raleway" charset="0"/>
              </a:rPr>
              <a:t>oltre </a:t>
            </a:r>
            <a:r>
              <a:rPr lang="it-IT" altLang="it-IT" sz="900" b="1">
                <a:latin typeface="Raleway" charset="0"/>
                <a:cs typeface="Raleway" charset="0"/>
              </a:rPr>
              <a:t>357 milioni di euro</a:t>
            </a:r>
            <a:r>
              <a:rPr lang="it-IT" altLang="it-IT" sz="900">
                <a:latin typeface="Raleway" charset="0"/>
                <a:cs typeface="Raleway" charset="0"/>
              </a:rPr>
              <a:t>, pari a circa il 70% dei fondi richiesti dal territorio. Un trend di erogazione in costante crescita negli ultimi 4 anni e con un </a:t>
            </a:r>
            <a:r>
              <a:rPr lang="it-IT" altLang="it-IT" sz="900" b="1">
                <a:latin typeface="Raleway" charset="0"/>
                <a:cs typeface="Raleway" charset="0"/>
              </a:rPr>
              <a:t>valore medio per progetto di 209 mila euro. </a:t>
            </a:r>
            <a:r>
              <a:rPr lang="it-IT" altLang="it-IT" sz="900">
                <a:latin typeface="Raleway" charset="0"/>
                <a:cs typeface="Raleway" charset="0"/>
              </a:rPr>
              <a:t>Proprio questo dato appare interessante: aumentano i </a:t>
            </a:r>
            <a:r>
              <a:rPr lang="it-IT" altLang="it-IT" sz="900" b="1">
                <a:latin typeface="Raleway" charset="0"/>
                <a:cs typeface="Raleway" charset="0"/>
              </a:rPr>
              <a:t>progetti a elevata</a:t>
            </a:r>
            <a:r>
              <a:rPr lang="it-IT" altLang="it-IT" sz="900">
                <a:latin typeface="Raleway" charset="0"/>
                <a:cs typeface="Raleway" charset="0"/>
              </a:rPr>
              <a:t> </a:t>
            </a:r>
            <a:r>
              <a:rPr lang="it-IT" altLang="it-IT" sz="900" b="1">
                <a:latin typeface="Raleway" charset="0"/>
                <a:cs typeface="Raleway" charset="0"/>
              </a:rPr>
              <a:t>complessità</a:t>
            </a:r>
            <a:r>
              <a:rPr lang="it-IT" altLang="it-IT" sz="900">
                <a:latin typeface="Raleway" charset="0"/>
                <a:cs typeface="Raleway" charset="0"/>
              </a:rPr>
              <a:t> e presentati da </a:t>
            </a:r>
            <a:r>
              <a:rPr lang="it-IT" altLang="it-IT" sz="900" b="1">
                <a:latin typeface="Raleway" charset="0"/>
                <a:cs typeface="Raleway" charset="0"/>
              </a:rPr>
              <a:t>reti di stakeholder</a:t>
            </a:r>
            <a:r>
              <a:rPr lang="it-IT" altLang="it-IT" sz="900">
                <a:latin typeface="Raleway" charset="0"/>
                <a:cs typeface="Raleway" charset="0"/>
              </a:rPr>
              <a:t>.</a:t>
            </a:r>
          </a:p>
          <a:p>
            <a:pPr algn="just" defTabSz="914400" eaLnBrk="1" hangingPunct="1">
              <a:lnSpc>
                <a:spcPts val="1800"/>
              </a:lnSpc>
              <a:spcBef>
                <a:spcPts val="45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it-IT" altLang="it-IT" sz="900">
                <a:latin typeface="Raleway" charset="0"/>
                <a:cs typeface="Raleway" charset="0"/>
              </a:rPr>
              <a:t>Guardando alla tipologia di progetto il </a:t>
            </a:r>
            <a:r>
              <a:rPr lang="it-IT" altLang="it-IT" sz="900" b="1">
                <a:latin typeface="Raleway" charset="0"/>
                <a:cs typeface="Raleway" charset="0"/>
              </a:rPr>
              <a:t>grant-making </a:t>
            </a:r>
            <a:r>
              <a:rPr lang="it-IT" altLang="it-IT" sz="900">
                <a:latin typeface="Raleway" charset="0"/>
                <a:cs typeface="Raleway" charset="0"/>
              </a:rPr>
              <a:t>si conferma lo strumento principale, seguito dal sostegno agli </a:t>
            </a:r>
            <a:r>
              <a:rPr lang="it-IT" altLang="it-IT" sz="900" b="1">
                <a:latin typeface="Raleway" charset="0"/>
                <a:cs typeface="Raleway" charset="0"/>
              </a:rPr>
              <a:t>enti strumentali </a:t>
            </a:r>
            <a:r>
              <a:rPr lang="it-IT" altLang="it-IT" sz="900">
                <a:latin typeface="Raleway" charset="0"/>
                <a:cs typeface="Raleway" charset="0"/>
              </a:rPr>
              <a:t>e dalle </a:t>
            </a:r>
            <a:r>
              <a:rPr lang="it-IT" altLang="it-IT" sz="900" b="1">
                <a:latin typeface="Raleway" charset="0"/>
                <a:cs typeface="Raleway" charset="0"/>
              </a:rPr>
              <a:t>convenzioni</a:t>
            </a:r>
            <a:r>
              <a:rPr lang="it-IT" altLang="it-IT" sz="900">
                <a:latin typeface="Raleway" charset="0"/>
                <a:cs typeface="Raleway" charset="0"/>
              </a:rPr>
              <a:t>.</a:t>
            </a:r>
          </a:p>
        </p:txBody>
      </p:sp>
      <p:graphicFrame>
        <p:nvGraphicFramePr>
          <p:cNvPr id="47" name="Table 5">
            <a:extLst>
              <a:ext uri="{FF2B5EF4-FFF2-40B4-BE49-F238E27FC236}">
                <a16:creationId xmlns:a16="http://schemas.microsoft.com/office/drawing/2014/main" id="{9D4CF381-CF82-4B5E-9CF0-928667690419}"/>
              </a:ext>
            </a:extLst>
          </p:cNvPr>
          <p:cNvGraphicFramePr>
            <a:graphicFrameLocks noGrp="1"/>
          </p:cNvGraphicFramePr>
          <p:nvPr/>
        </p:nvGraphicFramePr>
        <p:xfrm>
          <a:off x="327025" y="4403725"/>
          <a:ext cx="4940301" cy="1692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8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939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Aree</a:t>
                      </a:r>
                    </a:p>
                  </a:txBody>
                  <a:tcPr marL="53992" marR="53992" marT="27009" marB="27009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Erogato 2017-18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Progetti 2017-18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% sul totale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Ricerca e Sanità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94.509.000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26,5%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220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12,8%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Arte, Attività e Beni culturali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64.243.000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17,9%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537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31,4%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Innovazione culturale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14.184.000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4,1%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205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11,9%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Politiche sociali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150.609.000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42,0%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456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26,6%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Filantropia e Territorio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23.480.000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6,6%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149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8,8%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Programmi e piano strategico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10.126.000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2,9%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144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8,5%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9191">
                <a:tc>
                  <a:txBody>
                    <a:bodyPr/>
                    <a:lstStyle/>
                    <a:p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Totale</a:t>
                      </a:r>
                    </a:p>
                  </a:txBody>
                  <a:tcPr marL="53992" marR="53992" marT="27009" marB="27009" anchor="ctr"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357.151.000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1.711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100%</a:t>
                      </a:r>
                    </a:p>
                  </a:txBody>
                  <a:tcPr marL="53992" marR="53992" marT="27009" marB="27009" anchor="ctr">
                    <a:lnL w="12700" cap="flat" cmpd="sng" algn="ctr">
                      <a:solidFill>
                        <a:srgbClr val="108C7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86BC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323" name="Chart 28">
            <a:extLst>
              <a:ext uri="{FF2B5EF4-FFF2-40B4-BE49-F238E27FC236}">
                <a16:creationId xmlns:a16="http://schemas.microsoft.com/office/drawing/2014/main" id="{0F36AE7E-F0A2-4E60-B89E-838EB828492B}"/>
              </a:ext>
            </a:extLst>
          </p:cNvPr>
          <p:cNvGraphicFramePr>
            <a:graphicFrameLocks/>
          </p:cNvGraphicFramePr>
          <p:nvPr/>
        </p:nvGraphicFramePr>
        <p:xfrm>
          <a:off x="5357813" y="4484688"/>
          <a:ext cx="3340100" cy="18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Chart" r:id="rId3" imgW="3346994" imgH="1822862" progId="Excel.Chart.8">
                  <p:embed/>
                </p:oleObj>
              </mc:Choice>
              <mc:Fallback>
                <p:oleObj name="Chart" r:id="rId3" imgW="3346994" imgH="1822862" progId="Excel.Chart.8">
                  <p:embed/>
                  <p:pic>
                    <p:nvPicPr>
                      <p:cNvPr id="0" name="Char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4484688"/>
                        <a:ext cx="3340100" cy="181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24" name="Rectangle 86">
            <a:extLst>
              <a:ext uri="{FF2B5EF4-FFF2-40B4-BE49-F238E27FC236}">
                <a16:creationId xmlns:a16="http://schemas.microsoft.com/office/drawing/2014/main" id="{2C79754A-AEE0-4098-BC46-097FAC89A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1325" y="4132263"/>
            <a:ext cx="3236913" cy="230187"/>
          </a:xfrm>
          <a:prstGeom prst="rect">
            <a:avLst/>
          </a:prstGeom>
          <a:solidFill>
            <a:srgbClr val="00A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225"/>
              </a:spcBef>
            </a:pPr>
            <a:r>
              <a:rPr lang="it-IT" altLang="it-IT" sz="900" b="1">
                <a:solidFill>
                  <a:schemeClr val="bg1"/>
                </a:solidFill>
                <a:latin typeface="Raleway" charset="0"/>
              </a:rPr>
              <a:t>Erogato biennio 2017-18 per tipologia di progetto (%)</a:t>
            </a:r>
            <a:endParaRPr lang="it-IT" altLang="it-IT" sz="900">
              <a:solidFill>
                <a:schemeClr val="bg1"/>
              </a:solidFill>
              <a:latin typeface="Raleway" charset="0"/>
            </a:endParaRPr>
          </a:p>
        </p:txBody>
      </p:sp>
      <p:sp>
        <p:nvSpPr>
          <p:cNvPr id="11325" name="Rectangle 87">
            <a:extLst>
              <a:ext uri="{FF2B5EF4-FFF2-40B4-BE49-F238E27FC236}">
                <a16:creationId xmlns:a16="http://schemas.microsoft.com/office/drawing/2014/main" id="{9B31BA26-19CA-4D21-9A26-EA4B6E57D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25" y="4132263"/>
            <a:ext cx="4940300" cy="230187"/>
          </a:xfrm>
          <a:prstGeom prst="rect">
            <a:avLst/>
          </a:prstGeom>
          <a:solidFill>
            <a:srgbClr val="00A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225"/>
              </a:spcBef>
            </a:pPr>
            <a:r>
              <a:rPr lang="it-IT" altLang="it-IT" sz="900" b="1">
                <a:solidFill>
                  <a:schemeClr val="bg1"/>
                </a:solidFill>
                <a:latin typeface="Raleway" charset="0"/>
              </a:rPr>
              <a:t>Erogato e numero progetti nel biennio 2017,18 per Area (€, %)</a:t>
            </a:r>
            <a:endParaRPr lang="it-IT" altLang="it-IT" sz="900">
              <a:solidFill>
                <a:schemeClr val="bg1"/>
              </a:solidFill>
              <a:latin typeface="Raleway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3F78C755-659C-45E3-839F-A0DDE686B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Executive </a:t>
            </a:r>
            <a:r>
              <a:rPr lang="it-IT" sz="2400" b="1" dirty="0" err="1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summary</a:t>
            </a: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 | Stage di Matematica </a:t>
            </a:r>
            <a:endParaRPr lang="it-IT" altLang="it-IT" sz="24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grpSp>
        <p:nvGrpSpPr>
          <p:cNvPr id="12291" name="Group 27">
            <a:extLst>
              <a:ext uri="{FF2B5EF4-FFF2-40B4-BE49-F238E27FC236}">
                <a16:creationId xmlns:a16="http://schemas.microsoft.com/office/drawing/2014/main" id="{5CAD926E-2D16-4568-86AA-53A3FC439F7F}"/>
              </a:ext>
            </a:extLst>
          </p:cNvPr>
          <p:cNvGrpSpPr>
            <a:grpSpLocks/>
          </p:cNvGrpSpPr>
          <p:nvPr/>
        </p:nvGrpSpPr>
        <p:grpSpPr bwMode="auto">
          <a:xfrm>
            <a:off x="315913" y="3514725"/>
            <a:ext cx="8596312" cy="488950"/>
            <a:chOff x="343136" y="1256701"/>
            <a:chExt cx="11461611" cy="652212"/>
          </a:xfrm>
        </p:grpSpPr>
        <p:pic>
          <p:nvPicPr>
            <p:cNvPr id="12318" name="Picture 7">
              <a:extLst>
                <a:ext uri="{FF2B5EF4-FFF2-40B4-BE49-F238E27FC236}">
                  <a16:creationId xmlns:a16="http://schemas.microsoft.com/office/drawing/2014/main" id="{4063F491-FFD4-44D6-86B9-30E8AEB15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62" b="7800"/>
            <a:stretch>
              <a:fillRect/>
            </a:stretch>
          </p:blipFill>
          <p:spPr bwMode="auto">
            <a:xfrm>
              <a:off x="343136" y="1256701"/>
              <a:ext cx="428651" cy="43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9" name="Subtitle 2">
              <a:extLst>
                <a:ext uri="{FF2B5EF4-FFF2-40B4-BE49-F238E27FC236}">
                  <a16:creationId xmlns:a16="http://schemas.microsoft.com/office/drawing/2014/main" id="{E8FCECFD-2801-4314-95C6-FB185E3E7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165" y="1335253"/>
              <a:ext cx="10778582" cy="573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Outcome attesi:</a:t>
              </a:r>
              <a:r>
                <a:rPr lang="it-IT" altLang="it-IT" sz="900">
                  <a:latin typeface="Raleway" charset="0"/>
                  <a:cs typeface="Raleway" charset="0"/>
                </a:rPr>
                <a:t> Potenziare negli studenti le conoscenze matematiche, creare occasioni di condivisione per gli studenti migliori, sviluppare abilità connesse al problem solving. </a:t>
              </a:r>
            </a:p>
          </p:txBody>
        </p:sp>
      </p:grpSp>
      <p:cxnSp>
        <p:nvCxnSpPr>
          <p:cNvPr id="11" name="Straight Connector 39">
            <a:extLst>
              <a:ext uri="{FF2B5EF4-FFF2-40B4-BE49-F238E27FC236}">
                <a16:creationId xmlns:a16="http://schemas.microsoft.com/office/drawing/2014/main" id="{3120F4A5-8A0E-4BD9-A551-BA490D210DED}"/>
              </a:ext>
            </a:extLst>
          </p:cNvPr>
          <p:cNvCxnSpPr/>
          <p:nvPr/>
        </p:nvCxnSpPr>
        <p:spPr>
          <a:xfrm>
            <a:off x="784225" y="5330825"/>
            <a:ext cx="804545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93" name="Group 30">
            <a:extLst>
              <a:ext uri="{FF2B5EF4-FFF2-40B4-BE49-F238E27FC236}">
                <a16:creationId xmlns:a16="http://schemas.microsoft.com/office/drawing/2014/main" id="{AE3236E0-293A-4427-86D7-53ADAFB0FEE5}"/>
              </a:ext>
            </a:extLst>
          </p:cNvPr>
          <p:cNvGrpSpPr>
            <a:grpSpLocks/>
          </p:cNvGrpSpPr>
          <p:nvPr/>
        </p:nvGrpSpPr>
        <p:grpSpPr bwMode="auto">
          <a:xfrm>
            <a:off x="315913" y="4476750"/>
            <a:ext cx="5741987" cy="449263"/>
            <a:chOff x="569639" y="3061341"/>
            <a:chExt cx="7654776" cy="597884"/>
          </a:xfrm>
        </p:grpSpPr>
        <p:pic>
          <p:nvPicPr>
            <p:cNvPr id="13" name="Picture 37">
              <a:extLst>
                <a:ext uri="{FF2B5EF4-FFF2-40B4-BE49-F238E27FC236}">
                  <a16:creationId xmlns:a16="http://schemas.microsoft.com/office/drawing/2014/main" id="{61A7E230-A7CF-4DDD-86B2-5A59C9919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69639" y="3061341"/>
              <a:ext cx="432000" cy="432000"/>
            </a:xfrm>
            <a:prstGeom prst="rect">
              <a:avLst/>
            </a:prstGeom>
          </p:spPr>
        </p:pic>
        <p:sp>
          <p:nvSpPr>
            <p:cNvPr id="12317" name="Subtitle 2">
              <a:extLst>
                <a:ext uri="{FF2B5EF4-FFF2-40B4-BE49-F238E27FC236}">
                  <a16:creationId xmlns:a16="http://schemas.microsoft.com/office/drawing/2014/main" id="{7250A06B-DC17-4FC7-B0E1-1BFC402F2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2668" y="3085564"/>
              <a:ext cx="6971747" cy="57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Metodologia di monitoraggio e valutazione: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analisi di impatto quantitativa controfattuale realizzata attraverso un esperimento sul campo di tipo randomizzato</a:t>
              </a:r>
              <a:r>
                <a:rPr lang="it-IT" altLang="it-IT" sz="900">
                  <a:latin typeface="Raleway" charset="0"/>
                  <a:cs typeface="Raleway" charset="0"/>
                </a:rPr>
                <a:t>. </a:t>
              </a:r>
            </a:p>
          </p:txBody>
        </p:sp>
      </p:grpSp>
      <p:grpSp>
        <p:nvGrpSpPr>
          <p:cNvPr id="12294" name="Group 8">
            <a:extLst>
              <a:ext uri="{FF2B5EF4-FFF2-40B4-BE49-F238E27FC236}">
                <a16:creationId xmlns:a16="http://schemas.microsoft.com/office/drawing/2014/main" id="{B4EDDC5B-C882-438E-9C3D-5BAE8642B438}"/>
              </a:ext>
            </a:extLst>
          </p:cNvPr>
          <p:cNvGrpSpPr>
            <a:grpSpLocks/>
          </p:cNvGrpSpPr>
          <p:nvPr/>
        </p:nvGrpSpPr>
        <p:grpSpPr bwMode="auto">
          <a:xfrm>
            <a:off x="347663" y="5435600"/>
            <a:ext cx="8545512" cy="1001713"/>
            <a:chOff x="622338" y="3792192"/>
            <a:chExt cx="11394747" cy="1335904"/>
          </a:xfrm>
        </p:grpSpPr>
        <p:pic>
          <p:nvPicPr>
            <p:cNvPr id="12314" name="Picture 6">
              <a:extLst>
                <a:ext uri="{FF2B5EF4-FFF2-40B4-BE49-F238E27FC236}">
                  <a16:creationId xmlns:a16="http://schemas.microsoft.com/office/drawing/2014/main" id="{B6DE51FF-95C4-49A3-9C14-86C6D20A38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338" y="3792192"/>
              <a:ext cx="433231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Subtitle 2">
              <a:extLst>
                <a:ext uri="{FF2B5EF4-FFF2-40B4-BE49-F238E27FC236}">
                  <a16:creationId xmlns:a16="http://schemas.microsoft.com/office/drawing/2014/main" id="{0ED4236F-C05F-4ED8-859B-B930A68764C5}"/>
                </a:ext>
              </a:extLst>
            </p:cNvPr>
            <p:cNvSpPr txBox="1">
              <a:spLocks/>
            </p:cNvSpPr>
            <p:nvPr/>
          </p:nvSpPr>
          <p:spPr>
            <a:xfrm>
              <a:off x="1253145" y="3853589"/>
              <a:ext cx="10763940" cy="127450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450"/>
                </a:spcBef>
                <a:buClr>
                  <a:srgbClr val="108C72"/>
                </a:buClr>
                <a:defRPr/>
              </a:pPr>
              <a:r>
                <a:rPr lang="it-IT" sz="900" b="1" dirty="0">
                  <a:solidFill>
                    <a:srgbClr val="108C72"/>
                  </a:solidFill>
                </a:rPr>
                <a:t>Principali risultati:</a:t>
              </a:r>
              <a:r>
                <a:rPr lang="it-IT" sz="900" dirty="0"/>
                <a:t> </a:t>
              </a:r>
              <a:r>
                <a:rPr lang="it-IT" sz="900" b="1" dirty="0"/>
                <a:t>L’analisi controfattuale ha dimostrato che lo stage di matematica accresce le competenze logico-matematiche degli studenti coinvolti, ne migliora alcuni tratti della personalità</a:t>
              </a:r>
              <a:r>
                <a:rPr lang="it-IT" sz="900" dirty="0"/>
                <a:t> – ne riduce, in particolare, il </a:t>
              </a:r>
              <a:r>
                <a:rPr lang="it-IT" sz="900" dirty="0" err="1"/>
                <a:t>neuroticismo</a:t>
              </a:r>
              <a:r>
                <a:rPr lang="it-IT" sz="900" dirty="0"/>
                <a:t> - </a:t>
              </a:r>
              <a:r>
                <a:rPr lang="it-IT" sz="900" b="1" dirty="0"/>
                <a:t>e ne aumenta l’autostima </a:t>
              </a:r>
              <a:r>
                <a:rPr lang="it-IT" sz="900" dirty="0"/>
                <a:t>e, in particolare, la percezione che i propri risultati derivino dal talento. </a:t>
              </a:r>
            </a:p>
            <a:p>
              <a:pPr marL="136922" indent="-136922">
                <a:spcBef>
                  <a:spcPts val="45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endParaRPr lang="it-IT" sz="900" b="1" dirty="0"/>
            </a:p>
          </p:txBody>
        </p:sp>
      </p:grpSp>
      <p:grpSp>
        <p:nvGrpSpPr>
          <p:cNvPr id="12295" name="Group 42">
            <a:extLst>
              <a:ext uri="{FF2B5EF4-FFF2-40B4-BE49-F238E27FC236}">
                <a16:creationId xmlns:a16="http://schemas.microsoft.com/office/drawing/2014/main" id="{13FB1023-C74E-4A44-B4CF-61FE94A2DB13}"/>
              </a:ext>
            </a:extLst>
          </p:cNvPr>
          <p:cNvGrpSpPr>
            <a:grpSpLocks/>
          </p:cNvGrpSpPr>
          <p:nvPr/>
        </p:nvGrpSpPr>
        <p:grpSpPr bwMode="auto">
          <a:xfrm>
            <a:off x="292100" y="2570163"/>
            <a:ext cx="8601075" cy="804862"/>
            <a:chOff x="343134" y="3071054"/>
            <a:chExt cx="11467752" cy="675022"/>
          </a:xfrm>
        </p:grpSpPr>
        <p:pic>
          <p:nvPicPr>
            <p:cNvPr id="19" name="Picture 43">
              <a:extLst>
                <a:ext uri="{FF2B5EF4-FFF2-40B4-BE49-F238E27FC236}">
                  <a16:creationId xmlns:a16="http://schemas.microsoft.com/office/drawing/2014/main" id="{B5E6CBBD-6FA9-4592-88BA-D6FFB9B97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43134" y="3071054"/>
              <a:ext cx="632805" cy="432000"/>
            </a:xfrm>
            <a:prstGeom prst="rect">
              <a:avLst/>
            </a:prstGeom>
          </p:spPr>
        </p:pic>
        <p:sp>
          <p:nvSpPr>
            <p:cNvPr id="12313" name="Subtitle 2">
              <a:extLst>
                <a:ext uri="{FF2B5EF4-FFF2-40B4-BE49-F238E27FC236}">
                  <a16:creationId xmlns:a16="http://schemas.microsoft.com/office/drawing/2014/main" id="{2A85B842-CE72-4F24-AB6C-16553B38F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2886" y="3085111"/>
              <a:ext cx="10728000" cy="660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Nome del progetto: </a:t>
              </a:r>
              <a:r>
                <a:rPr lang="it-IT" altLang="it-IT" sz="900" b="1" dirty="0">
                  <a:latin typeface="Raleway" charset="0"/>
                  <a:cs typeface="Raleway" charset="0"/>
                </a:rPr>
                <a:t>Stage di Matematica</a:t>
              </a:r>
            </a:p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Descrizione del progetto: </a:t>
              </a:r>
              <a:r>
                <a:rPr lang="it-IT" altLang="it-IT" sz="900" b="1" dirty="0">
                  <a:latin typeface="Raleway" charset="0"/>
                  <a:cs typeface="Raleway" charset="0"/>
                </a:rPr>
                <a:t>stage intensivo </a:t>
              </a:r>
              <a:r>
                <a:rPr lang="it-IT" altLang="it-IT" sz="900" dirty="0">
                  <a:latin typeface="Raleway" charset="0"/>
                  <a:cs typeface="Raleway" charset="0"/>
                </a:rPr>
                <a:t>di 3 giorni </a:t>
              </a:r>
              <a:r>
                <a:rPr lang="it-IT" altLang="it-IT" sz="900" b="1" dirty="0">
                  <a:latin typeface="Raleway" charset="0"/>
                  <a:cs typeface="Raleway" charset="0"/>
                </a:rPr>
                <a:t>che sviluppa un programma extra-curriculare di matematica di tipo “applicato”</a:t>
              </a:r>
              <a:r>
                <a:rPr lang="it-IT" altLang="it-IT" sz="900" dirty="0">
                  <a:latin typeface="Raleway" charset="0"/>
                  <a:cs typeface="Raleway" charset="0"/>
                </a:rPr>
                <a:t> (“</a:t>
              </a:r>
              <a:r>
                <a:rPr lang="it-IT" altLang="it-IT" sz="900" dirty="0" err="1">
                  <a:latin typeface="Raleway" charset="0"/>
                  <a:cs typeface="Raleway" charset="0"/>
                </a:rPr>
                <a:t>hands-on</a:t>
              </a:r>
              <a:r>
                <a:rPr lang="it-IT" altLang="it-IT" sz="900" dirty="0">
                  <a:latin typeface="Raleway" charset="0"/>
                  <a:cs typeface="Raleway" charset="0"/>
                </a:rPr>
                <a:t>” learning style)</a:t>
              </a:r>
            </a:p>
          </p:txBody>
        </p:sp>
      </p:grpSp>
      <p:sp>
        <p:nvSpPr>
          <p:cNvPr id="12296" name="Subtitle 2">
            <a:extLst>
              <a:ext uri="{FF2B5EF4-FFF2-40B4-BE49-F238E27FC236}">
                <a16:creationId xmlns:a16="http://schemas.microsoft.com/office/drawing/2014/main" id="{D80FA5CF-0C22-4D02-9CEF-6641AF6D7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1709738"/>
            <a:ext cx="84391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it-IT" altLang="it-IT" sz="900" i="1" dirty="0">
                <a:latin typeface="Raleway" charset="0"/>
                <a:cs typeface="Raleway" charset="0"/>
              </a:rPr>
              <a:t>Il presente documento offre una vista sintetica delle evidenze emerse dalle attività di monitoraggio e valutazione realizzate sul progetto «</a:t>
            </a:r>
            <a:r>
              <a:rPr lang="en-US" altLang="it-IT" sz="900" b="1" i="1" dirty="0">
                <a:latin typeface="Raleway" charset="0"/>
                <a:cs typeface="Raleway" charset="0"/>
              </a:rPr>
              <a:t>Stage di </a:t>
            </a:r>
            <a:r>
              <a:rPr lang="en-US" altLang="it-IT" sz="900" b="1" i="1" dirty="0" err="1">
                <a:latin typeface="Raleway" charset="0"/>
                <a:cs typeface="Raleway" charset="0"/>
              </a:rPr>
              <a:t>Matematica</a:t>
            </a:r>
            <a:r>
              <a:rPr lang="it-IT" altLang="it-IT" sz="900" i="1" dirty="0">
                <a:latin typeface="Raleway" charset="0"/>
                <a:cs typeface="Raleway" charset="0"/>
              </a:rPr>
              <a:t>». Il documento si articola in tre sezioni: la prima offre informazioni sul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progetto</a:t>
            </a:r>
            <a:r>
              <a:rPr lang="it-IT" altLang="it-IT" sz="900" i="1" dirty="0">
                <a:latin typeface="Raleway" charset="0"/>
                <a:cs typeface="Raleway" charset="0"/>
              </a:rPr>
              <a:t>, i suoi obiettivi e le modalità di realizzazione; la seconda definisce obiettivi e metodologia di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monitoraggio e valutazione</a:t>
            </a:r>
            <a:r>
              <a:rPr lang="it-IT" altLang="it-IT" sz="900" i="1" dirty="0">
                <a:latin typeface="Raleway" charset="0"/>
                <a:cs typeface="Raleway" charset="0"/>
              </a:rPr>
              <a:t> applicati; la terza ripercorre i 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risultati e gli </a:t>
            </a:r>
            <a:r>
              <a:rPr lang="it-IT" altLang="it-IT" sz="900" b="1" i="1" dirty="0" err="1">
                <a:latin typeface="Raleway" charset="0"/>
                <a:cs typeface="Raleway" charset="0"/>
              </a:rPr>
              <a:t>outcome</a:t>
            </a:r>
            <a:r>
              <a:rPr lang="it-IT" altLang="it-IT" sz="900" b="1" i="1" dirty="0">
                <a:latin typeface="Raleway" charset="0"/>
                <a:cs typeface="Raleway" charset="0"/>
              </a:rPr>
              <a:t> del progetto</a:t>
            </a:r>
            <a:r>
              <a:rPr lang="it-IT" altLang="it-IT" sz="900" i="1" dirty="0">
                <a:latin typeface="Raleway" charset="0"/>
                <a:cs typeface="Raleway" charset="0"/>
              </a:rPr>
              <a:t>.</a:t>
            </a:r>
          </a:p>
        </p:txBody>
      </p:sp>
      <p:sp>
        <p:nvSpPr>
          <p:cNvPr id="22" name="Trapezoid 70">
            <a:extLst>
              <a:ext uri="{FF2B5EF4-FFF2-40B4-BE49-F238E27FC236}">
                <a16:creationId xmlns:a16="http://schemas.microsoft.com/office/drawing/2014/main" id="{A314ABA6-EB04-4C90-A655-81A448C4CD0F}"/>
              </a:ext>
            </a:extLst>
          </p:cNvPr>
          <p:cNvSpPr/>
          <p:nvPr/>
        </p:nvSpPr>
        <p:spPr>
          <a:xfrm rot="5400000">
            <a:off x="5629275" y="4651375"/>
            <a:ext cx="1079500" cy="107950"/>
          </a:xfrm>
          <a:prstGeom prst="trapezoid">
            <a:avLst>
              <a:gd name="adj" fmla="val 71764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25"/>
          </a:p>
        </p:txBody>
      </p:sp>
      <p:grpSp>
        <p:nvGrpSpPr>
          <p:cNvPr id="12298" name="Group 72">
            <a:extLst>
              <a:ext uri="{FF2B5EF4-FFF2-40B4-BE49-F238E27FC236}">
                <a16:creationId xmlns:a16="http://schemas.microsoft.com/office/drawing/2014/main" id="{0C657FD8-AEBB-4EBD-82D1-DCFD46E470DB}"/>
              </a:ext>
            </a:extLst>
          </p:cNvPr>
          <p:cNvGrpSpPr>
            <a:grpSpLocks/>
          </p:cNvGrpSpPr>
          <p:nvPr/>
        </p:nvGrpSpPr>
        <p:grpSpPr bwMode="auto">
          <a:xfrm>
            <a:off x="6281738" y="4062413"/>
            <a:ext cx="2590800" cy="1112837"/>
            <a:chOff x="8366116" y="4127450"/>
            <a:chExt cx="3234684" cy="1332422"/>
          </a:xfrm>
        </p:grpSpPr>
        <p:sp>
          <p:nvSpPr>
            <p:cNvPr id="24" name="Rectangle: Rounded Corners 74">
              <a:extLst>
                <a:ext uri="{FF2B5EF4-FFF2-40B4-BE49-F238E27FC236}">
                  <a16:creationId xmlns:a16="http://schemas.microsoft.com/office/drawing/2014/main" id="{A20365FA-9501-4C0E-B25E-7B48C760C83C}"/>
                </a:ext>
              </a:extLst>
            </p:cNvPr>
            <p:cNvSpPr/>
            <p:nvPr/>
          </p:nvSpPr>
          <p:spPr>
            <a:xfrm>
              <a:off x="8366116" y="4142656"/>
              <a:ext cx="3234684" cy="1317216"/>
            </a:xfrm>
            <a:prstGeom prst="roundRect">
              <a:avLst>
                <a:gd name="adj" fmla="val 9693"/>
              </a:avLst>
            </a:pr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/>
            </a:p>
          </p:txBody>
        </p:sp>
        <p:sp>
          <p:nvSpPr>
            <p:cNvPr id="25" name="TextBox 75">
              <a:extLst>
                <a:ext uri="{FF2B5EF4-FFF2-40B4-BE49-F238E27FC236}">
                  <a16:creationId xmlns:a16="http://schemas.microsoft.com/office/drawing/2014/main" id="{18D7CCFA-49BC-49B3-B392-3394DC04A859}"/>
                </a:ext>
              </a:extLst>
            </p:cNvPr>
            <p:cNvSpPr txBox="1"/>
            <p:nvPr/>
          </p:nvSpPr>
          <p:spPr>
            <a:xfrm>
              <a:off x="9045954" y="4127450"/>
              <a:ext cx="1863115" cy="152060"/>
            </a:xfrm>
            <a:prstGeom prst="rect">
              <a:avLst/>
            </a:prstGeom>
            <a:solidFill>
              <a:schemeClr val="bg1"/>
            </a:solidFill>
          </p:spPr>
          <p:txBody>
            <a:bodyPr lIns="54000" tIns="0" rIns="54000" bIns="0">
              <a:spAutoFit/>
            </a:bodyPr>
            <a:lstStyle/>
            <a:p>
              <a:pPr algn="ctr">
                <a:defRPr/>
              </a:pPr>
              <a:r>
                <a:rPr lang="it-IT" sz="825" dirty="0">
                  <a:latin typeface="Raleway" panose="020B0503030101060003" pitchFamily="34" charset="0"/>
                </a:rPr>
                <a:t>SCALA MONITORAGGIO</a:t>
              </a:r>
            </a:p>
          </p:txBody>
        </p:sp>
      </p:grpSp>
      <p:grpSp>
        <p:nvGrpSpPr>
          <p:cNvPr id="12299" name="Group 62">
            <a:extLst>
              <a:ext uri="{FF2B5EF4-FFF2-40B4-BE49-F238E27FC236}">
                <a16:creationId xmlns:a16="http://schemas.microsoft.com/office/drawing/2014/main" id="{957311CA-0579-4033-ABE3-038DDB5BD5A5}"/>
              </a:ext>
            </a:extLst>
          </p:cNvPr>
          <p:cNvGrpSpPr>
            <a:grpSpLocks/>
          </p:cNvGrpSpPr>
          <p:nvPr/>
        </p:nvGrpSpPr>
        <p:grpSpPr bwMode="auto">
          <a:xfrm>
            <a:off x="6318250" y="4175125"/>
            <a:ext cx="2655888" cy="911225"/>
            <a:chOff x="4459014" y="5059454"/>
            <a:chExt cx="3540095" cy="1213904"/>
          </a:xfrm>
        </p:grpSpPr>
        <p:sp>
          <p:nvSpPr>
            <p:cNvPr id="27" name="TextBox 63">
              <a:extLst>
                <a:ext uri="{FF2B5EF4-FFF2-40B4-BE49-F238E27FC236}">
                  <a16:creationId xmlns:a16="http://schemas.microsoft.com/office/drawing/2014/main" id="{A0E3A734-7A0A-49FB-B343-C32A30D2F742}"/>
                </a:ext>
              </a:extLst>
            </p:cNvPr>
            <p:cNvSpPr txBox="1"/>
            <p:nvPr/>
          </p:nvSpPr>
          <p:spPr>
            <a:xfrm>
              <a:off x="4459014" y="5059454"/>
              <a:ext cx="3330609" cy="8501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Analisi descrittiva</a:t>
              </a:r>
            </a:p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Valutazione di implementazione</a:t>
              </a:r>
            </a:p>
            <a:p>
              <a:pPr marL="198835" indent="-198835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Valutazione d’impatto: </a:t>
              </a:r>
            </a:p>
            <a:p>
              <a:pPr marL="334566" indent="-192881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dirty="0">
                  <a:latin typeface="Raleway" panose="020B0503030101060003" pitchFamily="34" charset="0"/>
                </a:rPr>
                <a:t>qualitativa</a:t>
              </a:r>
            </a:p>
            <a:p>
              <a:pPr marL="334566" indent="-192881">
                <a:lnSpc>
                  <a:spcPct val="90000"/>
                </a:lnSpc>
                <a:buClr>
                  <a:schemeClr val="bg2">
                    <a:lumMod val="75000"/>
                  </a:schemeClr>
                </a:buClr>
                <a:buFont typeface="Wingdings" panose="05000000000000000000" pitchFamily="2" charset="2"/>
                <a:buChar char="¨"/>
                <a:defRPr/>
              </a:pPr>
              <a:r>
                <a:rPr lang="it-IT" sz="788" b="1" dirty="0">
                  <a:latin typeface="Raleway" panose="020B0503030101060003" pitchFamily="34" charset="0"/>
                </a:rPr>
                <a:t>quantitativa:</a:t>
              </a:r>
            </a:p>
          </p:txBody>
        </p:sp>
        <p:sp>
          <p:nvSpPr>
            <p:cNvPr id="28" name="Rectangle: Rounded Corners 64">
              <a:extLst>
                <a:ext uri="{FF2B5EF4-FFF2-40B4-BE49-F238E27FC236}">
                  <a16:creationId xmlns:a16="http://schemas.microsoft.com/office/drawing/2014/main" id="{F11FED99-D993-471D-98E2-05B25C5A1C3E}"/>
                </a:ext>
              </a:extLst>
            </p:cNvPr>
            <p:cNvSpPr/>
            <p:nvPr/>
          </p:nvSpPr>
          <p:spPr>
            <a:xfrm>
              <a:off x="5176344" y="6144355"/>
              <a:ext cx="251805" cy="10362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 dirty="0">
                <a:latin typeface="Raleway" panose="020B0503030101060003" pitchFamily="34" charset="0"/>
              </a:endParaRPr>
            </a:p>
          </p:txBody>
        </p:sp>
        <p:sp>
          <p:nvSpPr>
            <p:cNvPr id="29" name="TextBox 65">
              <a:extLst>
                <a:ext uri="{FF2B5EF4-FFF2-40B4-BE49-F238E27FC236}">
                  <a16:creationId xmlns:a16="http://schemas.microsoft.com/office/drawing/2014/main" id="{371C034E-A60C-4B96-833D-D101611687E8}"/>
                </a:ext>
              </a:extLst>
            </p:cNvPr>
            <p:cNvSpPr txBox="1"/>
            <p:nvPr/>
          </p:nvSpPr>
          <p:spPr>
            <a:xfrm>
              <a:off x="5466237" y="6118977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dirty="0" err="1">
                  <a:latin typeface="Raleway" panose="020B0503030101060003" pitchFamily="34" charset="0"/>
                </a:rPr>
                <a:t>Outcome</a:t>
              </a:r>
              <a:r>
                <a:rPr lang="it-IT" sz="750" dirty="0">
                  <a:latin typeface="Raleway" panose="020B0503030101060003" pitchFamily="34" charset="0"/>
                </a:rPr>
                <a:t> non controfattuale</a:t>
              </a:r>
            </a:p>
          </p:txBody>
        </p:sp>
        <p:sp>
          <p:nvSpPr>
            <p:cNvPr id="30" name="Rectangle: Rounded Corners 66">
              <a:extLst>
                <a:ext uri="{FF2B5EF4-FFF2-40B4-BE49-F238E27FC236}">
                  <a16:creationId xmlns:a16="http://schemas.microsoft.com/office/drawing/2014/main" id="{25780501-E147-408B-B8C0-DA8EC43B795E}"/>
                </a:ext>
              </a:extLst>
            </p:cNvPr>
            <p:cNvSpPr/>
            <p:nvPr/>
          </p:nvSpPr>
          <p:spPr>
            <a:xfrm>
              <a:off x="5076891" y="6000547"/>
              <a:ext cx="359723" cy="1036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 dirty="0">
                <a:latin typeface="Raleway" panose="020B0503030101060003" pitchFamily="34" charset="0"/>
              </a:endParaRPr>
            </a:p>
          </p:txBody>
        </p:sp>
        <p:sp>
          <p:nvSpPr>
            <p:cNvPr id="31" name="TextBox 67">
              <a:extLst>
                <a:ext uri="{FF2B5EF4-FFF2-40B4-BE49-F238E27FC236}">
                  <a16:creationId xmlns:a16="http://schemas.microsoft.com/office/drawing/2014/main" id="{B6387A26-E6BC-40D2-A47E-54A3FF72366C}"/>
                </a:ext>
              </a:extLst>
            </p:cNvPr>
            <p:cNvSpPr txBox="1"/>
            <p:nvPr/>
          </p:nvSpPr>
          <p:spPr>
            <a:xfrm>
              <a:off x="5474702" y="5975170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b="1" dirty="0" err="1">
                  <a:latin typeface="Raleway" panose="020B0503030101060003" pitchFamily="34" charset="0"/>
                </a:rPr>
                <a:t>Outcome</a:t>
              </a:r>
              <a:r>
                <a:rPr lang="it-IT" sz="750" b="1" dirty="0">
                  <a:latin typeface="Raleway" panose="020B0503030101060003" pitchFamily="34" charset="0"/>
                </a:rPr>
                <a:t> controfattuale</a:t>
              </a:r>
            </a:p>
          </p:txBody>
        </p:sp>
        <p:sp>
          <p:nvSpPr>
            <p:cNvPr id="32" name="Rectangle: Rounded Corners 68">
              <a:extLst>
                <a:ext uri="{FF2B5EF4-FFF2-40B4-BE49-F238E27FC236}">
                  <a16:creationId xmlns:a16="http://schemas.microsoft.com/office/drawing/2014/main" id="{2DFFC4AF-A6FE-471F-8117-94487012AD4A}"/>
                </a:ext>
              </a:extLst>
            </p:cNvPr>
            <p:cNvSpPr/>
            <p:nvPr/>
          </p:nvSpPr>
          <p:spPr>
            <a:xfrm>
              <a:off x="4975322" y="5854625"/>
              <a:ext cx="467640" cy="105741"/>
            </a:xfrm>
            <a:prstGeom prst="roundRect">
              <a:avLst/>
            </a:prstGeom>
            <a:solidFill>
              <a:srgbClr val="4167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0" rIns="27000" bIns="0" anchor="ctr"/>
            <a:lstStyle/>
            <a:p>
              <a:pPr algn="ctr">
                <a:defRPr/>
              </a:pPr>
              <a:endParaRPr lang="it-IT" sz="825">
                <a:latin typeface="Raleway" panose="020B0503030101060003" pitchFamily="34" charset="0"/>
              </a:endParaRPr>
            </a:p>
          </p:txBody>
        </p:sp>
        <p:sp>
          <p:nvSpPr>
            <p:cNvPr id="33" name="TextBox 69">
              <a:extLst>
                <a:ext uri="{FF2B5EF4-FFF2-40B4-BE49-F238E27FC236}">
                  <a16:creationId xmlns:a16="http://schemas.microsoft.com/office/drawing/2014/main" id="{33B298C4-163E-45FF-BE6F-6D2B034A0337}"/>
                </a:ext>
              </a:extLst>
            </p:cNvPr>
            <p:cNvSpPr txBox="1"/>
            <p:nvPr/>
          </p:nvSpPr>
          <p:spPr>
            <a:xfrm>
              <a:off x="5478934" y="5831362"/>
              <a:ext cx="2520175" cy="154381"/>
            </a:xfrm>
            <a:prstGeom prst="rect">
              <a:avLst/>
            </a:prstGeom>
            <a:noFill/>
          </p:spPr>
          <p:txBody>
            <a:bodyPr lIns="27000" tIns="0" rIns="27000" bIns="0" anchor="ctr">
              <a:spAutoFit/>
            </a:bodyPr>
            <a:lstStyle/>
            <a:p>
              <a:pPr>
                <a:defRPr/>
              </a:pPr>
              <a:r>
                <a:rPr lang="it-IT" sz="750" b="1" dirty="0" err="1">
                  <a:latin typeface="Raleway" panose="020B0503030101060003" pitchFamily="34" charset="0"/>
                </a:rPr>
                <a:t>Outcome</a:t>
              </a:r>
              <a:r>
                <a:rPr lang="it-IT" sz="750" b="1" dirty="0">
                  <a:latin typeface="Raleway" panose="020B0503030101060003" pitchFamily="34" charset="0"/>
                </a:rPr>
                <a:t> controfattuale sperimentale</a:t>
              </a:r>
            </a:p>
          </p:txBody>
        </p:sp>
      </p:grpSp>
      <p:sp>
        <p:nvSpPr>
          <p:cNvPr id="12300" name="Rettangolo 2">
            <a:extLst>
              <a:ext uri="{FF2B5EF4-FFF2-40B4-BE49-F238E27FC236}">
                <a16:creationId xmlns:a16="http://schemas.microsoft.com/office/drawing/2014/main" id="{371DC561-19DE-49D3-887E-00EED3DBD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6525" y="4586288"/>
            <a:ext cx="320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800">
                <a:sym typeface="Wingdings" panose="05000000000000000000" pitchFamily="2" charset="2"/>
              </a:rPr>
              <a:t></a:t>
            </a:r>
            <a:endParaRPr lang="it-IT" altLang="it-IT" sz="800"/>
          </a:p>
        </p:txBody>
      </p:sp>
      <p:sp>
        <p:nvSpPr>
          <p:cNvPr id="12301" name="Rettangolo 35">
            <a:extLst>
              <a:ext uri="{FF2B5EF4-FFF2-40B4-BE49-F238E27FC236}">
                <a16:creationId xmlns:a16="http://schemas.microsoft.com/office/drawing/2014/main" id="{AF45A167-97FB-433B-A999-5B047F157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475" y="4271963"/>
            <a:ext cx="322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800">
                <a:sym typeface="Wingdings" panose="05000000000000000000" pitchFamily="2" charset="2"/>
              </a:rPr>
              <a:t></a:t>
            </a:r>
            <a:endParaRPr lang="it-IT" altLang="it-IT" sz="800"/>
          </a:p>
        </p:txBody>
      </p:sp>
      <p:sp>
        <p:nvSpPr>
          <p:cNvPr id="12302" name="Rettangolo 36">
            <a:extLst>
              <a:ext uri="{FF2B5EF4-FFF2-40B4-BE49-F238E27FC236}">
                <a16:creationId xmlns:a16="http://schemas.microsoft.com/office/drawing/2014/main" id="{CD9F4021-5D25-4864-BA56-D05E91AEF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389438"/>
            <a:ext cx="322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800">
                <a:sym typeface="Wingdings" panose="05000000000000000000" pitchFamily="2" charset="2"/>
              </a:rPr>
              <a:t></a:t>
            </a:r>
            <a:endParaRPr lang="it-IT" altLang="it-IT" sz="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4">
            <a:extLst>
              <a:ext uri="{FF2B5EF4-FFF2-40B4-BE49-F238E27FC236}">
                <a16:creationId xmlns:a16="http://schemas.microsoft.com/office/drawing/2014/main" id="{F269AA3A-C423-431E-A0FA-E13D7622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1" y="384233"/>
            <a:ext cx="6678612" cy="36933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34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06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78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5088" indent="-1116013" defTabSz="4572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341313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Progetto | Stage di Matematica</a:t>
            </a:r>
            <a:endParaRPr lang="it-IT" altLang="it-IT" sz="2400" b="1" dirty="0">
              <a:gradFill>
                <a:gsLst>
                  <a:gs pos="0">
                    <a:srgbClr val="036937"/>
                  </a:gs>
                  <a:gs pos="24000">
                    <a:srgbClr val="108C72"/>
                  </a:gs>
                  <a:gs pos="56000">
                    <a:srgbClr val="86BC25"/>
                  </a:gs>
                  <a:gs pos="97326">
                    <a:srgbClr val="FCEA10"/>
                  </a:gs>
                  <a:gs pos="76000">
                    <a:srgbClr val="CFD700"/>
                  </a:gs>
                </a:gsLst>
                <a:lin ang="0" scaled="1"/>
              </a:gradFill>
              <a:latin typeface="Raleway" charset="0"/>
            </a:endParaRP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52C3CAC6-5283-44AE-87AA-51E9CD5A5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850" y="5757863"/>
            <a:ext cx="8794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6C6525A-02A7-4E31-B46A-24AED3948080}" type="slidenum">
              <a:rPr lang="it-IT" altLang="it-IT"/>
              <a:pPr/>
              <a:t>5</a:t>
            </a:fld>
            <a:endParaRPr lang="it-IT" altLang="it-IT"/>
          </a:p>
        </p:txBody>
      </p:sp>
      <p:grpSp>
        <p:nvGrpSpPr>
          <p:cNvPr id="13316" name="Group 27">
            <a:extLst>
              <a:ext uri="{FF2B5EF4-FFF2-40B4-BE49-F238E27FC236}">
                <a16:creationId xmlns:a16="http://schemas.microsoft.com/office/drawing/2014/main" id="{0363638B-9226-486B-9A08-1B1DC60EF8AB}"/>
              </a:ext>
            </a:extLst>
          </p:cNvPr>
          <p:cNvGrpSpPr>
            <a:grpSpLocks/>
          </p:cNvGrpSpPr>
          <p:nvPr/>
        </p:nvGrpSpPr>
        <p:grpSpPr bwMode="auto">
          <a:xfrm>
            <a:off x="246063" y="1776413"/>
            <a:ext cx="8585200" cy="1300162"/>
            <a:chOff x="343136" y="1235436"/>
            <a:chExt cx="11446768" cy="1733596"/>
          </a:xfrm>
        </p:grpSpPr>
        <p:pic>
          <p:nvPicPr>
            <p:cNvPr id="13333" name="Picture 7">
              <a:extLst>
                <a:ext uri="{FF2B5EF4-FFF2-40B4-BE49-F238E27FC236}">
                  <a16:creationId xmlns:a16="http://schemas.microsoft.com/office/drawing/2014/main" id="{EFD1BC00-37C9-4A78-93C4-B3A69F0FC9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62" b="7800"/>
            <a:stretch>
              <a:fillRect/>
            </a:stretch>
          </p:blipFill>
          <p:spPr bwMode="auto">
            <a:xfrm>
              <a:off x="343136" y="1235436"/>
              <a:ext cx="428651" cy="43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Subtitle 2">
              <a:extLst>
                <a:ext uri="{FF2B5EF4-FFF2-40B4-BE49-F238E27FC236}">
                  <a16:creationId xmlns:a16="http://schemas.microsoft.com/office/drawing/2014/main" id="{6A670A02-3A98-4FE0-BBF7-5D63A7EA0E63}"/>
                </a:ext>
              </a:extLst>
            </p:cNvPr>
            <p:cNvSpPr txBox="1">
              <a:spLocks/>
            </p:cNvSpPr>
            <p:nvPr/>
          </p:nvSpPr>
          <p:spPr>
            <a:xfrm>
              <a:off x="946377" y="1334921"/>
              <a:ext cx="10843527" cy="163411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it-IT" sz="900" b="1" dirty="0">
                  <a:solidFill>
                    <a:srgbClr val="108C72"/>
                  </a:solidFill>
                </a:rPr>
                <a:t>Obiettivi del progetto:</a:t>
              </a:r>
              <a:r>
                <a:rPr lang="it-IT" sz="900" dirty="0"/>
                <a:t> L’intervento intende </a:t>
              </a:r>
              <a:r>
                <a:rPr lang="it-IT" sz="900" b="1" dirty="0"/>
                <a:t>sviluppare</a:t>
              </a:r>
              <a:r>
                <a:rPr lang="it-IT" sz="900" dirty="0"/>
                <a:t>:</a:t>
              </a:r>
            </a:p>
            <a:p>
              <a:pPr marL="128588" indent="-128588">
                <a:spcBef>
                  <a:spcPts val="225"/>
                </a:spcBef>
                <a:buFont typeface="Arial" panose="020B0604020202020204" pitchFamily="34" charset="0"/>
                <a:buChar char="•"/>
                <a:defRPr/>
              </a:pPr>
              <a:r>
                <a:rPr lang="it-IT" sz="900" dirty="0"/>
                <a:t>le </a:t>
              </a:r>
              <a:r>
                <a:rPr lang="it-IT" sz="900" b="1" dirty="0"/>
                <a:t>conoscenze matematiche</a:t>
              </a:r>
              <a:r>
                <a:rPr lang="it-IT" sz="900" dirty="0"/>
                <a:t>;</a:t>
              </a:r>
            </a:p>
            <a:p>
              <a:pPr marL="128588" indent="-128588">
                <a:spcBef>
                  <a:spcPts val="225"/>
                </a:spcBef>
                <a:buFont typeface="Arial" panose="020B0604020202020204" pitchFamily="34" charset="0"/>
                <a:buChar char="•"/>
                <a:defRPr/>
              </a:pPr>
              <a:r>
                <a:rPr lang="it-IT" sz="900" dirty="0"/>
                <a:t>le abilità connesse al </a:t>
              </a:r>
              <a:r>
                <a:rPr lang="it-IT" sz="900" b="1" dirty="0" err="1"/>
                <a:t>problem</a:t>
              </a:r>
              <a:r>
                <a:rPr lang="it-IT" sz="900" b="1" dirty="0"/>
                <a:t> solving</a:t>
              </a:r>
              <a:r>
                <a:rPr lang="it-IT" sz="900" dirty="0"/>
                <a:t>: pensare fuori dagli schemi, risolvere per approssimazione, perseveranza, ecc.;</a:t>
              </a:r>
            </a:p>
            <a:p>
              <a:pPr marL="128588" indent="-128588">
                <a:spcBef>
                  <a:spcPts val="225"/>
                </a:spcBef>
                <a:buFont typeface="Arial" panose="020B0604020202020204" pitchFamily="34" charset="0"/>
                <a:buChar char="•"/>
                <a:defRPr/>
              </a:pPr>
              <a:r>
                <a:rPr lang="it-IT" sz="900" dirty="0"/>
                <a:t>la percezione di sé e l’</a:t>
              </a:r>
              <a:r>
                <a:rPr lang="it-IT" sz="900" b="1" dirty="0"/>
                <a:t>autostima</a:t>
              </a:r>
              <a:r>
                <a:rPr lang="it-IT" sz="900" dirty="0"/>
                <a:t>;</a:t>
              </a:r>
            </a:p>
            <a:p>
              <a:pPr marL="128588" indent="-128588">
                <a:spcBef>
                  <a:spcPts val="225"/>
                </a:spcBef>
                <a:buFont typeface="Arial" panose="020B0604020202020204" pitchFamily="34" charset="0"/>
                <a:buChar char="•"/>
                <a:defRPr/>
              </a:pPr>
              <a:r>
                <a:rPr lang="it-IT" sz="900" dirty="0"/>
                <a:t>le </a:t>
              </a:r>
              <a:r>
                <a:rPr lang="it-IT" sz="900" b="1" dirty="0"/>
                <a:t>preferenze per le materie scientifiche e matematiche.</a:t>
              </a:r>
            </a:p>
          </p:txBody>
        </p:sp>
      </p:grpSp>
      <p:grpSp>
        <p:nvGrpSpPr>
          <p:cNvPr id="13317" name="Group 26">
            <a:extLst>
              <a:ext uri="{FF2B5EF4-FFF2-40B4-BE49-F238E27FC236}">
                <a16:creationId xmlns:a16="http://schemas.microsoft.com/office/drawing/2014/main" id="{31E9F815-145C-4570-A157-6506DA9FA891}"/>
              </a:ext>
            </a:extLst>
          </p:cNvPr>
          <p:cNvGrpSpPr>
            <a:grpSpLocks/>
          </p:cNvGrpSpPr>
          <p:nvPr/>
        </p:nvGrpSpPr>
        <p:grpSpPr bwMode="auto">
          <a:xfrm>
            <a:off x="349250" y="3216275"/>
            <a:ext cx="8558213" cy="323850"/>
            <a:chOff x="377612" y="1833169"/>
            <a:chExt cx="11412292" cy="432000"/>
          </a:xfrm>
        </p:grpSpPr>
        <p:pic>
          <p:nvPicPr>
            <p:cNvPr id="40" name="Picture 10">
              <a:extLst>
                <a:ext uri="{FF2B5EF4-FFF2-40B4-BE49-F238E27FC236}">
                  <a16:creationId xmlns:a16="http://schemas.microsoft.com/office/drawing/2014/main" id="{1088E795-2589-4F7B-9C5D-D5C4C14A2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77612" y="1833169"/>
              <a:ext cx="432000" cy="432000"/>
            </a:xfrm>
            <a:prstGeom prst="rect">
              <a:avLst/>
            </a:prstGeom>
          </p:spPr>
        </p:pic>
        <p:sp>
          <p:nvSpPr>
            <p:cNvPr id="13332" name="Subtitle 2">
              <a:extLst>
                <a:ext uri="{FF2B5EF4-FFF2-40B4-BE49-F238E27FC236}">
                  <a16:creationId xmlns:a16="http://schemas.microsoft.com/office/drawing/2014/main" id="{82DB72EB-AD35-48EE-ABB5-E13117D35B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653" y="1931820"/>
              <a:ext cx="10843251" cy="26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Audience target: </a:t>
              </a:r>
              <a:r>
                <a:rPr lang="it-IT" altLang="it-IT" sz="900">
                  <a:latin typeface="Raleway" charset="0"/>
                  <a:cs typeface="Raleway" charset="0"/>
                </a:rPr>
                <a:t>Gli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studenti migliori nelle discipline matematiche delle classi I, II, III e IV delle scuole superiori del Piemonte e del ponente ligure</a:t>
              </a:r>
              <a:endParaRPr lang="it-IT" altLang="it-IT" sz="900">
                <a:latin typeface="Raleway" charset="0"/>
                <a:cs typeface="Raleway" charset="0"/>
              </a:endParaRPr>
            </a:p>
          </p:txBody>
        </p:sp>
      </p:grpSp>
      <p:grpSp>
        <p:nvGrpSpPr>
          <p:cNvPr id="13318" name="Group 29">
            <a:extLst>
              <a:ext uri="{FF2B5EF4-FFF2-40B4-BE49-F238E27FC236}">
                <a16:creationId xmlns:a16="http://schemas.microsoft.com/office/drawing/2014/main" id="{873E6BEF-E812-4A4F-BE12-7697E23B1A5C}"/>
              </a:ext>
            </a:extLst>
          </p:cNvPr>
          <p:cNvGrpSpPr>
            <a:grpSpLocks/>
          </p:cNvGrpSpPr>
          <p:nvPr/>
        </p:nvGrpSpPr>
        <p:grpSpPr bwMode="auto">
          <a:xfrm>
            <a:off x="317500" y="3752336"/>
            <a:ext cx="8585200" cy="750887"/>
            <a:chOff x="343135" y="2964731"/>
            <a:chExt cx="11446769" cy="1001816"/>
          </a:xfrm>
        </p:grpSpPr>
        <p:pic>
          <p:nvPicPr>
            <p:cNvPr id="43" name="Picture 14">
              <a:extLst>
                <a:ext uri="{FF2B5EF4-FFF2-40B4-BE49-F238E27FC236}">
                  <a16:creationId xmlns:a16="http://schemas.microsoft.com/office/drawing/2014/main" id="{C9FF46A3-95E8-45ED-AD61-EEE94A8BD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43135" y="2964731"/>
              <a:ext cx="433232" cy="432000"/>
            </a:xfrm>
            <a:prstGeom prst="rect">
              <a:avLst/>
            </a:prstGeom>
          </p:spPr>
        </p:pic>
        <p:sp>
          <p:nvSpPr>
            <p:cNvPr id="13330" name="Subtitle 2">
              <a:extLst>
                <a:ext uri="{FF2B5EF4-FFF2-40B4-BE49-F238E27FC236}">
                  <a16:creationId xmlns:a16="http://schemas.microsoft.com/office/drawing/2014/main" id="{0B9BABA4-F38E-4D9B-962C-200188BE2B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654" y="3085111"/>
              <a:ext cx="10843250" cy="881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Modalità di realizzazione: </a:t>
              </a:r>
              <a:r>
                <a:rPr lang="it-IT" altLang="it-IT" sz="900" b="1" dirty="0">
                  <a:latin typeface="Raleway" charset="0"/>
                  <a:cs typeface="Raleway" charset="0"/>
                </a:rPr>
                <a:t>lo</a:t>
              </a:r>
              <a:r>
                <a:rPr lang="it-IT" altLang="it-IT" sz="9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 </a:t>
              </a:r>
              <a:r>
                <a:rPr lang="it-IT" altLang="it-IT" sz="900" b="1" dirty="0">
                  <a:latin typeface="Raleway" charset="0"/>
                  <a:cs typeface="Raleway" charset="0"/>
                </a:rPr>
                <a:t>stage sviluppa un programma extra-curriculare di matematica di tipo “applicato”</a:t>
              </a:r>
              <a:r>
                <a:rPr lang="it-IT" altLang="it-IT" sz="900" dirty="0">
                  <a:latin typeface="Raleway" charset="0"/>
                  <a:cs typeface="Raleway" charset="0"/>
                </a:rPr>
                <a:t> . Gli studenti lavorano in gruppi di 5-7 persone per risolvere esercizi specifici per la loro età, utilizzando materiali e strumenti alternativi, con l’aiuto occasionale degli insegnanti. Lo stage si svolge in un residence nelle montagne.</a:t>
              </a:r>
              <a:endParaRPr lang="it-IT" altLang="it-IT" sz="900" b="1" dirty="0">
                <a:latin typeface="Raleway" charset="0"/>
                <a:cs typeface="Raleway" charset="0"/>
              </a:endParaRPr>
            </a:p>
          </p:txBody>
        </p:sp>
      </p:grpSp>
      <p:cxnSp>
        <p:nvCxnSpPr>
          <p:cNvPr id="45" name="Straight Connector 31">
            <a:extLst>
              <a:ext uri="{FF2B5EF4-FFF2-40B4-BE49-F238E27FC236}">
                <a16:creationId xmlns:a16="http://schemas.microsoft.com/office/drawing/2014/main" id="{CFF39BDB-B125-4CB2-98CD-A08608ECE1DA}"/>
              </a:ext>
            </a:extLst>
          </p:cNvPr>
          <p:cNvCxnSpPr/>
          <p:nvPr/>
        </p:nvCxnSpPr>
        <p:spPr>
          <a:xfrm>
            <a:off x="776288" y="3117850"/>
            <a:ext cx="7839075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>
            <a:extLst>
              <a:ext uri="{FF2B5EF4-FFF2-40B4-BE49-F238E27FC236}">
                <a16:creationId xmlns:a16="http://schemas.microsoft.com/office/drawing/2014/main" id="{2D8D9929-F52C-4251-8F89-9D742163EE4B}"/>
              </a:ext>
            </a:extLst>
          </p:cNvPr>
          <p:cNvCxnSpPr/>
          <p:nvPr/>
        </p:nvCxnSpPr>
        <p:spPr>
          <a:xfrm>
            <a:off x="879475" y="3641725"/>
            <a:ext cx="7840663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21" name="Group 34">
            <a:extLst>
              <a:ext uri="{FF2B5EF4-FFF2-40B4-BE49-F238E27FC236}">
                <a16:creationId xmlns:a16="http://schemas.microsoft.com/office/drawing/2014/main" id="{C4493539-80B6-4577-AC8A-D38EF942CA94}"/>
              </a:ext>
            </a:extLst>
          </p:cNvPr>
          <p:cNvGrpSpPr>
            <a:grpSpLocks/>
          </p:cNvGrpSpPr>
          <p:nvPr/>
        </p:nvGrpSpPr>
        <p:grpSpPr bwMode="auto">
          <a:xfrm>
            <a:off x="317500" y="4665663"/>
            <a:ext cx="8589963" cy="323850"/>
            <a:chOff x="336996" y="4324417"/>
            <a:chExt cx="11452908" cy="432000"/>
          </a:xfrm>
        </p:grpSpPr>
        <p:pic>
          <p:nvPicPr>
            <p:cNvPr id="48" name="Picture 18">
              <a:extLst>
                <a:ext uri="{FF2B5EF4-FFF2-40B4-BE49-F238E27FC236}">
                  <a16:creationId xmlns:a16="http://schemas.microsoft.com/office/drawing/2014/main" id="{CBF227F7-4F95-4B33-BC06-10F5CB9C9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6996" y="4324417"/>
              <a:ext cx="430964" cy="432000"/>
            </a:xfrm>
            <a:prstGeom prst="rect">
              <a:avLst/>
            </a:prstGeom>
          </p:spPr>
        </p:pic>
        <p:sp>
          <p:nvSpPr>
            <p:cNvPr id="13328" name="Subtitle 2">
              <a:extLst>
                <a:ext uri="{FF2B5EF4-FFF2-40B4-BE49-F238E27FC236}">
                  <a16:creationId xmlns:a16="http://schemas.microsoft.com/office/drawing/2014/main" id="{842BC27E-B193-4A34-852C-C7D9B662F1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368" y="4465597"/>
              <a:ext cx="10891536" cy="26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Durata:</a:t>
              </a:r>
              <a:r>
                <a:rPr lang="it-IT" altLang="it-IT" sz="900">
                  <a:latin typeface="Raleway" charset="0"/>
                  <a:cs typeface="Raleway" charset="0"/>
                </a:rPr>
                <a:t>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3 giorni</a:t>
              </a:r>
            </a:p>
          </p:txBody>
        </p:sp>
      </p:grpSp>
      <p:grpSp>
        <p:nvGrpSpPr>
          <p:cNvPr id="13322" name="Group 36">
            <a:extLst>
              <a:ext uri="{FF2B5EF4-FFF2-40B4-BE49-F238E27FC236}">
                <a16:creationId xmlns:a16="http://schemas.microsoft.com/office/drawing/2014/main" id="{B09AC838-6569-4BE4-A6A4-6520E6630268}"/>
              </a:ext>
            </a:extLst>
          </p:cNvPr>
          <p:cNvGrpSpPr>
            <a:grpSpLocks/>
          </p:cNvGrpSpPr>
          <p:nvPr/>
        </p:nvGrpSpPr>
        <p:grpSpPr bwMode="auto">
          <a:xfrm>
            <a:off x="358751" y="5206564"/>
            <a:ext cx="8589963" cy="609600"/>
            <a:chOff x="336996" y="5496473"/>
            <a:chExt cx="11452908" cy="811396"/>
          </a:xfrm>
        </p:grpSpPr>
        <p:pic>
          <p:nvPicPr>
            <p:cNvPr id="13325" name="Picture 23">
              <a:extLst>
                <a:ext uri="{FF2B5EF4-FFF2-40B4-BE49-F238E27FC236}">
                  <a16:creationId xmlns:a16="http://schemas.microsoft.com/office/drawing/2014/main" id="{696C7249-6870-4910-9DEF-229147733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996" y="5496473"/>
              <a:ext cx="472616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Subtitle 2">
              <a:extLst>
                <a:ext uri="{FF2B5EF4-FFF2-40B4-BE49-F238E27FC236}">
                  <a16:creationId xmlns:a16="http://schemas.microsoft.com/office/drawing/2014/main" id="{A25011E8-B97B-4B50-AEEF-D00BD73180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368" y="5563222"/>
              <a:ext cx="10891536" cy="74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Valore economico del progetto: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295.000 euro</a:t>
              </a:r>
              <a:r>
                <a:rPr lang="it-IT" altLang="it-IT" sz="900">
                  <a:latin typeface="Raleway" charset="0"/>
                  <a:cs typeface="Raleway" charset="0"/>
                </a:rPr>
                <a:t>, comprensivo di Festa della Matematica (progetto annesso ma non incluso nella valutazione)</a:t>
              </a:r>
              <a:endParaRPr lang="it-IT" altLang="it-IT" sz="900" b="1">
                <a:latin typeface="Raleway" charset="0"/>
                <a:cs typeface="Raleway" charset="0"/>
              </a:endParaRPr>
            </a:p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Finanziamento della Compagnia di San Paolo: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140.000 euro</a:t>
              </a:r>
              <a:endParaRPr lang="it-IT" altLang="it-IT" sz="900">
                <a:latin typeface="Raleway" charset="0"/>
                <a:cs typeface="Raleway" charset="0"/>
              </a:endParaRPr>
            </a:p>
          </p:txBody>
        </p:sp>
      </p:grpSp>
      <p:cxnSp>
        <p:nvCxnSpPr>
          <p:cNvPr id="53" name="Straight Connector 39">
            <a:extLst>
              <a:ext uri="{FF2B5EF4-FFF2-40B4-BE49-F238E27FC236}">
                <a16:creationId xmlns:a16="http://schemas.microsoft.com/office/drawing/2014/main" id="{60FA1608-9303-4C6C-AF50-FB8B249C1B0A}"/>
              </a:ext>
            </a:extLst>
          </p:cNvPr>
          <p:cNvCxnSpPr/>
          <p:nvPr/>
        </p:nvCxnSpPr>
        <p:spPr>
          <a:xfrm>
            <a:off x="842963" y="4635500"/>
            <a:ext cx="7840662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40">
            <a:extLst>
              <a:ext uri="{FF2B5EF4-FFF2-40B4-BE49-F238E27FC236}">
                <a16:creationId xmlns:a16="http://schemas.microsoft.com/office/drawing/2014/main" id="{FE427A55-D466-4780-86C4-457397DBAC15}"/>
              </a:ext>
            </a:extLst>
          </p:cNvPr>
          <p:cNvCxnSpPr/>
          <p:nvPr/>
        </p:nvCxnSpPr>
        <p:spPr>
          <a:xfrm>
            <a:off x="831850" y="5048250"/>
            <a:ext cx="7839075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2778D3-745D-4D22-91F5-AF553775DEE4}"/>
              </a:ext>
            </a:extLst>
          </p:cNvPr>
          <p:cNvSpPr txBox="1">
            <a:spLocks/>
          </p:cNvSpPr>
          <p:nvPr/>
        </p:nvSpPr>
        <p:spPr>
          <a:xfrm>
            <a:off x="268357" y="224738"/>
            <a:ext cx="7611011" cy="465282"/>
          </a:xfrm>
          <a:prstGeom prst="rect">
            <a:avLst/>
          </a:prstGeom>
        </p:spPr>
        <p:txBody>
          <a:bodyPr/>
          <a:lstStyle>
            <a:lvl1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7938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15875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623813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831750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Disegno di monitoraggio e valutazione | Stage di Matematica</a:t>
            </a:r>
            <a:endParaRPr lang="it-IT" sz="2400" b="1" dirty="0"/>
          </a:p>
        </p:txBody>
      </p:sp>
      <p:sp>
        <p:nvSpPr>
          <p:cNvPr id="14339" name="Slide Number Placeholder 3">
            <a:extLst>
              <a:ext uri="{FF2B5EF4-FFF2-40B4-BE49-F238E27FC236}">
                <a16:creationId xmlns:a16="http://schemas.microsoft.com/office/drawing/2014/main" id="{F77B0E79-AF70-4A23-B874-8D2BD5B73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850" y="6535738"/>
            <a:ext cx="8794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98671C6-8072-4841-99F2-8D4F8CD7DB5F}" type="slidenum">
              <a:rPr lang="it-IT" altLang="it-IT"/>
              <a:pPr/>
              <a:t>6</a:t>
            </a:fld>
            <a:endParaRPr lang="it-IT" altLang="it-IT"/>
          </a:p>
        </p:txBody>
      </p:sp>
      <p:grpSp>
        <p:nvGrpSpPr>
          <p:cNvPr id="14340" name="Group 29">
            <a:extLst>
              <a:ext uri="{FF2B5EF4-FFF2-40B4-BE49-F238E27FC236}">
                <a16:creationId xmlns:a16="http://schemas.microsoft.com/office/drawing/2014/main" id="{64E45E6A-D053-4AA3-93E2-8929E67FF2D1}"/>
              </a:ext>
            </a:extLst>
          </p:cNvPr>
          <p:cNvGrpSpPr>
            <a:grpSpLocks/>
          </p:cNvGrpSpPr>
          <p:nvPr/>
        </p:nvGrpSpPr>
        <p:grpSpPr bwMode="auto">
          <a:xfrm>
            <a:off x="268357" y="1603094"/>
            <a:ext cx="8577263" cy="498992"/>
            <a:chOff x="569639" y="1479817"/>
            <a:chExt cx="11436828" cy="665121"/>
          </a:xfrm>
        </p:grpSpPr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CA3818F5-A483-4ACD-9A37-E3038E582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69639" y="1712938"/>
              <a:ext cx="433231" cy="432000"/>
            </a:xfrm>
            <a:prstGeom prst="rect">
              <a:avLst/>
            </a:prstGeom>
          </p:spPr>
        </p:pic>
        <p:sp>
          <p:nvSpPr>
            <p:cNvPr id="14354" name="Subtitle 2">
              <a:extLst>
                <a:ext uri="{FF2B5EF4-FFF2-40B4-BE49-F238E27FC236}">
                  <a16:creationId xmlns:a16="http://schemas.microsoft.com/office/drawing/2014/main" id="{ED56A6A5-B83E-4B12-A402-5780E124C6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3156" y="1479817"/>
              <a:ext cx="10833311" cy="26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 dirty="0">
                  <a:solidFill>
                    <a:srgbClr val="108C72"/>
                  </a:solidFill>
                  <a:latin typeface="Raleway" charset="0"/>
                  <a:cs typeface="Raleway" charset="0"/>
                </a:rPr>
                <a:t>Obiettivi :</a:t>
              </a:r>
              <a:endParaRPr lang="it-IT" altLang="it-IT" sz="900" dirty="0">
                <a:latin typeface="Raleway" charset="0"/>
                <a:cs typeface="Raleway" charset="0"/>
              </a:endParaRPr>
            </a:p>
          </p:txBody>
        </p:sp>
      </p:grpSp>
      <p:grpSp>
        <p:nvGrpSpPr>
          <p:cNvPr id="14341" name="Group 25">
            <a:extLst>
              <a:ext uri="{FF2B5EF4-FFF2-40B4-BE49-F238E27FC236}">
                <a16:creationId xmlns:a16="http://schemas.microsoft.com/office/drawing/2014/main" id="{FFADBE07-FF56-447B-BFDA-595E01DAC2CE}"/>
              </a:ext>
            </a:extLst>
          </p:cNvPr>
          <p:cNvGrpSpPr>
            <a:grpSpLocks/>
          </p:cNvGrpSpPr>
          <p:nvPr/>
        </p:nvGrpSpPr>
        <p:grpSpPr bwMode="auto">
          <a:xfrm>
            <a:off x="293688" y="3979863"/>
            <a:ext cx="8270875" cy="1663700"/>
            <a:chOff x="510346" y="3273639"/>
            <a:chExt cx="11496121" cy="1849575"/>
          </a:xfrm>
        </p:grpSpPr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9CCF2BF3-531B-4DBF-966E-0CAE2520E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10346" y="3365903"/>
              <a:ext cx="431999" cy="432000"/>
            </a:xfrm>
            <a:prstGeom prst="rect">
              <a:avLst/>
            </a:prstGeom>
          </p:spPr>
        </p:pic>
        <p:sp>
          <p:nvSpPr>
            <p:cNvPr id="11" name="Subtitle 2">
              <a:extLst>
                <a:ext uri="{FF2B5EF4-FFF2-40B4-BE49-F238E27FC236}">
                  <a16:creationId xmlns:a16="http://schemas.microsoft.com/office/drawing/2014/main" id="{3CDFA641-FFAF-4AE4-ADBD-09E874E59FC1}"/>
                </a:ext>
              </a:extLst>
            </p:cNvPr>
            <p:cNvSpPr txBox="1">
              <a:spLocks/>
            </p:cNvSpPr>
            <p:nvPr/>
          </p:nvSpPr>
          <p:spPr>
            <a:xfrm>
              <a:off x="1172311" y="3273639"/>
              <a:ext cx="10834156" cy="184957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it-IT" sz="900" b="1" dirty="0">
                  <a:solidFill>
                    <a:srgbClr val="108C72"/>
                  </a:solidFill>
                </a:rPr>
                <a:t>Metodologia: </a:t>
              </a:r>
              <a:r>
                <a:rPr lang="it-IT" sz="825" dirty="0"/>
                <a:t>La valutazione segue un approccio controfattuale sperimentale. E’ stato impostato un esperimento sul campo articolato in 3 fasi:</a:t>
              </a:r>
            </a:p>
            <a:p>
              <a:pPr algn="just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it-IT" sz="825" b="1" dirty="0"/>
                <a:t>Fase 1. Questionario </a:t>
              </a:r>
              <a:r>
                <a:rPr lang="it-IT" sz="825" b="1" dirty="0" err="1"/>
                <a:t>pre</a:t>
              </a:r>
              <a:r>
                <a:rPr lang="it-IT" sz="825" b="1" dirty="0"/>
                <a:t>-stage e randomizzazione</a:t>
              </a:r>
              <a:r>
                <a:rPr lang="it-IT" sz="825" dirty="0"/>
                <a:t>. A tutti gli studenti segnalati quali potenziali partecipanti allo stage viene proposto un questionario per rilevare: le caratteristiche socio-demografiche e le esperienze pregresse allo stage di matematica; i tratti psicologici; le intenzioni per il futuro; le capacità di risolvere problemi matematici. Si procede dunque alla randomizzazione e si controlla che il gruppo trattato (ammesso allo stage) e quello di controllo (non ammesso allo stage) non differiscano in modo sistematico rispetto alle caratteristiche socio-demografiche e alle conoscenze matematiche.</a:t>
              </a:r>
            </a:p>
            <a:p>
              <a:pPr algn="just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it-IT" sz="825" b="1" dirty="0"/>
                <a:t>Fase2. Trattamento e questionario stage. </a:t>
              </a:r>
              <a:r>
                <a:rPr lang="it-IT" sz="825" dirty="0"/>
                <a:t>Gli studenti selezionati nel gruppo trattato si recano a Bardonecchia per frequentare lo stage. Durante lo stage sono state osservate e rilevate attraverso questionario: dinamiche di gruppo (leader, peer tutoring, etc.), peer </a:t>
              </a:r>
              <a:r>
                <a:rPr lang="it-IT" sz="825" dirty="0" err="1"/>
                <a:t>assessment</a:t>
              </a:r>
              <a:r>
                <a:rPr lang="it-IT" sz="825" dirty="0"/>
                <a:t> (valutazione tra compagni), relazioni sociali (network), composizione dei tavoli, performance del gruppo nel tempo.</a:t>
              </a:r>
            </a:p>
            <a:p>
              <a:pPr algn="just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it-IT" sz="825" b="1" dirty="0"/>
                <a:t>Fase 3.</a:t>
              </a:r>
              <a:r>
                <a:rPr lang="it-IT" sz="825" dirty="0"/>
                <a:t> </a:t>
              </a:r>
              <a:r>
                <a:rPr lang="it-IT" sz="825" b="1" dirty="0"/>
                <a:t>Questionario post-stage. </a:t>
              </a:r>
              <a:r>
                <a:rPr lang="it-IT" sz="825" dirty="0"/>
                <a:t>Al rientro dello stage di Bardonecchia</a:t>
              </a:r>
              <a:r>
                <a:rPr lang="it-IT" sz="825" b="1" dirty="0"/>
                <a:t> </a:t>
              </a:r>
              <a:r>
                <a:rPr lang="it-IT" sz="825" dirty="0"/>
                <a:t>gli studenti  rispondono ad un nuovo questionario con focus su: tratti psicologici, problemi matematici, orientamento verso gli studi superiori, percezione delle proprie capacità.</a:t>
              </a:r>
            </a:p>
            <a:p>
              <a:pPr algn="just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defRPr/>
              </a:pPr>
              <a:r>
                <a:rPr lang="it-IT" sz="825" b="1" dirty="0"/>
                <a:t>L’analisi di implementazione è svolta attraverso l’osservazione sul campo.</a:t>
              </a:r>
            </a:p>
          </p:txBody>
        </p:sp>
      </p:grpSp>
      <p:grpSp>
        <p:nvGrpSpPr>
          <p:cNvPr id="14342" name="Group 30">
            <a:extLst>
              <a:ext uri="{FF2B5EF4-FFF2-40B4-BE49-F238E27FC236}">
                <a16:creationId xmlns:a16="http://schemas.microsoft.com/office/drawing/2014/main" id="{134C9CCB-6607-4200-A25D-E71C7C08A8A4}"/>
              </a:ext>
            </a:extLst>
          </p:cNvPr>
          <p:cNvGrpSpPr>
            <a:grpSpLocks/>
          </p:cNvGrpSpPr>
          <p:nvPr/>
        </p:nvGrpSpPr>
        <p:grpSpPr bwMode="auto">
          <a:xfrm>
            <a:off x="268288" y="3279775"/>
            <a:ext cx="8228012" cy="479425"/>
            <a:chOff x="569639" y="2184031"/>
            <a:chExt cx="10161308" cy="639677"/>
          </a:xfrm>
        </p:grpSpPr>
        <p:sp>
          <p:nvSpPr>
            <p:cNvPr id="14349" name="Subtitle 2">
              <a:extLst>
                <a:ext uri="{FF2B5EF4-FFF2-40B4-BE49-F238E27FC236}">
                  <a16:creationId xmlns:a16="http://schemas.microsoft.com/office/drawing/2014/main" id="{E489B2CC-F1CE-4D77-88EF-B5AF2A7C3E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3156" y="2250046"/>
              <a:ext cx="9557791" cy="573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11160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defTabSz="914400" eaLnBrk="1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r>
                <a:rPr lang="it-IT" altLang="it-IT" sz="900" b="1">
                  <a:solidFill>
                    <a:srgbClr val="108C72"/>
                  </a:solidFill>
                  <a:latin typeface="Raleway" charset="0"/>
                  <a:cs typeface="Raleway" charset="0"/>
                </a:rPr>
                <a:t>Popolazione di riferimento:</a:t>
              </a:r>
              <a:r>
                <a:rPr lang="it-IT" altLang="it-IT" sz="900">
                  <a:latin typeface="Raleway" charset="0"/>
                  <a:cs typeface="Raleway" charset="0"/>
                </a:rPr>
                <a:t> </a:t>
              </a:r>
              <a:r>
                <a:rPr lang="it-IT" altLang="it-IT" sz="900" b="1">
                  <a:latin typeface="Raleway" charset="0"/>
                  <a:cs typeface="Raleway" charset="0"/>
                </a:rPr>
                <a:t>1.688 studenti </a:t>
              </a:r>
              <a:r>
                <a:rPr lang="it-IT" altLang="it-IT" sz="900">
                  <a:latin typeface="Raleway" charset="0"/>
                  <a:cs typeface="Raleway" charset="0"/>
                </a:rPr>
                <a:t>selezionati tra i migliori studenti nelle discipline matematiche delle scuole superiori del Piemonte dalla classe I alla classe IV. </a:t>
              </a:r>
            </a:p>
          </p:txBody>
        </p:sp>
        <p:pic>
          <p:nvPicPr>
            <p:cNvPr id="14" name="Picture 24">
              <a:extLst>
                <a:ext uri="{FF2B5EF4-FFF2-40B4-BE49-F238E27FC236}">
                  <a16:creationId xmlns:a16="http://schemas.microsoft.com/office/drawing/2014/main" id="{AF6F7F3B-9D72-4718-9A85-0163FAA5B0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2287" t="10019" r="11853" b="11355"/>
            <a:stretch/>
          </p:blipFill>
          <p:spPr>
            <a:xfrm>
              <a:off x="569639" y="2184031"/>
              <a:ext cx="468000" cy="485063"/>
            </a:xfrm>
            <a:prstGeom prst="rect">
              <a:avLst/>
            </a:prstGeom>
          </p:spPr>
        </p:pic>
      </p:grpSp>
      <p:cxnSp>
        <p:nvCxnSpPr>
          <p:cNvPr id="15" name="Straight Connector 31">
            <a:extLst>
              <a:ext uri="{FF2B5EF4-FFF2-40B4-BE49-F238E27FC236}">
                <a16:creationId xmlns:a16="http://schemas.microsoft.com/office/drawing/2014/main" id="{BF02AC7E-2CAA-4E16-9C34-5C3390C33D78}"/>
              </a:ext>
            </a:extLst>
          </p:cNvPr>
          <p:cNvCxnSpPr/>
          <p:nvPr/>
        </p:nvCxnSpPr>
        <p:spPr>
          <a:xfrm>
            <a:off x="776288" y="3279775"/>
            <a:ext cx="7839075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2">
            <a:extLst>
              <a:ext uri="{FF2B5EF4-FFF2-40B4-BE49-F238E27FC236}">
                <a16:creationId xmlns:a16="http://schemas.microsoft.com/office/drawing/2014/main" id="{E1634880-968D-46F1-BFC6-66404E822749}"/>
              </a:ext>
            </a:extLst>
          </p:cNvPr>
          <p:cNvCxnSpPr/>
          <p:nvPr/>
        </p:nvCxnSpPr>
        <p:spPr>
          <a:xfrm>
            <a:off x="787400" y="3889375"/>
            <a:ext cx="7840663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>
            <a:extLst>
              <a:ext uri="{FF2B5EF4-FFF2-40B4-BE49-F238E27FC236}">
                <a16:creationId xmlns:a16="http://schemas.microsoft.com/office/drawing/2014/main" id="{59871624-04B1-458B-9797-5C43DA8EF2AA}"/>
              </a:ext>
            </a:extLst>
          </p:cNvPr>
          <p:cNvSpPr txBox="1">
            <a:spLocks/>
          </p:cNvSpPr>
          <p:nvPr/>
        </p:nvSpPr>
        <p:spPr>
          <a:xfrm>
            <a:off x="712969" y="1854464"/>
            <a:ext cx="8124825" cy="125412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8588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Analizzare le modalità di implementazione del programma;</a:t>
            </a:r>
          </a:p>
          <a:p>
            <a:pPr marL="128588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Misurare la capacità del programma di potenziare le conoscenze matematiche dei partecipanti;</a:t>
            </a:r>
          </a:p>
          <a:p>
            <a:pPr marL="128588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Indagare l’adeguatezza del criterio di selezione dei partecipanti;</a:t>
            </a:r>
          </a:p>
          <a:p>
            <a:pPr marL="128588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Evidenziare l’esistenza di ulteriori benefici generati dallo stage. In particolare, l’intervento può influire:</a:t>
            </a:r>
          </a:p>
          <a:p>
            <a:pPr marL="671513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sulla percezione di sé e sull’autostima, perché gli individui ricevono un’informazione sulla loro posizione nella distribuzione delle abilità;</a:t>
            </a:r>
          </a:p>
          <a:p>
            <a:pPr marL="671513" indent="-128588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sulle preferenze per le materie scientifiche e matematiche.</a:t>
            </a:r>
          </a:p>
          <a:p>
            <a:pPr marL="257175" indent="-257175">
              <a:spcBef>
                <a:spcPts val="0"/>
              </a:spcBef>
              <a:buFont typeface="+mj-lt"/>
              <a:buAutoNum type="arabicPeriod"/>
              <a:defRPr/>
            </a:pPr>
            <a:endParaRPr lang="it-IT" sz="900" dirty="0"/>
          </a:p>
        </p:txBody>
      </p:sp>
      <p:sp>
        <p:nvSpPr>
          <p:cNvPr id="14346" name="Subtitle 2">
            <a:extLst>
              <a:ext uri="{FF2B5EF4-FFF2-40B4-BE49-F238E27FC236}">
                <a16:creationId xmlns:a16="http://schemas.microsoft.com/office/drawing/2014/main" id="{4FBDF4EB-B918-48D0-84A7-E82B4313E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8" y="5916613"/>
            <a:ext cx="81248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111601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it-IT" altLang="it-IT" sz="900" b="1" dirty="0">
                <a:solidFill>
                  <a:srgbClr val="108C72"/>
                </a:solidFill>
                <a:latin typeface="Raleway" charset="0"/>
                <a:cs typeface="Raleway" charset="0"/>
              </a:rPr>
              <a:t>Responsabili della valutazione:</a:t>
            </a:r>
            <a:r>
              <a:rPr lang="it-IT" altLang="it-IT" sz="900" dirty="0">
                <a:latin typeface="Raleway" charset="0"/>
                <a:cs typeface="Raleway" charset="0"/>
              </a:rPr>
              <a:t> Ainoa Aparicio Fenoll (Università di Torino), Flavia Coda Moscarola (Compagnia di San Paolo - Direzione Pianificazione, Studi e Valutazione) e Sarah Zaccagni (Università di Torino).</a:t>
            </a:r>
          </a:p>
        </p:txBody>
      </p:sp>
      <p:pic>
        <p:nvPicPr>
          <p:cNvPr id="14347" name="Picture 17">
            <a:extLst>
              <a:ext uri="{FF2B5EF4-FFF2-40B4-BE49-F238E27FC236}">
                <a16:creationId xmlns:a16="http://schemas.microsoft.com/office/drawing/2014/main" id="{C8FEC500-2CB5-4866-AADE-C523BFEE2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597852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8">
            <a:extLst>
              <a:ext uri="{FF2B5EF4-FFF2-40B4-BE49-F238E27FC236}">
                <a16:creationId xmlns:a16="http://schemas.microsoft.com/office/drawing/2014/main" id="{AD915DDD-C50B-4484-BA4C-1059A4A9E432}"/>
              </a:ext>
            </a:extLst>
          </p:cNvPr>
          <p:cNvCxnSpPr/>
          <p:nvPr/>
        </p:nvCxnSpPr>
        <p:spPr>
          <a:xfrm>
            <a:off x="776288" y="5802313"/>
            <a:ext cx="7839075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2">
            <a:extLst>
              <a:ext uri="{FF2B5EF4-FFF2-40B4-BE49-F238E27FC236}">
                <a16:creationId xmlns:a16="http://schemas.microsoft.com/office/drawing/2014/main" id="{B074AC83-CE63-48E8-A7D0-591786607B91}"/>
              </a:ext>
            </a:extLst>
          </p:cNvPr>
          <p:cNvSpPr/>
          <p:nvPr/>
        </p:nvSpPr>
        <p:spPr>
          <a:xfrm>
            <a:off x="400050" y="5318125"/>
            <a:ext cx="3983038" cy="98583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25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C15F01B-C187-46B8-AF0B-61BD369A0AF8}"/>
              </a:ext>
            </a:extLst>
          </p:cNvPr>
          <p:cNvSpPr txBox="1">
            <a:spLocks/>
          </p:cNvSpPr>
          <p:nvPr/>
        </p:nvSpPr>
        <p:spPr>
          <a:xfrm>
            <a:off x="354256" y="419278"/>
            <a:ext cx="7646452" cy="4652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341313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7938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15875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623813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831750" algn="ctr" defTabSz="342231" rtl="0" fontAlgn="base">
              <a:spcBef>
                <a:spcPct val="0"/>
              </a:spcBef>
              <a:spcAft>
                <a:spcPct val="0"/>
              </a:spcAft>
              <a:defRPr sz="3275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it-IT" sz="2400" b="1" dirty="0">
                <a:gradFill flip="none" rotWithShape="1">
                  <a:gsLst>
                    <a:gs pos="0">
                      <a:srgbClr val="036937"/>
                    </a:gs>
                    <a:gs pos="24000">
                      <a:srgbClr val="108C72"/>
                    </a:gs>
                    <a:gs pos="56000">
                      <a:srgbClr val="86BC25"/>
                    </a:gs>
                    <a:gs pos="97326">
                      <a:srgbClr val="FCEA10"/>
                    </a:gs>
                    <a:gs pos="76000">
                      <a:srgbClr val="CFD700"/>
                    </a:gs>
                  </a:gsLst>
                  <a:lin ang="0" scaled="1"/>
                  <a:tileRect/>
                </a:gradFill>
              </a:rPr>
              <a:t>Risultati | Stage di Matematica</a:t>
            </a:r>
            <a:endParaRPr lang="it-IT" sz="2400" b="1" dirty="0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67F12D79-5460-47D3-86B6-9A558715D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850" y="6535738"/>
            <a:ext cx="8794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67F307A-A3ED-4984-BA05-4DE0A8D18839}" type="slidenum">
              <a:rPr lang="it-IT" altLang="it-IT"/>
              <a:pPr/>
              <a:t>7</a:t>
            </a:fld>
            <a:endParaRPr lang="it-IT" altLang="it-IT"/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9A16925E-F433-4FF4-878E-CAC79051C7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5962404"/>
              </p:ext>
            </p:extLst>
          </p:nvPr>
        </p:nvGraphicFramePr>
        <p:xfrm>
          <a:off x="4743717" y="2063009"/>
          <a:ext cx="4193515" cy="4274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366" name="Group 28">
            <a:extLst>
              <a:ext uri="{FF2B5EF4-FFF2-40B4-BE49-F238E27FC236}">
                <a16:creationId xmlns:a16="http://schemas.microsoft.com/office/drawing/2014/main" id="{B6E521B9-7EAA-4EA0-8E77-1ED48BC1EAB8}"/>
              </a:ext>
            </a:extLst>
          </p:cNvPr>
          <p:cNvGrpSpPr>
            <a:grpSpLocks/>
          </p:cNvGrpSpPr>
          <p:nvPr/>
        </p:nvGrpSpPr>
        <p:grpSpPr bwMode="auto">
          <a:xfrm>
            <a:off x="349250" y="2233613"/>
            <a:ext cx="4114800" cy="2892425"/>
            <a:chOff x="750227" y="-50454"/>
            <a:chExt cx="4868186" cy="5102511"/>
          </a:xfrm>
        </p:grpSpPr>
        <p:sp>
          <p:nvSpPr>
            <p:cNvPr id="7" name="Rectangle 52">
              <a:extLst>
                <a:ext uri="{FF2B5EF4-FFF2-40B4-BE49-F238E27FC236}">
                  <a16:creationId xmlns:a16="http://schemas.microsoft.com/office/drawing/2014/main" id="{96815C48-4697-443F-832F-8BCA25B56373}"/>
                </a:ext>
              </a:extLst>
            </p:cNvPr>
            <p:cNvSpPr/>
            <p:nvPr/>
          </p:nvSpPr>
          <p:spPr>
            <a:xfrm>
              <a:off x="819719" y="691678"/>
              <a:ext cx="4695395" cy="43603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425" dirty="0"/>
            </a:p>
          </p:txBody>
        </p:sp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3C6AC107-C9A0-47FF-9116-72012109CE21}"/>
                </a:ext>
              </a:extLst>
            </p:cNvPr>
            <p:cNvSpPr txBox="1">
              <a:spLocks/>
            </p:cNvSpPr>
            <p:nvPr/>
          </p:nvSpPr>
          <p:spPr>
            <a:xfrm>
              <a:off x="1912808" y="868110"/>
              <a:ext cx="3072667" cy="180352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8588" indent="-128588">
                <a:spcBef>
                  <a:spcPts val="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Maschi: 54,%</a:t>
              </a:r>
            </a:p>
            <a:p>
              <a:pPr marL="128588" indent="-128588">
                <a:spcBef>
                  <a:spcPts val="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Femmine: 46%</a:t>
              </a:r>
            </a:p>
            <a:p>
              <a:pPr marL="128588" indent="-128588">
                <a:spcBef>
                  <a:spcPts val="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Voto medio matematica II semestre: 8,2</a:t>
              </a:r>
            </a:p>
            <a:p>
              <a:pPr marL="128588" indent="-128588">
                <a:spcBef>
                  <a:spcPts val="0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Voto medio in tutte le materie: 7,9</a:t>
              </a:r>
            </a:p>
          </p:txBody>
        </p:sp>
        <p:sp>
          <p:nvSpPr>
            <p:cNvPr id="9" name="Subtitle 2">
              <a:extLst>
                <a:ext uri="{FF2B5EF4-FFF2-40B4-BE49-F238E27FC236}">
                  <a16:creationId xmlns:a16="http://schemas.microsoft.com/office/drawing/2014/main" id="{9B8893D0-2CF6-4076-8168-6123FB58960E}"/>
                </a:ext>
              </a:extLst>
            </p:cNvPr>
            <p:cNvSpPr txBox="1">
              <a:spLocks/>
            </p:cNvSpPr>
            <p:nvPr/>
          </p:nvSpPr>
          <p:spPr>
            <a:xfrm>
              <a:off x="1912808" y="2610021"/>
              <a:ext cx="2914901" cy="868155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8588" indent="-128588">
                <a:spcBef>
                  <a:spcPts val="225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Coscienziosi, aperti e anche amichevoli, ma soggetti a sbalzi di umore e non così socievoli</a:t>
              </a:r>
            </a:p>
          </p:txBody>
        </p:sp>
        <p:pic>
          <p:nvPicPr>
            <p:cNvPr id="10" name="Picture 34">
              <a:extLst>
                <a:ext uri="{FF2B5EF4-FFF2-40B4-BE49-F238E27FC236}">
                  <a16:creationId xmlns:a16="http://schemas.microsoft.com/office/drawing/2014/main" id="{65C6B838-2BD8-4E11-9AAC-E6AB2B5C0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91236" y="3664546"/>
              <a:ext cx="594465" cy="1213308"/>
            </a:xfrm>
            <a:prstGeom prst="rect">
              <a:avLst/>
            </a:prstGeom>
          </p:spPr>
        </p:pic>
        <p:sp>
          <p:nvSpPr>
            <p:cNvPr id="15386" name="Rectangle 100">
              <a:extLst>
                <a:ext uri="{FF2B5EF4-FFF2-40B4-BE49-F238E27FC236}">
                  <a16:creationId xmlns:a16="http://schemas.microsoft.com/office/drawing/2014/main" id="{6E08806E-BA34-44DD-B304-82436C0CF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227" y="-50454"/>
              <a:ext cx="4868186" cy="56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ts val="225"/>
                </a:spcBef>
              </a:pPr>
              <a:r>
                <a:rPr lang="it-IT" altLang="it-IT" sz="1200" b="1">
                  <a:solidFill>
                    <a:srgbClr val="108C72"/>
                  </a:solidFill>
                  <a:latin typeface="Raleway" charset="0"/>
                </a:rPr>
                <a:t>Profilo studenti partecipanti allo stage</a:t>
              </a:r>
              <a:endParaRPr lang="it-IT" altLang="it-IT" sz="1200">
                <a:solidFill>
                  <a:srgbClr val="108C72"/>
                </a:solidFill>
                <a:latin typeface="Raleway" charset="0"/>
              </a:endParaRPr>
            </a:p>
          </p:txBody>
        </p:sp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id="{FF00AD7D-6DB5-4E8D-8561-0FC740A99399}"/>
                </a:ext>
              </a:extLst>
            </p:cNvPr>
            <p:cNvSpPr txBox="1">
              <a:spLocks/>
            </p:cNvSpPr>
            <p:nvPr/>
          </p:nvSpPr>
          <p:spPr>
            <a:xfrm>
              <a:off x="1927833" y="3937458"/>
              <a:ext cx="2914901" cy="91856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0" indent="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Raleway" charset="0"/>
                  <a:ea typeface="Raleway" charset="0"/>
                  <a:cs typeface="Raleway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8588" indent="-128588">
                <a:spcBef>
                  <a:spcPts val="225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Padre laureato: 43%</a:t>
              </a:r>
            </a:p>
            <a:p>
              <a:pPr marL="128588" indent="-128588">
                <a:spcBef>
                  <a:spcPts val="225"/>
                </a:spcBef>
                <a:buClr>
                  <a:srgbClr val="108C72"/>
                </a:buClr>
                <a:buFont typeface="Arial" panose="020B0604020202020204" pitchFamily="34" charset="0"/>
                <a:buChar char="•"/>
                <a:defRPr/>
              </a:pPr>
              <a:r>
                <a:rPr lang="it-IT" sz="825" dirty="0"/>
                <a:t>Madre laureata: 46%</a:t>
              </a:r>
            </a:p>
          </p:txBody>
        </p:sp>
        <p:pic>
          <p:nvPicPr>
            <p:cNvPr id="15388" name="Picture 25">
              <a:extLst>
                <a:ext uri="{FF2B5EF4-FFF2-40B4-BE49-F238E27FC236}">
                  <a16:creationId xmlns:a16="http://schemas.microsoft.com/office/drawing/2014/main" id="{60B69541-2CC2-4732-9DAC-669B7ED9CB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817" y="2611819"/>
              <a:ext cx="502209" cy="735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Connector 57">
              <a:extLst>
                <a:ext uri="{FF2B5EF4-FFF2-40B4-BE49-F238E27FC236}">
                  <a16:creationId xmlns:a16="http://schemas.microsoft.com/office/drawing/2014/main" id="{3FB46380-C10B-42BC-AA7D-88D0B1C26C6D}"/>
                </a:ext>
              </a:extLst>
            </p:cNvPr>
            <p:cNvCxnSpPr/>
            <p:nvPr/>
          </p:nvCxnSpPr>
          <p:spPr>
            <a:xfrm>
              <a:off x="911749" y="2475597"/>
              <a:ext cx="4248394" cy="0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59">
              <a:extLst>
                <a:ext uri="{FF2B5EF4-FFF2-40B4-BE49-F238E27FC236}">
                  <a16:creationId xmlns:a16="http://schemas.microsoft.com/office/drawing/2014/main" id="{1D3B81D6-77F1-4147-94E1-84BA254D7C09}"/>
                </a:ext>
              </a:extLst>
            </p:cNvPr>
            <p:cNvCxnSpPr/>
            <p:nvPr/>
          </p:nvCxnSpPr>
          <p:spPr>
            <a:xfrm>
              <a:off x="911749" y="3629403"/>
              <a:ext cx="4248394" cy="0"/>
            </a:xfrm>
            <a:prstGeom prst="line">
              <a:avLst/>
            </a:prstGeom>
            <a:ln w="95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91" name="Picture 9">
              <a:extLst>
                <a:ext uri="{FF2B5EF4-FFF2-40B4-BE49-F238E27FC236}">
                  <a16:creationId xmlns:a16="http://schemas.microsoft.com/office/drawing/2014/main" id="{8497BAB4-B2A7-4D64-984C-02DF80584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236" y="1031816"/>
              <a:ext cx="598832" cy="813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rapezoid 54">
            <a:extLst>
              <a:ext uri="{FF2B5EF4-FFF2-40B4-BE49-F238E27FC236}">
                <a16:creationId xmlns:a16="http://schemas.microsoft.com/office/drawing/2014/main" id="{6E2FD62A-A01B-43CA-90C2-5F61C93133BD}"/>
              </a:ext>
            </a:extLst>
          </p:cNvPr>
          <p:cNvSpPr/>
          <p:nvPr/>
        </p:nvSpPr>
        <p:spPr>
          <a:xfrm rot="5400000" flipV="1">
            <a:off x="2888457" y="4133056"/>
            <a:ext cx="3341688" cy="200025"/>
          </a:xfrm>
          <a:prstGeom prst="trapezoid">
            <a:avLst>
              <a:gd name="adj" fmla="val 477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25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8A36606-A72B-4048-BFA0-A4CF68932059}"/>
              </a:ext>
            </a:extLst>
          </p:cNvPr>
          <p:cNvSpPr txBox="1"/>
          <p:nvPr/>
        </p:nvSpPr>
        <p:spPr>
          <a:xfrm>
            <a:off x="4733925" y="1636713"/>
            <a:ext cx="3649663" cy="311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25"/>
              </a:spcBef>
              <a:defRPr/>
            </a:pPr>
            <a:r>
              <a:rPr lang="it-IT" sz="1425" b="1" dirty="0">
                <a:solidFill>
                  <a:srgbClr val="108C72"/>
                </a:solidFill>
                <a:latin typeface="Raleway" panose="020B0503030101060003" pitchFamily="34" charset="0"/>
              </a:rPr>
              <a:t>Effetti principali dello stage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9FAF3B9-D7CC-4C28-8971-5E69D7C0A8E3}"/>
              </a:ext>
            </a:extLst>
          </p:cNvPr>
          <p:cNvSpPr txBox="1"/>
          <p:nvPr/>
        </p:nvSpPr>
        <p:spPr>
          <a:xfrm>
            <a:off x="5000625" y="3979536"/>
            <a:ext cx="957262" cy="473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425" b="1" dirty="0"/>
              <a:t>+</a:t>
            </a:r>
            <a:r>
              <a:rPr lang="it-IT" sz="1050" b="1" dirty="0"/>
              <a:t>0,14 in una scala da 0 a 5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26001DE-8255-47D5-9585-3F255F0E8739}"/>
              </a:ext>
            </a:extLst>
          </p:cNvPr>
          <p:cNvSpPr txBox="1"/>
          <p:nvPr/>
        </p:nvSpPr>
        <p:spPr>
          <a:xfrm>
            <a:off x="6510337" y="4025900"/>
            <a:ext cx="10128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050" b="1" dirty="0"/>
              <a:t>-0,35 in una scala da 1 a 10</a:t>
            </a:r>
          </a:p>
        </p:txBody>
      </p:sp>
      <p:sp>
        <p:nvSpPr>
          <p:cNvPr id="21" name="Rectangle 100">
            <a:extLst>
              <a:ext uri="{FF2B5EF4-FFF2-40B4-BE49-F238E27FC236}">
                <a16:creationId xmlns:a16="http://schemas.microsoft.com/office/drawing/2014/main" id="{D527B2C1-BC6D-465B-B5C0-D8D9AB5FCB14}"/>
              </a:ext>
            </a:extLst>
          </p:cNvPr>
          <p:cNvSpPr/>
          <p:nvPr/>
        </p:nvSpPr>
        <p:spPr>
          <a:xfrm>
            <a:off x="336550" y="1590675"/>
            <a:ext cx="3890963" cy="44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225"/>
              </a:spcBef>
              <a:defRPr/>
            </a:pPr>
            <a:r>
              <a:rPr lang="it-IT" sz="1050" b="1" dirty="0">
                <a:latin typeface="Raleway" panose="020B0503030101060003" pitchFamily="34" charset="0"/>
              </a:rPr>
              <a:t>Studenti partecipanti allo stage: </a:t>
            </a:r>
            <a:r>
              <a:rPr lang="it-IT" sz="1050" dirty="0">
                <a:latin typeface="Raleway" panose="020B0503030101060003" pitchFamily="34" charset="0"/>
              </a:rPr>
              <a:t>1,688</a:t>
            </a:r>
          </a:p>
          <a:p>
            <a:pPr>
              <a:spcBef>
                <a:spcPts val="225"/>
              </a:spcBef>
              <a:defRPr/>
            </a:pPr>
            <a:r>
              <a:rPr lang="it-IT" sz="1050" b="1" dirty="0">
                <a:latin typeface="Raleway" panose="020B0503030101060003" pitchFamily="34" charset="0"/>
              </a:rPr>
              <a:t>Costo medio per studente: </a:t>
            </a:r>
            <a:r>
              <a:rPr lang="it-IT" sz="1050" dirty="0">
                <a:latin typeface="Raleway" panose="020B0503030101060003" pitchFamily="34" charset="0"/>
              </a:rPr>
              <a:t>180 euro (50% coperto da CSP)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1EF9FE5-328E-437E-BFCC-E970697A2F0D}"/>
              </a:ext>
            </a:extLst>
          </p:cNvPr>
          <p:cNvSpPr txBox="1"/>
          <p:nvPr/>
        </p:nvSpPr>
        <p:spPr>
          <a:xfrm>
            <a:off x="7746933" y="4031457"/>
            <a:ext cx="101282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050" b="1" dirty="0"/>
              <a:t>+0,29 in una scala da 1 a 10</a:t>
            </a:r>
          </a:p>
        </p:txBody>
      </p:sp>
      <p:pic>
        <p:nvPicPr>
          <p:cNvPr id="15373" name="Elemento grafico 22" descr="Testa con ingranaggi">
            <a:extLst>
              <a:ext uri="{FF2B5EF4-FFF2-40B4-BE49-F238E27FC236}">
                <a16:creationId xmlns:a16="http://schemas.microsoft.com/office/drawing/2014/main" id="{5E3F33B7-422A-4B88-AC8B-73BABAEB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5614988"/>
            <a:ext cx="4524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CasellaDiTesto 23">
            <a:extLst>
              <a:ext uri="{FF2B5EF4-FFF2-40B4-BE49-F238E27FC236}">
                <a16:creationId xmlns:a16="http://schemas.microsoft.com/office/drawing/2014/main" id="{485FEA6A-CD5D-4C57-8CBB-2986AC7EB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1413" y="6003925"/>
            <a:ext cx="1238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600"/>
              <a:t>Score gruppo di controllo: 4,43</a:t>
            </a:r>
          </a:p>
        </p:txBody>
      </p:sp>
      <p:sp>
        <p:nvSpPr>
          <p:cNvPr id="15375" name="CasellaDiTesto 24">
            <a:extLst>
              <a:ext uri="{FF2B5EF4-FFF2-40B4-BE49-F238E27FC236}">
                <a16:creationId xmlns:a16="http://schemas.microsoft.com/office/drawing/2014/main" id="{80DFDCB5-6186-45D4-B18F-3ED2FF8A92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7625" y="5995988"/>
            <a:ext cx="12382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600"/>
              <a:t>Valore gruppo di controllo: 6,48</a:t>
            </a:r>
          </a:p>
        </p:txBody>
      </p:sp>
      <p:sp>
        <p:nvSpPr>
          <p:cNvPr id="15376" name="CasellaDiTesto 25">
            <a:extLst>
              <a:ext uri="{FF2B5EF4-FFF2-40B4-BE49-F238E27FC236}">
                <a16:creationId xmlns:a16="http://schemas.microsoft.com/office/drawing/2014/main" id="{726A3E25-38FF-42F6-96EC-E88184A03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25" y="6011863"/>
            <a:ext cx="123666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altLang="it-IT" sz="600"/>
              <a:t>Valore gruppo di controllo: 5,29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59FAF2C1-2045-49FE-ABC4-1E6E72424612}"/>
              </a:ext>
            </a:extLst>
          </p:cNvPr>
          <p:cNvSpPr/>
          <p:nvPr/>
        </p:nvSpPr>
        <p:spPr>
          <a:xfrm>
            <a:off x="4824518" y="2121324"/>
            <a:ext cx="1270000" cy="576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buClr>
                <a:srgbClr val="108C72"/>
              </a:buClr>
              <a:defRPr/>
            </a:pPr>
            <a:r>
              <a:rPr lang="it-IT" sz="1050" b="1" dirty="0"/>
              <a:t>Competenze logico-matematiche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A4104509-3932-4DF5-AD7B-822A13DABF1A}"/>
              </a:ext>
            </a:extLst>
          </p:cNvPr>
          <p:cNvSpPr txBox="1">
            <a:spLocks/>
          </p:cNvSpPr>
          <p:nvPr/>
        </p:nvSpPr>
        <p:spPr>
          <a:xfrm>
            <a:off x="6577013" y="2219325"/>
            <a:ext cx="750887" cy="160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108C72"/>
              </a:buClr>
              <a:defRPr/>
            </a:pPr>
            <a:r>
              <a:rPr lang="it-IT" sz="1050" b="1" dirty="0" err="1">
                <a:latin typeface="+mn-lt"/>
                <a:ea typeface="+mn-ea"/>
                <a:cs typeface="+mn-cs"/>
              </a:rPr>
              <a:t>Neuroticismo</a:t>
            </a:r>
            <a:endParaRPr lang="it-IT" sz="1050" b="1" dirty="0">
              <a:latin typeface="+mn-lt"/>
              <a:ea typeface="+mn-ea"/>
              <a:cs typeface="+mn-cs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F01795B4-0732-40D2-8EB5-2576BE1FEB0D}"/>
              </a:ext>
            </a:extLst>
          </p:cNvPr>
          <p:cNvSpPr txBox="1">
            <a:spLocks/>
          </p:cNvSpPr>
          <p:nvPr/>
        </p:nvSpPr>
        <p:spPr>
          <a:xfrm>
            <a:off x="8045450" y="2152650"/>
            <a:ext cx="749300" cy="16192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108C72"/>
              </a:buClr>
              <a:defRPr/>
            </a:pPr>
            <a:r>
              <a:rPr lang="it-IT" sz="1050" b="1" dirty="0">
                <a:latin typeface="+mn-lt"/>
                <a:ea typeface="+mn-ea"/>
                <a:cs typeface="+mn-cs"/>
              </a:rPr>
              <a:t>Talento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B03F8B44-7216-4D0A-8B76-CBE43891A541}"/>
              </a:ext>
            </a:extLst>
          </p:cNvPr>
          <p:cNvSpPr txBox="1">
            <a:spLocks/>
          </p:cNvSpPr>
          <p:nvPr/>
        </p:nvSpPr>
        <p:spPr>
          <a:xfrm>
            <a:off x="1331913" y="5684838"/>
            <a:ext cx="2835275" cy="25400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8588" indent="-128588">
              <a:lnSpc>
                <a:spcPct val="100000"/>
              </a:lnSpc>
              <a:spcBef>
                <a:spcPts val="0"/>
              </a:spcBef>
              <a:buClr>
                <a:srgbClr val="108C72"/>
              </a:buClr>
              <a:buFont typeface="Arial" panose="020B0604020202020204" pitchFamily="34" charset="0"/>
              <a:buChar char="•"/>
              <a:defRPr/>
            </a:pPr>
            <a:r>
              <a:rPr lang="it-IT" sz="825" dirty="0"/>
              <a:t>I tassi di risposta corretta ai quesiti matematici proposti oscillano tra l’85 e il 97%</a:t>
            </a:r>
          </a:p>
        </p:txBody>
      </p:sp>
      <p:sp>
        <p:nvSpPr>
          <p:cNvPr id="15381" name="Rectangle 100">
            <a:extLst>
              <a:ext uri="{FF2B5EF4-FFF2-40B4-BE49-F238E27FC236}">
                <a16:creationId xmlns:a16="http://schemas.microsoft.com/office/drawing/2014/main" id="{EE70337F-9BDC-44EF-8546-FD0B7B5FA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800" y="5357813"/>
            <a:ext cx="4113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225"/>
              </a:spcBef>
            </a:pPr>
            <a:r>
              <a:rPr lang="it-IT" altLang="it-IT" sz="1200" b="1">
                <a:solidFill>
                  <a:srgbClr val="108C72"/>
                </a:solidFill>
                <a:latin typeface="Raleway" charset="0"/>
              </a:rPr>
              <a:t>Pre stage</a:t>
            </a:r>
            <a:endParaRPr lang="it-IT" altLang="it-IT" sz="1200">
              <a:solidFill>
                <a:srgbClr val="108C72"/>
              </a:solidFill>
              <a:latin typeface="Raleway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Personalizzati 7">
      <a:dk1>
        <a:srgbClr val="626362"/>
      </a:dk1>
      <a:lt1>
        <a:srgbClr val="FFFFFF"/>
      </a:lt1>
      <a:dk2>
        <a:srgbClr val="626362"/>
      </a:dk2>
      <a:lt2>
        <a:srgbClr val="E8E8E8"/>
      </a:lt2>
      <a:accent1>
        <a:srgbClr val="006633"/>
      </a:accent1>
      <a:accent2>
        <a:srgbClr val="FBB900"/>
      </a:accent2>
      <a:accent3>
        <a:srgbClr val="E50068"/>
      </a:accent3>
      <a:accent4>
        <a:srgbClr val="008FD2"/>
      </a:accent4>
      <a:accent5>
        <a:srgbClr val="006633"/>
      </a:accent5>
      <a:accent6>
        <a:srgbClr val="0066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1583</Words>
  <Application>Microsoft Office PowerPoint</Application>
  <PresentationFormat>Presentazione su schermo (4:3)</PresentationFormat>
  <Paragraphs>164</Paragraphs>
  <Slides>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Calibri</vt:lpstr>
      <vt:lpstr>Arial</vt:lpstr>
      <vt:lpstr>Myriad Pro</vt:lpstr>
      <vt:lpstr>Bauer Bodoni Std 1 Roman</vt:lpstr>
      <vt:lpstr>Bauer Bodoni Std 1</vt:lpstr>
      <vt:lpstr>Raleway</vt:lpstr>
      <vt:lpstr>Wingdings</vt:lpstr>
      <vt:lpstr>Default Theme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office2</dc:creator>
  <cp:lastModifiedBy>Flavia Coda Moscarola</cp:lastModifiedBy>
  <cp:revision>98</cp:revision>
  <cp:lastPrinted>2020-02-28T12:30:56Z</cp:lastPrinted>
  <dcterms:created xsi:type="dcterms:W3CDTF">2020-01-16T14:05:44Z</dcterms:created>
  <dcterms:modified xsi:type="dcterms:W3CDTF">2020-02-28T12:36:13Z</dcterms:modified>
</cp:coreProperties>
</file>